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329" r:id="rId2"/>
    <p:sldId id="413" r:id="rId3"/>
    <p:sldId id="334" r:id="rId4"/>
    <p:sldId id="395" r:id="rId5"/>
    <p:sldId id="375" r:id="rId6"/>
    <p:sldId id="377" r:id="rId7"/>
    <p:sldId id="396" r:id="rId8"/>
    <p:sldId id="401" r:id="rId9"/>
    <p:sldId id="408" r:id="rId10"/>
    <p:sldId id="409" r:id="rId11"/>
    <p:sldId id="410" r:id="rId12"/>
    <p:sldId id="337" r:id="rId13"/>
    <p:sldId id="330" r:id="rId14"/>
    <p:sldId id="306" r:id="rId15"/>
    <p:sldId id="291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412" r:id="rId28"/>
    <p:sldId id="342" r:id="rId29"/>
    <p:sldId id="373" r:id="rId30"/>
    <p:sldId id="344" r:id="rId31"/>
    <p:sldId id="343" r:id="rId32"/>
    <p:sldId id="345" r:id="rId33"/>
    <p:sldId id="346" r:id="rId34"/>
    <p:sldId id="443" r:id="rId35"/>
    <p:sldId id="414" r:id="rId36"/>
    <p:sldId id="415" r:id="rId37"/>
    <p:sldId id="416" r:id="rId38"/>
    <p:sldId id="417" r:id="rId39"/>
    <p:sldId id="418" r:id="rId40"/>
    <p:sldId id="419" r:id="rId41"/>
    <p:sldId id="420" r:id="rId42"/>
    <p:sldId id="421" r:id="rId43"/>
    <p:sldId id="422" r:id="rId44"/>
    <p:sldId id="423" r:id="rId45"/>
    <p:sldId id="424" r:id="rId46"/>
    <p:sldId id="425" r:id="rId47"/>
    <p:sldId id="426" r:id="rId48"/>
    <p:sldId id="427" r:id="rId49"/>
    <p:sldId id="428" r:id="rId50"/>
    <p:sldId id="429" r:id="rId51"/>
    <p:sldId id="430" r:id="rId52"/>
    <p:sldId id="431" r:id="rId53"/>
    <p:sldId id="432" r:id="rId54"/>
    <p:sldId id="433" r:id="rId55"/>
    <p:sldId id="434" r:id="rId56"/>
    <p:sldId id="435" r:id="rId57"/>
    <p:sldId id="436" r:id="rId58"/>
    <p:sldId id="437" r:id="rId59"/>
    <p:sldId id="438" r:id="rId60"/>
    <p:sldId id="439" r:id="rId61"/>
    <p:sldId id="440" r:id="rId62"/>
    <p:sldId id="441" r:id="rId63"/>
    <p:sldId id="442" r:id="rId64"/>
    <p:sldId id="444" r:id="rId65"/>
    <p:sldId id="445" r:id="rId66"/>
    <p:sldId id="446" r:id="rId67"/>
    <p:sldId id="447" r:id="rId68"/>
    <p:sldId id="448" r:id="rId69"/>
    <p:sldId id="449" r:id="rId70"/>
    <p:sldId id="450" r:id="rId71"/>
    <p:sldId id="451" r:id="rId72"/>
    <p:sldId id="452" r:id="rId73"/>
    <p:sldId id="453" r:id="rId74"/>
    <p:sldId id="492" r:id="rId75"/>
    <p:sldId id="493" r:id="rId76"/>
    <p:sldId id="468" r:id="rId77"/>
    <p:sldId id="380" r:id="rId78"/>
    <p:sldId id="494" r:id="rId79"/>
    <p:sldId id="317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34729"/>
    <a:srgbClr val="0E4B91"/>
    <a:srgbClr val="18548A"/>
    <a:srgbClr val="15538C"/>
    <a:srgbClr val="0B2F49"/>
    <a:srgbClr val="092F4B"/>
    <a:srgbClr val="A1472D"/>
    <a:srgbClr val="B87137"/>
    <a:srgbClr val="BA7132"/>
    <a:srgbClr val="17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6257" autoAdjust="0"/>
  </p:normalViewPr>
  <p:slideViewPr>
    <p:cSldViewPr snapToGrid="0" snapToObjects="1">
      <p:cViewPr varScale="1">
        <p:scale>
          <a:sx n="89" d="100"/>
          <a:sy n="89" d="100"/>
        </p:scale>
        <p:origin x="1191" y="63"/>
      </p:cViewPr>
      <p:guideLst>
        <p:guide orient="horz" pos="14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432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35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75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60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42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79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91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07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23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94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73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238125" indent="-171450">
              <a:lnSpc>
                <a:spcPts val="1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424243"/>
                </a:solidFill>
                <a:latin typeface="Arial"/>
                <a:cs typeface="Arial"/>
              </a:rPr>
              <a:t>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48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5080">
              <a:lnSpc>
                <a:spcPts val="1000"/>
              </a:lnSpc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54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23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32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43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265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7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Government cannot do this alone,</a:t>
            </a:r>
            <a:r>
              <a:rPr lang="en-US" baseline="0" dirty="0"/>
              <a:t> industry can not do this alone.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656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0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16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147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316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39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575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875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940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is a simpler agenda slide, the outline for your presentation.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016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986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4D541C-CDCD-D446-9D0A-28CBB4D340A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140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F62999-8852-1246-AD22-486AF92ED99E}" type="slidenum">
              <a:rPr lang="en-US" sz="1200"/>
              <a:pPr eaLnBrk="1" hangingPunct="1"/>
              <a:t>45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78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594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4D541C-CDCD-D446-9D0A-28CBB4D340A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065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4D541C-CDCD-D446-9D0A-28CBB4D340A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773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4D541C-CDCD-D446-9D0A-28CBB4D340A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11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4D541C-CDCD-D446-9D0A-28CBB4D340A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791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Breakup</a:t>
            </a:r>
            <a:r>
              <a:rPr lang="en-US" baseline="0" dirty="0"/>
              <a:t> your presentation, divide it into sections.  This is especially useful if most of your presentation is text.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27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829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20000"/>
              </a:lnSpc>
              <a:buSzPct val="75000"/>
              <a:buFont typeface="HiraMinProN-W3" charset="-128"/>
              <a:buChar char="⦿"/>
            </a:pPr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662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20000"/>
              </a:lnSpc>
              <a:buSzPct val="75000"/>
              <a:buFont typeface="HiraMinProN-W3" charset="-128"/>
              <a:buChar char="⦿"/>
            </a:pPr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941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20000"/>
              </a:lnSpc>
              <a:buSzPct val="75000"/>
              <a:buFont typeface="HiraMinProN-W3" charset="-128"/>
              <a:buChar char="⦿"/>
            </a:pPr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684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3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49462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20000"/>
              </a:lnSpc>
              <a:buSzPct val="75000"/>
              <a:buFont typeface="HiraMinProN-W3" charset="-128"/>
              <a:buChar char="⦿"/>
            </a:pPr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927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564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324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420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</a:t>
            </a:r>
            <a:r>
              <a:rPr lang="en-US" baseline="0" dirty="0"/>
              <a:t> adjust the email/web address to whichever email or web address is best suited to your presentation.  This should be your final slide.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2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3973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00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</a:t>
            </a:r>
            <a:r>
              <a:rPr lang="en-US" baseline="0" dirty="0"/>
              <a:t> this slide for diagrams or other graphic elements.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88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8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-67733"/>
            <a:ext cx="9309518" cy="6954090"/>
            <a:chOff x="0" y="-67733"/>
            <a:chExt cx="9309518" cy="695409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46474"/>
              <a:ext cx="9309518" cy="636898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0" y="-67733"/>
              <a:ext cx="9309518" cy="351829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602262"/>
              <a:ext cx="9309518" cy="284095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0" y="4130514"/>
            <a:ext cx="9309518" cy="1898497"/>
          </a:xfrm>
          <a:prstGeom prst="rect">
            <a:avLst/>
          </a:prstGeom>
          <a:solidFill>
            <a:srgbClr val="1768B1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130514"/>
            <a:ext cx="1697789" cy="18984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ICANN_Logo_W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66" y="4566371"/>
            <a:ext cx="1253416" cy="9728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V="1">
            <a:off x="-1" y="4130513"/>
            <a:ext cx="9309519" cy="116253"/>
          </a:xfrm>
          <a:prstGeom prst="rect">
            <a:avLst/>
          </a:prstGeom>
          <a:solidFill>
            <a:srgbClr val="0C1F24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5CF7-1544-F14D-BFD9-8B07335A8BC0}" type="datetime1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Investigating DNS Abuse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9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0"/>
          <p:cNvSpPr>
            <a:spLocks noGrp="1"/>
          </p:cNvSpPr>
          <p:nvPr>
            <p:ph sz="quarter" idx="11" hasCustomPrompt="1"/>
          </p:nvPr>
        </p:nvSpPr>
        <p:spPr>
          <a:xfrm>
            <a:off x="329320" y="1268760"/>
            <a:ext cx="2446932" cy="183557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="0" i="0">
                <a:solidFill>
                  <a:srgbClr val="43ACDA"/>
                </a:solidFill>
                <a:latin typeface="Helvetica Neue Medium"/>
                <a:cs typeface="Helvetica Neue Medium"/>
              </a:defRPr>
            </a:lvl1pPr>
            <a:lvl2pPr marL="457200" indent="0" algn="r">
              <a:buNone/>
              <a:defRPr sz="1600" b="0" i="0">
                <a:solidFill>
                  <a:srgbClr val="4C4D50"/>
                </a:solidFill>
                <a:latin typeface="Helvetica Neue"/>
                <a:cs typeface="Helvetica Neue"/>
              </a:defRPr>
            </a:lvl2pPr>
            <a:lvl3pPr marL="914400" indent="0" algn="r">
              <a:buNone/>
              <a:defRPr sz="1400" b="0" i="0">
                <a:solidFill>
                  <a:srgbClr val="4C4D50"/>
                </a:solidFill>
                <a:latin typeface="Helvetica Neue"/>
                <a:cs typeface="Helvetica Neue"/>
              </a:defRPr>
            </a:lvl3pPr>
            <a:lvl4pPr marL="1371600" indent="0" algn="r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4pPr>
            <a:lvl5pPr marL="1828800" indent="0" algn="r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CA" dirty="0"/>
              <a:t>Subtitle</a:t>
            </a:r>
            <a:endParaRPr lang="en-US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2777872" y="1268760"/>
            <a:ext cx="5070728" cy="41390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3ACDA"/>
                </a:solidFill>
                <a:latin typeface="Helvetica Neue"/>
                <a:cs typeface="Helvetica Neue"/>
              </a:defRPr>
            </a:lvl1pPr>
            <a:lvl2pPr marL="0" indent="0">
              <a:buNone/>
              <a:defRPr sz="1600" b="0" i="0">
                <a:solidFill>
                  <a:srgbClr val="43ACDA"/>
                </a:solidFill>
                <a:latin typeface="Helvetica Neue Medium"/>
                <a:cs typeface="Helvetica Neue Medium"/>
              </a:defRPr>
            </a:lvl2pPr>
            <a:lvl3pPr marL="914400" indent="0">
              <a:buNone/>
              <a:defRPr sz="1400" b="0" i="0">
                <a:solidFill>
                  <a:srgbClr val="4C4D50"/>
                </a:solidFill>
                <a:latin typeface="Helvetica Neue"/>
                <a:cs typeface="Helvetica Neue"/>
              </a:defRPr>
            </a:lvl3pPr>
            <a:lvl4pPr marL="1371600" indent="0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4pPr>
            <a:lvl5pPr marL="1828800" indent="0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5pPr>
          </a:lstStyle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43508" y="6559829"/>
            <a:ext cx="216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35496" y="65517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C6B85AC-A1C6-794F-BA72-953AEEF581DD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pPr algn="ctr"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329320" y="321693"/>
            <a:ext cx="5976664" cy="120707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rgbClr val="7F7F7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8621" y="6263796"/>
            <a:ext cx="557784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7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9A13-4994-5445-8D58-2E63672FBEDE}" type="datetime1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Investigating DNS Abuse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04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00200"/>
            <a:ext cx="8534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02450" y="64579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FFFFFF"/>
                </a:solidFill>
                <a:latin typeface="Calibri" charset="0"/>
              </a:defRPr>
            </a:lvl1pPr>
          </a:lstStyle>
          <a:p>
            <a:pPr>
              <a:defRPr/>
            </a:pPr>
            <a:fld id="{8BD1A7D5-C9D2-0B40-90D5-0098AAF028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9625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04800" y="1600199"/>
            <a:ext cx="2133600" cy="3276601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048000" y="1600200"/>
            <a:ext cx="5638800" cy="4525962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+mj-lt"/>
              <a:buNone/>
              <a:defRPr/>
            </a:lvl1pPr>
            <a:lvl2pPr marL="53975" indent="0" algn="l">
              <a:buFont typeface="+mj-lt"/>
              <a:buNone/>
              <a:defRPr/>
            </a:lvl2pPr>
            <a:lvl3pPr marL="1371600" indent="-457200" algn="l">
              <a:buFont typeface="+mj-lt"/>
              <a:buNone/>
              <a:defRPr/>
            </a:lvl3pPr>
            <a:lvl4pPr marL="1828800" indent="-457200" algn="l">
              <a:buFont typeface="+mj-lt"/>
              <a:buNone/>
              <a:defRPr/>
            </a:lvl4pPr>
            <a:lvl5pPr marL="2286000" indent="-457200" algn="l">
              <a:buFont typeface="+mj-lt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450" y="64579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FFFFFF"/>
                </a:solidFill>
                <a:latin typeface="Calibri" charset="0"/>
              </a:defRPr>
            </a:lvl1pPr>
          </a:lstStyle>
          <a:p>
            <a:pPr>
              <a:defRPr/>
            </a:pPr>
            <a:fld id="{A0510189-C22D-4844-BA07-ED6FD21177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2003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2110371"/>
            <a:ext cx="9198524" cy="4759071"/>
            <a:chOff x="0" y="2110371"/>
            <a:chExt cx="9198524" cy="4759071"/>
          </a:xfrm>
        </p:grpSpPr>
        <p:sp>
          <p:nvSpPr>
            <p:cNvPr id="3" name="Freeform 2"/>
            <p:cNvSpPr/>
            <p:nvPr userDrawn="1"/>
          </p:nvSpPr>
          <p:spPr>
            <a:xfrm>
              <a:off x="0" y="2110371"/>
              <a:ext cx="9198524" cy="4759071"/>
            </a:xfrm>
            <a:custGeom>
              <a:avLst/>
              <a:gdLst>
                <a:gd name="connsiteX0" fmla="*/ 0 w 9198524"/>
                <a:gd name="connsiteY0" fmla="*/ 0 h 5515904"/>
                <a:gd name="connsiteX1" fmla="*/ 9198524 w 9198524"/>
                <a:gd name="connsiteY1" fmla="*/ 3014506 h 5515904"/>
                <a:gd name="connsiteX2" fmla="*/ 9198524 w 9198524"/>
                <a:gd name="connsiteY2" fmla="*/ 5477421 h 5515904"/>
                <a:gd name="connsiteX3" fmla="*/ 0 w 9198524"/>
                <a:gd name="connsiteY3" fmla="*/ 5515904 h 5515904"/>
                <a:gd name="connsiteX4" fmla="*/ 0 w 9198524"/>
                <a:gd name="connsiteY4" fmla="*/ 0 h 55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8524" h="5515904">
                  <a:moveTo>
                    <a:pt x="0" y="0"/>
                  </a:moveTo>
                  <a:lnTo>
                    <a:pt x="9198524" y="3014506"/>
                  </a:lnTo>
                  <a:lnTo>
                    <a:pt x="9198524" y="5477421"/>
                  </a:lnTo>
                  <a:lnTo>
                    <a:pt x="0" y="5515904"/>
                  </a:lnTo>
                  <a:cubicBezTo>
                    <a:pt x="4276" y="3685821"/>
                    <a:pt x="8553" y="1855738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 userDrawn="1"/>
          </p:nvSpPr>
          <p:spPr>
            <a:xfrm>
              <a:off x="1" y="3174865"/>
              <a:ext cx="9144000" cy="3694577"/>
            </a:xfrm>
            <a:custGeom>
              <a:avLst/>
              <a:gdLst>
                <a:gd name="connsiteX0" fmla="*/ 6029715 w 6029715"/>
                <a:gd name="connsiteY0" fmla="*/ 0 h 6875638"/>
                <a:gd name="connsiteX1" fmla="*/ 6029715 w 6029715"/>
                <a:gd name="connsiteY1" fmla="*/ 6875638 h 6875638"/>
                <a:gd name="connsiteX2" fmla="*/ 0 w 6029715"/>
                <a:gd name="connsiteY2" fmla="*/ 6875638 h 6875638"/>
                <a:gd name="connsiteX3" fmla="*/ 6029715 w 6029715"/>
                <a:gd name="connsiteY3" fmla="*/ 0 h 687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715" h="6875638">
                  <a:moveTo>
                    <a:pt x="6029715" y="0"/>
                  </a:moveTo>
                  <a:lnTo>
                    <a:pt x="6029715" y="6875638"/>
                  </a:lnTo>
                  <a:lnTo>
                    <a:pt x="0" y="6875638"/>
                  </a:lnTo>
                  <a:lnTo>
                    <a:pt x="6029715" y="0"/>
                  </a:lnTo>
                  <a:close/>
                </a:path>
              </a:pathLst>
            </a:custGeom>
            <a:solidFill>
              <a:srgbClr val="1768B1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35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11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an Agenda Item</a:t>
            </a:r>
          </a:p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enda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r="19889"/>
          <a:stretch/>
        </p:blipFill>
        <p:spPr>
          <a:xfrm>
            <a:off x="0" y="-2541"/>
            <a:ext cx="9144000" cy="6869049"/>
          </a:xfrm>
          <a:prstGeom prst="rect">
            <a:avLst/>
          </a:prstGeom>
        </p:spPr>
      </p:pic>
      <p:sp>
        <p:nvSpPr>
          <p:cNvPr id="9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an Agenda Item</a:t>
            </a:r>
          </a:p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8670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genda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r="19518"/>
          <a:stretch/>
        </p:blipFill>
        <p:spPr>
          <a:xfrm>
            <a:off x="0" y="0"/>
            <a:ext cx="9155981" cy="6876852"/>
          </a:xfrm>
          <a:prstGeom prst="rect">
            <a:avLst/>
          </a:prstGeom>
        </p:spPr>
      </p:pic>
      <p:sp>
        <p:nvSpPr>
          <p:cNvPr id="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an Agenda Item</a:t>
            </a:r>
          </a:p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408033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7B32-B328-C74B-8660-460F24520723}" type="datetime1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Investigating DNS Abuse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2B58-9355-3E42-8FAF-487EC2CBF751}" type="datetime1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Investigating DNS Abuse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2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4" r:id="rId4"/>
    <p:sldLayoutId id="2147483655" r:id="rId5"/>
    <p:sldLayoutId id="2147483663" r:id="rId6"/>
    <p:sldLayoutId id="2147483662" r:id="rId7"/>
    <p:sldLayoutId id="2147483665" r:id="rId8"/>
    <p:sldLayoutId id="2147483666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11" Type="http://schemas.openxmlformats.org/officeDocument/2006/relationships/image" Target="../media/image24.png"/><Relationship Id="rId5" Type="http://schemas.openxmlformats.org/officeDocument/2006/relationships/image" Target="../media/image18.emf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5" Type="http://schemas.openxmlformats.org/officeDocument/2006/relationships/image" Target="../media/image25.emf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nn.org/en/resources/registries/listin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ccnso.icann.org/" TargetMode="External"/><Relationship Id="rId4" Type="http://schemas.openxmlformats.org/officeDocument/2006/relationships/hyperlink" Target="http://www.iana.org/domains/root/db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internic.net/domain/root.zone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58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s://meetings.icann.org/en/calendar" TargetMode="External"/><Relationship Id="rId3" Type="http://schemas.openxmlformats.org/officeDocument/2006/relationships/hyperlink" Target="https://www.icann.org/ru" TargetMode="External"/><Relationship Id="rId7" Type="http://schemas.openxmlformats.org/officeDocument/2006/relationships/hyperlink" Target="https://meetings.icann.org/en/copenhagen58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cann.org/groups/ssac" TargetMode="External"/><Relationship Id="rId5" Type="http://schemas.openxmlformats.org/officeDocument/2006/relationships/hyperlink" Target="https://www.icann.org/policy#what_is_policy" TargetMode="External"/><Relationship Id="rId4" Type="http://schemas.openxmlformats.org/officeDocument/2006/relationships/hyperlink" Target="https://www.icann.org/resources/pages/beginners-guides-2012-03-06-en" TargetMode="External"/><Relationship Id="rId9" Type="http://schemas.openxmlformats.org/officeDocument/2006/relationships/hyperlink" Target="https://www.icann.org/fellowshipprogram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ings.icann.org" TargetMode="External"/><Relationship Id="rId7" Type="http://schemas.openxmlformats.org/officeDocument/2006/relationships/hyperlink" Target="https://www.icann.org/resources/pages/how-2012-02-25-en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cann.org/news/announcement-2015-01-13-en" TargetMode="External"/><Relationship Id="rId5" Type="http://schemas.openxmlformats.org/officeDocument/2006/relationships/hyperlink" Target="https://www.icann.org/resources/pages/fellowships-2012-02-25-en" TargetMode="External"/><Relationship Id="rId4" Type="http://schemas.openxmlformats.org/officeDocument/2006/relationships/hyperlink" Target="https://www.icann.org/public-comments" TargetMode="Externa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hyperlink" Target="youtube.com/user/ICANNnews" TargetMode="External"/><Relationship Id="rId13" Type="http://schemas.openxmlformats.org/officeDocument/2006/relationships/image" Target="../media/image77.png"/><Relationship Id="rId18" Type="http://schemas.openxmlformats.org/officeDocument/2006/relationships/hyperlink" Target="slideshare.net/icannpresentations" TargetMode="External"/><Relationship Id="rId3" Type="http://schemas.openxmlformats.org/officeDocument/2006/relationships/image" Target="../media/image2.emf"/><Relationship Id="rId7" Type="http://schemas.openxmlformats.org/officeDocument/2006/relationships/image" Target="../media/image74.png"/><Relationship Id="rId12" Type="http://schemas.openxmlformats.org/officeDocument/2006/relationships/hyperlink" Target="twitter.com/icann" TargetMode="External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55.xml"/><Relationship Id="rId16" Type="http://schemas.openxmlformats.org/officeDocument/2006/relationships/hyperlink" Target="weibo.com/ICANN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facebook.com/icannorg" TargetMode="External"/><Relationship Id="rId11" Type="http://schemas.openxmlformats.org/officeDocument/2006/relationships/image" Target="../media/image76.png"/><Relationship Id="rId5" Type="http://schemas.openxmlformats.org/officeDocument/2006/relationships/image" Target="../media/image73.png"/><Relationship Id="rId15" Type="http://schemas.openxmlformats.org/officeDocument/2006/relationships/image" Target="../media/image78.png"/><Relationship Id="rId10" Type="http://schemas.openxmlformats.org/officeDocument/2006/relationships/hyperlink" Target="linkedin.com/company/icann" TargetMode="External"/><Relationship Id="rId19" Type="http://schemas.openxmlformats.org/officeDocument/2006/relationships/image" Target="../media/image80.png"/><Relationship Id="rId4" Type="http://schemas.openxmlformats.org/officeDocument/2006/relationships/hyperlink" Target="flickr.com/photos/icann" TargetMode="External"/><Relationship Id="rId9" Type="http://schemas.openxmlformats.org/officeDocument/2006/relationships/image" Target="../media/image75.png"/><Relationship Id="rId14" Type="http://schemas.openxmlformats.org/officeDocument/2006/relationships/hyperlink" Target="gplus.to/ican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85614" y="4577379"/>
            <a:ext cx="7464125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FFFF"/>
                </a:solidFill>
                <a:latin typeface="Source Sans Pro"/>
              </a:rPr>
              <a:t>Internet Governance </a:t>
            </a:r>
          </a:p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FFFF"/>
                </a:solidFill>
                <a:latin typeface="Source Sans Pro"/>
              </a:rPr>
              <a:t>Role of ICANN: Year 2017</a:t>
            </a:r>
            <a:endParaRPr lang="ru-RU" sz="3200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0993" y="5545998"/>
            <a:ext cx="74558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FFFF"/>
                </a:solidFill>
                <a:latin typeface="Source Sans Pro"/>
              </a:rPr>
              <a:t>Michael Yakushev, VP Eastern Europe | I-Forum</a:t>
            </a:r>
            <a:r>
              <a:rPr lang="ru-RU" sz="2200" b="1" dirty="0">
                <a:solidFill>
                  <a:srgbClr val="FFFFFF"/>
                </a:solidFill>
                <a:latin typeface="Source Sans Pro"/>
              </a:rPr>
              <a:t> </a:t>
            </a:r>
            <a:r>
              <a:rPr lang="en-US" sz="2200" b="1" dirty="0">
                <a:solidFill>
                  <a:srgbClr val="FFFFFF"/>
                </a:solidFill>
                <a:latin typeface="Source Sans Pro"/>
              </a:rPr>
              <a:t>| May 25, 2017</a:t>
            </a:r>
            <a:endParaRPr lang="ru-RU" sz="2200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5646" y="6271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7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699" y="892885"/>
            <a:ext cx="839562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20</a:t>
            </a:r>
            <a:r>
              <a:rPr lang="en-US" sz="2400" dirty="0"/>
              <a:t>0</a:t>
            </a:r>
            <a:r>
              <a:rPr lang="ru-RU" sz="2400" dirty="0"/>
              <a:t>5 г., </a:t>
            </a:r>
            <a:r>
              <a:rPr lang="en-US" sz="2400" dirty="0"/>
              <a:t>Working Group on Internet Governance under </a:t>
            </a:r>
            <a:r>
              <a:rPr lang="en-US" sz="2400" dirty="0" err="1"/>
              <a:t>U.N.Secretary</a:t>
            </a:r>
            <a:r>
              <a:rPr lang="en-US" sz="2400" dirty="0"/>
              <a:t> General:</a:t>
            </a:r>
            <a:r>
              <a:rPr lang="ru-RU" sz="2400" dirty="0"/>
              <a:t>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buSzPct val="75000"/>
            </a:pPr>
            <a:r>
              <a:rPr lang="en-GB" sz="2400" b="1" i="1" dirty="0">
                <a:solidFill>
                  <a:srgbClr val="00B050"/>
                </a:solidFill>
              </a:rPr>
              <a:t>The development and application by Governments, the private sector and civil society, </a:t>
            </a:r>
            <a:r>
              <a:rPr lang="en-GB" sz="2400" b="1" i="1" u="sng" dirty="0">
                <a:solidFill>
                  <a:srgbClr val="00B050"/>
                </a:solidFill>
              </a:rPr>
              <a:t>in their respective roles</a:t>
            </a:r>
            <a:r>
              <a:rPr lang="en-GB" sz="2400" b="1" i="1" dirty="0">
                <a:solidFill>
                  <a:srgbClr val="00B050"/>
                </a:solidFill>
              </a:rPr>
              <a:t>, of shared principles,  norms, rules, decision-making procedures, and programs that shape the  evolution and use of the Internet.</a:t>
            </a:r>
          </a:p>
          <a:p>
            <a:pPr>
              <a:buSzPct val="75000"/>
            </a:pPr>
            <a:endParaRPr lang="en-GB" sz="2400" b="1" i="1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u="sng" dirty="0"/>
              <a:t>New Stakeholders</a:t>
            </a:r>
            <a:r>
              <a:rPr lang="en-GB" sz="2400" dirty="0"/>
              <a:t>: technical community, Academia, international organizations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Formats of IG: multi-stakeholders mechanisms (IGFs and other conferences), multilateral diplomacy (U.N. agencies etc.)</a:t>
            </a:r>
          </a:p>
          <a:p>
            <a:pPr>
              <a:buSzPct val="75000"/>
            </a:pPr>
            <a:endParaRPr lang="en-US" sz="2000" dirty="0">
              <a:latin typeface="Source Sans Pro Light"/>
              <a:ea typeface="ＭＳ Ｐゴシック" charset="0"/>
              <a:cs typeface="Source Sans Pro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What is Internet Governance?</a:t>
            </a:r>
          </a:p>
        </p:txBody>
      </p:sp>
    </p:spTree>
    <p:extLst>
      <p:ext uri="{BB962C8B-B14F-4D97-AF65-F5344CB8AC3E}">
        <p14:creationId xmlns:p14="http://schemas.microsoft.com/office/powerpoint/2010/main" val="3958242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518" y="1402699"/>
            <a:ext cx="829880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Hard to be translated to any foreign language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Interaction of all possible </a:t>
            </a:r>
            <a:r>
              <a:rPr lang="en-US" sz="2400" dirty="0" err="1"/>
              <a:t>multistakeholders</a:t>
            </a:r>
            <a:r>
              <a:rPr lang="en-US" sz="2400" dirty="0"/>
              <a:t> and groups of </a:t>
            </a:r>
            <a:r>
              <a:rPr lang="en-US" sz="2400" dirty="0" err="1"/>
              <a:t>multistakeholders</a:t>
            </a:r>
            <a:r>
              <a:rPr lang="en-US" sz="2400" dirty="0"/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Governments + Private Sector + Civil Society (+ Technical Community + Academia + International Organizations)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Not to be mixed with multi-lateral diplomacy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Not to be mixed with e-democracy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Not to be mixed with multiculturalism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Applicability to other spheres still under consideration (outer space, pharmaceuticals, nuclear energy for civil purposes)</a:t>
            </a:r>
          </a:p>
          <a:p>
            <a:pPr>
              <a:buSzPct val="75000"/>
            </a:pPr>
            <a:endParaRPr lang="en-US" sz="2000" dirty="0">
              <a:latin typeface="Source Sans Pro Light"/>
              <a:ea typeface="ＭＳ Ｐゴシック" charset="0"/>
              <a:cs typeface="Source Sans Pro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Multi-</a:t>
            </a:r>
            <a:r>
              <a:rPr lang="en-US" dirty="0" err="1"/>
              <a:t>Stakeholderism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9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Source Sans Pro"/>
                <a:cs typeface="Source Sans Pro"/>
              </a:rPr>
              <a:t>What ICANN is </a:t>
            </a:r>
          </a:p>
          <a:p>
            <a:r>
              <a:rPr lang="en-US" b="1" dirty="0">
                <a:latin typeface="Source Sans Pro"/>
                <a:cs typeface="Source Sans Pro"/>
              </a:rPr>
              <a:t>and what ICANN does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3280" y="121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89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One World, One Internet</a:t>
            </a:r>
          </a:p>
        </p:txBody>
      </p:sp>
      <p:pic>
        <p:nvPicPr>
          <p:cNvPr id="3" name="Picture 2" descr="What_Does_ICANN_Do_EN_web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4" b="7462"/>
          <a:stretch/>
        </p:blipFill>
        <p:spPr>
          <a:xfrm>
            <a:off x="15811" y="1130864"/>
            <a:ext cx="9144000" cy="47567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24364" y="773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85047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ICANN and DNS</a:t>
            </a:r>
          </a:p>
        </p:txBody>
      </p:sp>
      <p:pic>
        <p:nvPicPr>
          <p:cNvPr id="4" name="Picture 3" descr="Diagram1.2-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9" y="738921"/>
            <a:ext cx="8248527" cy="63738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269" y="920234"/>
            <a:ext cx="780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urce Sans Pro"/>
                <a:cs typeface="Source Sans Pro"/>
              </a:rPr>
              <a:t>The Internet Corporation for Assigned Names and Numbers</a:t>
            </a:r>
          </a:p>
        </p:txBody>
      </p:sp>
    </p:spTree>
    <p:extLst>
      <p:ext uri="{BB962C8B-B14F-4D97-AF65-F5344CB8AC3E}">
        <p14:creationId xmlns:p14="http://schemas.microsoft.com/office/powerpoint/2010/main" val="3051869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638" y="796066"/>
            <a:ext cx="84440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Formed in 1998, ICANN </a:t>
            </a:r>
            <a:r>
              <a:rPr lang="en-US" sz="2400" dirty="0">
                <a:latin typeface="Source Sans Pro Light"/>
                <a:ea typeface="ＭＳ Ｐゴシック" charset="0"/>
                <a:cs typeface="Source Sans Pro Light"/>
              </a:rPr>
              <a:t>is a not-for-profit corporation dedicated to keeping the Internet secure, stable and interoperable</a:t>
            </a:r>
          </a:p>
          <a:p>
            <a:pPr>
              <a:buSzPct val="75000"/>
            </a:pPr>
            <a:endParaRPr lang="en-US" sz="2400" dirty="0">
              <a:latin typeface="Source Sans Pro Light"/>
              <a:ea typeface="ＭＳ Ｐゴシック" charset="0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400" dirty="0">
                <a:latin typeface="Source Sans Pro Light"/>
                <a:ea typeface="ＭＳ Ｐゴシック" charset="0"/>
                <a:cs typeface="Source Sans Pro Light"/>
              </a:rPr>
              <a:t>ICANN coordinates:</a:t>
            </a:r>
          </a:p>
          <a:p>
            <a:pPr>
              <a:buSzPct val="75000"/>
            </a:pPr>
            <a:endParaRPr lang="en-US" sz="2400" dirty="0">
              <a:latin typeface="Source Sans Pro Light"/>
              <a:ea typeface="ＭＳ Ｐゴシック" charset="0"/>
              <a:cs typeface="Source Sans Pro Light"/>
            </a:endParaRPr>
          </a:p>
          <a:p>
            <a:pPr marL="742950" lvl="2" indent="-285750"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4C4D50"/>
                </a:solidFill>
                <a:latin typeface="Source Sans Pro Light"/>
                <a:cs typeface="Source Sans Pro Light"/>
              </a:rPr>
              <a:t>Allocation and assignment of three sets of unique identifiers of the Internet: domain names, IP addresses, and protocol parameters </a:t>
            </a:r>
          </a:p>
          <a:p>
            <a:pPr marL="457200" lvl="2">
              <a:buSzPct val="75000"/>
            </a:pPr>
            <a:endParaRPr lang="en-US" sz="2400" dirty="0">
              <a:solidFill>
                <a:srgbClr val="4C4D50"/>
              </a:solidFill>
              <a:latin typeface="Source Sans Pro Light"/>
              <a:cs typeface="Source Sans Pro Light"/>
            </a:endParaRPr>
          </a:p>
          <a:p>
            <a:pPr marL="742950" lvl="2" indent="-285750">
              <a:buSzPct val="75000"/>
              <a:buFont typeface="Wingdings" charset="2"/>
              <a:buChar char=""/>
            </a:pPr>
            <a:r>
              <a:rPr lang="en-US" sz="2400" dirty="0">
                <a:latin typeface="Source Sans Pro Light"/>
                <a:ea typeface="ＭＳ Ｐゴシック" charset="0"/>
                <a:cs typeface="Source Sans Pro Light"/>
              </a:rPr>
              <a:t>Operation and evolution of the DNS root name server system</a:t>
            </a:r>
          </a:p>
          <a:p>
            <a:pPr marL="457200" lvl="2">
              <a:buSzPct val="75000"/>
            </a:pPr>
            <a:endParaRPr lang="en-US" sz="2400" dirty="0">
              <a:latin typeface="Source Sans Pro Light"/>
              <a:ea typeface="ＭＳ Ｐゴシック" charset="0"/>
              <a:cs typeface="Source Sans Pro Light"/>
            </a:endParaRPr>
          </a:p>
          <a:p>
            <a:pPr marL="742950" lvl="2" indent="-285750">
              <a:buSzPct val="75000"/>
              <a:buFont typeface="Wingdings" charset="2"/>
              <a:buChar char=""/>
            </a:pPr>
            <a:r>
              <a:rPr lang="en-US" sz="2400" dirty="0">
                <a:latin typeface="Source Sans Pro Light"/>
                <a:ea typeface="ＭＳ Ｐゴシック" charset="0"/>
                <a:cs typeface="Source Sans Pro Light"/>
              </a:rPr>
              <a:t>Policy development reasonably and appropriately related to these technical functions</a:t>
            </a:r>
            <a:endParaRPr lang="en-US" sz="2000" dirty="0">
              <a:latin typeface="Source Sans Pro Light"/>
              <a:ea typeface="ＭＳ Ｐゴシック" charset="0"/>
              <a:cs typeface="Source Sans Pro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What does ICANN do?</a:t>
            </a:r>
          </a:p>
        </p:txBody>
      </p:sp>
    </p:spTree>
    <p:extLst>
      <p:ext uri="{BB962C8B-B14F-4D97-AF65-F5344CB8AC3E}">
        <p14:creationId xmlns:p14="http://schemas.microsoft.com/office/powerpoint/2010/main" val="253469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Arial"/>
                <a:cs typeface="Arial"/>
              </a:rPr>
              <a:t>ICANN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77" y="928077"/>
            <a:ext cx="90306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Arial"/>
                <a:cs typeface="Arial"/>
              </a:rPr>
              <a:t>Together with other participants </a:t>
            </a:r>
          </a:p>
          <a:p>
            <a:pPr algn="ctr"/>
            <a:r>
              <a:rPr lang="en-US" sz="2600" b="1" dirty="0">
                <a:solidFill>
                  <a:schemeClr val="accent1"/>
                </a:solidFill>
                <a:latin typeface="Arial"/>
                <a:cs typeface="Arial"/>
              </a:rPr>
              <a:t>of the Global Internet Governance we work </a:t>
            </a:r>
          </a:p>
          <a:p>
            <a:pPr algn="ctr"/>
            <a:r>
              <a:rPr lang="en-US" sz="2600" b="1" dirty="0">
                <a:solidFill>
                  <a:schemeClr val="accent1"/>
                </a:solidFill>
                <a:latin typeface="Arial"/>
                <a:cs typeface="Arial"/>
              </a:rPr>
              <a:t>on the security and stability of the global network  </a:t>
            </a:r>
          </a:p>
        </p:txBody>
      </p:sp>
      <p:pic>
        <p:nvPicPr>
          <p:cNvPr id="6" name="Picture 5" descr="partnersService ic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95525"/>
            <a:ext cx="7940572" cy="319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8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arsService icon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4"/>
          <a:stretch/>
        </p:blipFill>
        <p:spPr>
          <a:xfrm>
            <a:off x="-731361" y="1931544"/>
            <a:ext cx="10606722" cy="43904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Technical Community of the Internet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677" y="928077"/>
            <a:ext cx="9030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Arial"/>
                <a:cs typeface="Arial"/>
              </a:rPr>
              <a:t>Coordinating with our technical partners, </a:t>
            </a:r>
          </a:p>
          <a:p>
            <a:pPr algn="ctr"/>
            <a:r>
              <a:rPr lang="en-US" sz="2600" b="1" dirty="0">
                <a:solidFill>
                  <a:schemeClr val="accent1"/>
                </a:solidFill>
                <a:latin typeface="Arial"/>
                <a:cs typeface="Arial"/>
              </a:rPr>
              <a:t>we help make the Internet work.</a:t>
            </a:r>
          </a:p>
        </p:txBody>
      </p:sp>
      <p:sp>
        <p:nvSpPr>
          <p:cNvPr id="19" name="object 13"/>
          <p:cNvSpPr txBox="1"/>
          <p:nvPr/>
        </p:nvSpPr>
        <p:spPr>
          <a:xfrm>
            <a:off x="4853874" y="2231184"/>
            <a:ext cx="811158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000">
                <a:solidFill>
                  <a:srgbClr val="424243"/>
                </a:solidFill>
                <a:latin typeface="Arial"/>
                <a:cs typeface="Arial"/>
              </a:rPr>
              <a:t>The Internet  </a:t>
            </a:r>
            <a:r>
              <a:rPr sz="1000" spc="-5">
                <a:solidFill>
                  <a:srgbClr val="424243"/>
                </a:solidFill>
                <a:latin typeface="Arial"/>
                <a:cs typeface="Arial"/>
              </a:rPr>
              <a:t>Corporation </a:t>
            </a:r>
            <a:r>
              <a:rPr sz="1000">
                <a:solidFill>
                  <a:srgbClr val="424243"/>
                </a:solidFill>
                <a:latin typeface="Arial"/>
                <a:cs typeface="Arial"/>
              </a:rPr>
              <a:t>for Assigned</a:t>
            </a:r>
            <a:r>
              <a:rPr sz="1000" spc="-10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1000" spc="-5">
                <a:solidFill>
                  <a:srgbClr val="424243"/>
                </a:solidFill>
                <a:latin typeface="Arial"/>
                <a:cs typeface="Arial"/>
              </a:rPr>
              <a:t>Names and</a:t>
            </a:r>
            <a:r>
              <a:rPr sz="1000" spc="-95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1000" spc="-5">
                <a:solidFill>
                  <a:srgbClr val="424243"/>
                </a:solidFill>
                <a:latin typeface="Arial"/>
                <a:cs typeface="Arial"/>
              </a:rPr>
              <a:t>Numbers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14"/>
          <p:cNvSpPr txBox="1"/>
          <p:nvPr/>
        </p:nvSpPr>
        <p:spPr>
          <a:xfrm>
            <a:off x="1215103" y="3041484"/>
            <a:ext cx="703580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>
                <a:solidFill>
                  <a:srgbClr val="0097D4"/>
                </a:solidFill>
                <a:latin typeface="Arial"/>
                <a:cs typeface="Arial"/>
              </a:rPr>
              <a:t>Internet  Engineering  </a:t>
            </a:r>
            <a:r>
              <a:rPr sz="1000" spc="-30">
                <a:solidFill>
                  <a:srgbClr val="0097D4"/>
                </a:solidFill>
                <a:latin typeface="Arial"/>
                <a:cs typeface="Arial"/>
              </a:rPr>
              <a:t>Task</a:t>
            </a:r>
            <a:r>
              <a:rPr sz="1000" spc="-100">
                <a:solidFill>
                  <a:srgbClr val="0097D4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0097D4"/>
                </a:solidFill>
                <a:latin typeface="Arial"/>
                <a:cs typeface="Arial"/>
              </a:rPr>
              <a:t>Force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15"/>
          <p:cNvSpPr txBox="1"/>
          <p:nvPr/>
        </p:nvSpPr>
        <p:spPr>
          <a:xfrm>
            <a:off x="2566475" y="4041816"/>
            <a:ext cx="70702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spc="-5">
                <a:solidFill>
                  <a:srgbClr val="424243"/>
                </a:solidFill>
                <a:latin typeface="Arial"/>
                <a:cs typeface="Arial"/>
              </a:rPr>
              <a:t>Domain</a:t>
            </a:r>
            <a:r>
              <a:rPr sz="1000" spc="-9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1000" spc="-5">
                <a:solidFill>
                  <a:srgbClr val="424243"/>
                </a:solidFill>
                <a:latin typeface="Arial"/>
                <a:cs typeface="Arial"/>
              </a:rPr>
              <a:t>Name  </a:t>
            </a:r>
            <a:r>
              <a:rPr sz="1000">
                <a:solidFill>
                  <a:srgbClr val="424243"/>
                </a:solidFill>
                <a:latin typeface="Arial"/>
                <a:cs typeface="Arial"/>
              </a:rPr>
              <a:t>System  Operators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16"/>
          <p:cNvSpPr txBox="1"/>
          <p:nvPr/>
        </p:nvSpPr>
        <p:spPr>
          <a:xfrm>
            <a:off x="1294476" y="5057752"/>
            <a:ext cx="590550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</a:pPr>
            <a:r>
              <a:rPr sz="1000" spc="-5">
                <a:solidFill>
                  <a:srgbClr val="424243"/>
                </a:solidFill>
                <a:latin typeface="Arial"/>
                <a:cs typeface="Arial"/>
              </a:rPr>
              <a:t>Root  </a:t>
            </a:r>
            <a:r>
              <a:rPr sz="1000">
                <a:solidFill>
                  <a:srgbClr val="424243"/>
                </a:solidFill>
                <a:latin typeface="Arial"/>
                <a:cs typeface="Arial"/>
              </a:rPr>
              <a:t>Server  Operators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17"/>
          <p:cNvSpPr txBox="1"/>
          <p:nvPr/>
        </p:nvSpPr>
        <p:spPr>
          <a:xfrm>
            <a:off x="6651754" y="2323362"/>
            <a:ext cx="661670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000">
                <a:solidFill>
                  <a:srgbClr val="424243"/>
                </a:solidFill>
                <a:latin typeface="Arial"/>
                <a:cs typeface="Arial"/>
              </a:rPr>
              <a:t>African  </a:t>
            </a:r>
            <a:r>
              <a:rPr sz="1000" spc="-5">
                <a:solidFill>
                  <a:srgbClr val="424243"/>
                </a:solidFill>
                <a:latin typeface="Arial"/>
                <a:cs typeface="Arial"/>
              </a:rPr>
              <a:t>Network  </a:t>
            </a:r>
            <a:r>
              <a:rPr sz="1000">
                <a:solidFill>
                  <a:srgbClr val="424243"/>
                </a:solidFill>
                <a:latin typeface="Arial"/>
                <a:cs typeface="Arial"/>
              </a:rPr>
              <a:t>Information  </a:t>
            </a:r>
            <a:r>
              <a:rPr sz="1000" spc="-5">
                <a:solidFill>
                  <a:srgbClr val="424243"/>
                </a:solidFill>
                <a:latin typeface="Arial"/>
                <a:cs typeface="Arial"/>
              </a:rPr>
              <a:t>Center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18"/>
          <p:cNvSpPr txBox="1"/>
          <p:nvPr/>
        </p:nvSpPr>
        <p:spPr>
          <a:xfrm>
            <a:off x="3591294" y="5228543"/>
            <a:ext cx="688975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>
                <a:solidFill>
                  <a:srgbClr val="424243"/>
                </a:solidFill>
                <a:latin typeface="Arial"/>
                <a:cs typeface="Arial"/>
              </a:rPr>
              <a:t>Asia</a:t>
            </a:r>
            <a:r>
              <a:rPr lang="en-US" sz="100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424243"/>
                </a:solidFill>
                <a:latin typeface="Arial"/>
                <a:cs typeface="Arial"/>
              </a:rPr>
              <a:t>Pacific  </a:t>
            </a:r>
            <a:r>
              <a:rPr sz="1000" spc="-5">
                <a:solidFill>
                  <a:srgbClr val="424243"/>
                </a:solidFill>
                <a:latin typeface="Arial"/>
                <a:cs typeface="Arial"/>
              </a:rPr>
              <a:t>Network  </a:t>
            </a:r>
            <a:r>
              <a:rPr sz="1000">
                <a:solidFill>
                  <a:srgbClr val="424243"/>
                </a:solidFill>
                <a:latin typeface="Arial"/>
                <a:cs typeface="Arial"/>
              </a:rPr>
              <a:t>Information  </a:t>
            </a:r>
            <a:r>
              <a:rPr sz="1000" spc="-5">
                <a:solidFill>
                  <a:srgbClr val="424243"/>
                </a:solidFill>
                <a:latin typeface="Arial"/>
                <a:cs typeface="Arial"/>
              </a:rPr>
              <a:t>Cent</a:t>
            </a:r>
            <a:r>
              <a:rPr lang="en-US" sz="1000" spc="-5">
                <a:solidFill>
                  <a:srgbClr val="424243"/>
                </a:solidFill>
                <a:latin typeface="Arial"/>
                <a:cs typeface="Arial"/>
              </a:rPr>
              <a:t>re</a:t>
            </a:r>
            <a:endParaRPr sz="1000">
              <a:solidFill>
                <a:srgbClr val="424243"/>
              </a:solidFill>
              <a:latin typeface="Arial"/>
              <a:cs typeface="Arial"/>
            </a:endParaRPr>
          </a:p>
        </p:txBody>
      </p:sp>
      <p:sp>
        <p:nvSpPr>
          <p:cNvPr id="32" name="object 19"/>
          <p:cNvSpPr txBox="1"/>
          <p:nvPr/>
        </p:nvSpPr>
        <p:spPr>
          <a:xfrm>
            <a:off x="5116324" y="5091891"/>
            <a:ext cx="858519" cy="773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spc="-5">
                <a:solidFill>
                  <a:srgbClr val="424243"/>
                </a:solidFill>
                <a:latin typeface="Arial"/>
                <a:cs typeface="Arial"/>
              </a:rPr>
              <a:t>Latin </a:t>
            </a:r>
            <a:r>
              <a:rPr sz="1000">
                <a:solidFill>
                  <a:srgbClr val="424243"/>
                </a:solidFill>
                <a:latin typeface="Arial"/>
                <a:cs typeface="Arial"/>
              </a:rPr>
              <a:t>America  </a:t>
            </a:r>
            <a:r>
              <a:rPr sz="1000" spc="-5">
                <a:solidFill>
                  <a:srgbClr val="424243"/>
                </a:solidFill>
                <a:latin typeface="Arial"/>
                <a:cs typeface="Arial"/>
              </a:rPr>
              <a:t>and</a:t>
            </a:r>
            <a:r>
              <a:rPr sz="1000" spc="-85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1000" spc="-5">
                <a:solidFill>
                  <a:srgbClr val="424243"/>
                </a:solidFill>
                <a:latin typeface="Arial"/>
                <a:cs typeface="Arial"/>
              </a:rPr>
              <a:t>Caribbean  Network  </a:t>
            </a:r>
            <a:r>
              <a:rPr sz="1000">
                <a:solidFill>
                  <a:srgbClr val="424243"/>
                </a:solidFill>
                <a:latin typeface="Arial"/>
                <a:cs typeface="Arial"/>
              </a:rPr>
              <a:t>Information  </a:t>
            </a:r>
            <a:r>
              <a:rPr sz="1000" spc="-5">
                <a:solidFill>
                  <a:srgbClr val="424243"/>
                </a:solidFill>
                <a:latin typeface="Arial"/>
                <a:cs typeface="Arial"/>
              </a:rPr>
              <a:t>Center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20"/>
          <p:cNvSpPr txBox="1"/>
          <p:nvPr/>
        </p:nvSpPr>
        <p:spPr>
          <a:xfrm>
            <a:off x="4102963" y="3817311"/>
            <a:ext cx="929005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2235">
              <a:lnSpc>
                <a:spcPct val="100000"/>
              </a:lnSpc>
            </a:pPr>
            <a:r>
              <a:rPr sz="1000">
                <a:solidFill>
                  <a:srgbClr val="1A8085"/>
                </a:solidFill>
                <a:latin typeface="Arial"/>
                <a:cs typeface="Arial"/>
              </a:rPr>
              <a:t>International  Organization</a:t>
            </a:r>
            <a:r>
              <a:rPr sz="1000" spc="-100">
                <a:solidFill>
                  <a:srgbClr val="1A8085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1A8085"/>
                </a:solidFill>
                <a:latin typeface="Arial"/>
                <a:cs typeface="Arial"/>
              </a:rPr>
              <a:t>for  Standardization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21"/>
          <p:cNvSpPr txBox="1"/>
          <p:nvPr/>
        </p:nvSpPr>
        <p:spPr>
          <a:xfrm>
            <a:off x="6857247" y="5205691"/>
            <a:ext cx="674370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spc="-10">
                <a:solidFill>
                  <a:srgbClr val="0097D4"/>
                </a:solidFill>
                <a:latin typeface="Arial"/>
                <a:cs typeface="Arial"/>
              </a:rPr>
              <a:t>World  </a:t>
            </a:r>
            <a:r>
              <a:rPr sz="1000">
                <a:solidFill>
                  <a:srgbClr val="0097D4"/>
                </a:solidFill>
                <a:latin typeface="Arial"/>
                <a:cs typeface="Arial"/>
              </a:rPr>
              <a:t>Wide </a:t>
            </a:r>
            <a:r>
              <a:rPr sz="1000" spc="-10">
                <a:solidFill>
                  <a:srgbClr val="0097D4"/>
                </a:solidFill>
                <a:latin typeface="Arial"/>
                <a:cs typeface="Arial"/>
              </a:rPr>
              <a:t>Web  </a:t>
            </a:r>
            <a:r>
              <a:rPr sz="1000" spc="-5">
                <a:solidFill>
                  <a:srgbClr val="0097D4"/>
                </a:solidFill>
                <a:latin typeface="Arial"/>
                <a:cs typeface="Arial"/>
              </a:rPr>
              <a:t>Consortium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22"/>
          <p:cNvSpPr txBox="1"/>
          <p:nvPr/>
        </p:nvSpPr>
        <p:spPr>
          <a:xfrm>
            <a:off x="7556516" y="3685826"/>
            <a:ext cx="788035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>
                <a:solidFill>
                  <a:srgbClr val="1A8085"/>
                </a:solidFill>
                <a:latin typeface="Arial"/>
                <a:cs typeface="Arial"/>
              </a:rPr>
              <a:t>Institute </a:t>
            </a:r>
            <a:r>
              <a:rPr sz="1000" spc="-5">
                <a:solidFill>
                  <a:srgbClr val="1A8085"/>
                </a:solidFill>
                <a:latin typeface="Arial"/>
                <a:cs typeface="Arial"/>
              </a:rPr>
              <a:t>of  </a:t>
            </a:r>
            <a:r>
              <a:rPr sz="1000">
                <a:solidFill>
                  <a:srgbClr val="1A8085"/>
                </a:solidFill>
                <a:latin typeface="Arial"/>
                <a:cs typeface="Arial"/>
              </a:rPr>
              <a:t>Electrical</a:t>
            </a:r>
            <a:r>
              <a:rPr sz="1000" spc="-100">
                <a:solidFill>
                  <a:srgbClr val="1A8085"/>
                </a:solidFill>
                <a:latin typeface="Arial"/>
                <a:cs typeface="Arial"/>
              </a:rPr>
              <a:t> </a:t>
            </a:r>
            <a:r>
              <a:rPr sz="1000" spc="-5">
                <a:solidFill>
                  <a:srgbClr val="1A8085"/>
                </a:solidFill>
                <a:latin typeface="Arial"/>
                <a:cs typeface="Arial"/>
              </a:rPr>
              <a:t>and  </a:t>
            </a:r>
            <a:r>
              <a:rPr sz="1000">
                <a:solidFill>
                  <a:srgbClr val="1A8085"/>
                </a:solidFill>
                <a:latin typeface="Arial"/>
                <a:cs typeface="Arial"/>
              </a:rPr>
              <a:t>Electronics  Engineers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23"/>
          <p:cNvSpPr txBox="1"/>
          <p:nvPr/>
        </p:nvSpPr>
        <p:spPr>
          <a:xfrm>
            <a:off x="5853051" y="3731848"/>
            <a:ext cx="675005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000">
                <a:solidFill>
                  <a:srgbClr val="424243"/>
                </a:solidFill>
                <a:latin typeface="Arial"/>
                <a:cs typeface="Arial"/>
              </a:rPr>
              <a:t>American  </a:t>
            </a:r>
            <a:r>
              <a:rPr sz="1000" spc="-5">
                <a:solidFill>
                  <a:srgbClr val="424243"/>
                </a:solidFill>
                <a:latin typeface="Arial"/>
                <a:cs typeface="Arial"/>
              </a:rPr>
              <a:t>Registry</a:t>
            </a:r>
            <a:r>
              <a:rPr sz="1000" spc="-9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424243"/>
                </a:solidFill>
                <a:latin typeface="Arial"/>
                <a:cs typeface="Arial"/>
              </a:rPr>
              <a:t>for  Internet  </a:t>
            </a:r>
            <a:r>
              <a:rPr sz="1000" spc="-5">
                <a:solidFill>
                  <a:srgbClr val="424243"/>
                </a:solidFill>
                <a:latin typeface="Arial"/>
                <a:cs typeface="Arial"/>
              </a:rPr>
              <a:t>Numbers</a:t>
            </a:r>
            <a:endParaRPr sz="1000">
              <a:solidFill>
                <a:srgbClr val="424243"/>
              </a:solidFill>
              <a:latin typeface="Arial"/>
              <a:cs typeface="Arial"/>
            </a:endParaRPr>
          </a:p>
        </p:txBody>
      </p:sp>
      <p:sp>
        <p:nvSpPr>
          <p:cNvPr id="37" name="object 24"/>
          <p:cNvSpPr txBox="1"/>
          <p:nvPr/>
        </p:nvSpPr>
        <p:spPr>
          <a:xfrm>
            <a:off x="3030891" y="2447536"/>
            <a:ext cx="745490" cy="773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000" spc="-5">
                <a:solidFill>
                  <a:srgbClr val="424243"/>
                </a:solidFill>
                <a:latin typeface="Arial"/>
                <a:cs typeface="Arial"/>
              </a:rPr>
              <a:t>Réseaux </a:t>
            </a:r>
            <a:r>
              <a:rPr sz="1000">
                <a:solidFill>
                  <a:srgbClr val="424243"/>
                </a:solidFill>
                <a:latin typeface="Arial"/>
                <a:cs typeface="Arial"/>
              </a:rPr>
              <a:t>IP  Européens  </a:t>
            </a:r>
            <a:r>
              <a:rPr sz="1000" spc="-5">
                <a:solidFill>
                  <a:srgbClr val="424243"/>
                </a:solidFill>
                <a:latin typeface="Arial"/>
                <a:cs typeface="Arial"/>
              </a:rPr>
              <a:t>Network  Coordination  Centre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18"/>
          <p:cNvSpPr txBox="1"/>
          <p:nvPr/>
        </p:nvSpPr>
        <p:spPr>
          <a:xfrm>
            <a:off x="8821808" y="2376230"/>
            <a:ext cx="659191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spc="15" dirty="0">
                <a:solidFill>
                  <a:srgbClr val="424243"/>
                </a:solidFill>
                <a:latin typeface="Arial"/>
                <a:cs typeface="Arial"/>
              </a:rPr>
              <a:t>Internet Service Providers 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" name="object 11"/>
          <p:cNvSpPr txBox="1"/>
          <p:nvPr/>
        </p:nvSpPr>
        <p:spPr>
          <a:xfrm>
            <a:off x="-27377" y="5071900"/>
            <a:ext cx="224790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>
                <a:solidFill>
                  <a:srgbClr val="424243"/>
                </a:solidFill>
                <a:latin typeface="Arial"/>
                <a:cs typeface="Arial"/>
              </a:rPr>
              <a:t>net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19"/>
          <p:cNvSpPr txBox="1"/>
          <p:nvPr/>
        </p:nvSpPr>
        <p:spPr>
          <a:xfrm>
            <a:off x="-40133" y="3396057"/>
            <a:ext cx="33591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>
                <a:solidFill>
                  <a:schemeClr val="accent3"/>
                </a:solidFill>
                <a:latin typeface="Arial"/>
                <a:cs typeface="Arial"/>
              </a:rPr>
              <a:t>ation</a:t>
            </a:r>
            <a:endParaRPr sz="110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27" name="object 18"/>
          <p:cNvSpPr txBox="1"/>
          <p:nvPr/>
        </p:nvSpPr>
        <p:spPr>
          <a:xfrm>
            <a:off x="8887243" y="5039626"/>
            <a:ext cx="318897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100" spc="15" dirty="0">
                <a:solidFill>
                  <a:srgbClr val="424243"/>
                </a:solidFill>
                <a:latin typeface="Arial"/>
                <a:cs typeface="Arial"/>
              </a:rPr>
              <a:t>Reg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494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8700" y="-7476"/>
            <a:ext cx="9144000" cy="710655"/>
          </a:xfrm>
        </p:spPr>
        <p:txBody>
          <a:bodyPr/>
          <a:lstStyle/>
          <a:p>
            <a:r>
              <a:rPr lang="en-US" dirty="0"/>
              <a:t>Broader ICANN Community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677" y="928077"/>
            <a:ext cx="9030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Arial"/>
                <a:cs typeface="Arial"/>
              </a:rPr>
              <a:t>We all work together in different ways </a:t>
            </a:r>
            <a:br>
              <a:rPr lang="en-US" sz="2600" b="1" dirty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lang="en-US" sz="2600" b="1" dirty="0">
                <a:solidFill>
                  <a:schemeClr val="accent1"/>
                </a:solidFill>
                <a:latin typeface="Arial"/>
                <a:cs typeface="Arial"/>
              </a:rPr>
              <a:t>to help make the Internet work.</a:t>
            </a:r>
          </a:p>
        </p:txBody>
      </p:sp>
      <p:sp>
        <p:nvSpPr>
          <p:cNvPr id="13" name="object 4"/>
          <p:cNvSpPr/>
          <p:nvPr/>
        </p:nvSpPr>
        <p:spPr>
          <a:xfrm>
            <a:off x="-18700" y="1862876"/>
            <a:ext cx="9181401" cy="44731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 txBox="1"/>
          <p:nvPr/>
        </p:nvSpPr>
        <p:spPr>
          <a:xfrm>
            <a:off x="3376909" y="2343182"/>
            <a:ext cx="598805" cy="69596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100" spc="15">
                <a:solidFill>
                  <a:srgbClr val="424243"/>
                </a:solidFill>
                <a:latin typeface="Arial"/>
                <a:cs typeface="Arial"/>
              </a:rPr>
              <a:t>The</a:t>
            </a:r>
            <a:r>
              <a:rPr sz="1100" spc="-145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1100" spc="10">
                <a:solidFill>
                  <a:srgbClr val="424243"/>
                </a:solidFill>
                <a:latin typeface="Arial"/>
                <a:cs typeface="Arial"/>
              </a:rPr>
              <a:t>Anti-  Phishing</a:t>
            </a:r>
            <a:endParaRPr sz="1100">
              <a:latin typeface="Arial"/>
              <a:cs typeface="Arial"/>
            </a:endParaRPr>
          </a:p>
          <a:p>
            <a:pPr marL="40005" marR="27940" algn="ctr">
              <a:lnSpc>
                <a:spcPct val="100000"/>
              </a:lnSpc>
              <a:spcBef>
                <a:spcPts val="85"/>
              </a:spcBef>
            </a:pPr>
            <a:r>
              <a:rPr sz="1100">
                <a:solidFill>
                  <a:srgbClr val="424243"/>
                </a:solidFill>
                <a:latin typeface="Arial"/>
                <a:cs typeface="Arial"/>
              </a:rPr>
              <a:t>W</a:t>
            </a:r>
            <a:r>
              <a:rPr sz="1100" spc="5">
                <a:solidFill>
                  <a:srgbClr val="424243"/>
                </a:solidFill>
                <a:latin typeface="Arial"/>
                <a:cs typeface="Arial"/>
              </a:rPr>
              <a:t>orking  </a:t>
            </a:r>
            <a:r>
              <a:rPr sz="1100" spc="15">
                <a:solidFill>
                  <a:srgbClr val="424243"/>
                </a:solidFill>
                <a:latin typeface="Arial"/>
                <a:cs typeface="Arial"/>
              </a:rPr>
              <a:t>Group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3213700" y="4646176"/>
            <a:ext cx="1131570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670" marR="128270" indent="-29209" algn="ctr">
              <a:lnSpc>
                <a:spcPct val="100000"/>
              </a:lnSpc>
            </a:pPr>
            <a:r>
              <a:rPr sz="1100" spc="10">
                <a:solidFill>
                  <a:srgbClr val="424243"/>
                </a:solidFill>
                <a:latin typeface="Arial"/>
                <a:cs typeface="Arial"/>
              </a:rPr>
              <a:t>Organization  for</a:t>
            </a:r>
            <a:r>
              <a:rPr sz="1100" spc="-55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1100" spc="10">
                <a:solidFill>
                  <a:srgbClr val="424243"/>
                </a:solidFill>
                <a:latin typeface="Arial"/>
                <a:cs typeface="Arial"/>
              </a:rPr>
              <a:t>Economic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ts val="1320"/>
              </a:lnSpc>
              <a:spcBef>
                <a:spcPts val="40"/>
              </a:spcBef>
            </a:pPr>
            <a:r>
              <a:rPr sz="1100" spc="5">
                <a:solidFill>
                  <a:srgbClr val="424243"/>
                </a:solidFill>
                <a:latin typeface="Arial"/>
                <a:cs typeface="Arial"/>
              </a:rPr>
              <a:t>Co-operation</a:t>
            </a:r>
            <a:r>
              <a:rPr sz="1100" spc="-45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1100" spc="10">
                <a:solidFill>
                  <a:srgbClr val="424243"/>
                </a:solidFill>
                <a:latin typeface="Arial"/>
                <a:cs typeface="Arial"/>
              </a:rPr>
              <a:t>and  </a:t>
            </a:r>
            <a:r>
              <a:rPr sz="1100" spc="5">
                <a:solidFill>
                  <a:srgbClr val="424243"/>
                </a:solidFill>
                <a:latin typeface="Arial"/>
                <a:cs typeface="Arial"/>
              </a:rPr>
              <a:t>Development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7"/>
          <p:cNvSpPr txBox="1"/>
          <p:nvPr/>
        </p:nvSpPr>
        <p:spPr>
          <a:xfrm>
            <a:off x="4819136" y="4885941"/>
            <a:ext cx="956252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en-US" sz="1100" spc="5" dirty="0">
                <a:solidFill>
                  <a:srgbClr val="424243"/>
                </a:solidFill>
                <a:latin typeface="Arial"/>
                <a:cs typeface="Arial"/>
              </a:rPr>
              <a:t>United</a:t>
            </a:r>
            <a:r>
              <a:rPr lang="en-US" sz="1100" spc="-45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lang="en-US" sz="1100" spc="5" dirty="0">
                <a:solidFill>
                  <a:srgbClr val="424243"/>
                </a:solidFill>
                <a:latin typeface="Arial"/>
                <a:cs typeface="Arial"/>
              </a:rPr>
              <a:t>Nations  </a:t>
            </a:r>
            <a:r>
              <a:rPr lang="en-US" sz="1100" spc="10" dirty="0">
                <a:solidFill>
                  <a:srgbClr val="424243"/>
                </a:solidFill>
                <a:latin typeface="Arial"/>
                <a:cs typeface="Arial"/>
              </a:rPr>
              <a:t>Educational,  Scientific and  </a:t>
            </a:r>
            <a:r>
              <a:rPr lang="en-US" sz="1100" spc="5" dirty="0">
                <a:solidFill>
                  <a:srgbClr val="424243"/>
                </a:solidFill>
                <a:latin typeface="Arial"/>
                <a:cs typeface="Arial"/>
              </a:rPr>
              <a:t>Cultural  </a:t>
            </a:r>
            <a:r>
              <a:rPr lang="en-US" sz="1100" spc="10" dirty="0">
                <a:solidFill>
                  <a:srgbClr val="424243"/>
                </a:solidFill>
                <a:latin typeface="Arial"/>
                <a:cs typeface="Arial"/>
              </a:rPr>
              <a:t>Organization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9" name="object 8"/>
          <p:cNvSpPr txBox="1"/>
          <p:nvPr/>
        </p:nvSpPr>
        <p:spPr>
          <a:xfrm>
            <a:off x="4267963" y="3244929"/>
            <a:ext cx="993775" cy="102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830" algn="ctr">
              <a:lnSpc>
                <a:spcPct val="101400"/>
              </a:lnSpc>
            </a:pPr>
            <a:r>
              <a:rPr sz="1100" spc="15">
                <a:solidFill>
                  <a:srgbClr val="424243"/>
                </a:solidFill>
                <a:latin typeface="Arial"/>
                <a:cs typeface="Arial"/>
              </a:rPr>
              <a:t>The     </a:t>
            </a:r>
            <a:r>
              <a:rPr sz="1100" spc="10">
                <a:solidFill>
                  <a:srgbClr val="424243"/>
                </a:solidFill>
                <a:latin typeface="Arial"/>
                <a:cs typeface="Arial"/>
              </a:rPr>
              <a:t>Messaging,  Malware and  Mobile Anti-  </a:t>
            </a:r>
            <a:r>
              <a:rPr sz="1100" spc="15">
                <a:solidFill>
                  <a:srgbClr val="424243"/>
                </a:solidFill>
                <a:latin typeface="Arial"/>
                <a:cs typeface="Arial"/>
              </a:rPr>
              <a:t>Abuse</a:t>
            </a:r>
            <a:r>
              <a:rPr sz="1100" spc="-85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1100" spc="5">
                <a:solidFill>
                  <a:srgbClr val="424243"/>
                </a:solidFill>
                <a:latin typeface="Arial"/>
                <a:cs typeface="Arial"/>
              </a:rPr>
              <a:t>Working</a:t>
            </a:r>
            <a:endParaRPr lang="en-US" sz="1100" spc="5">
              <a:solidFill>
                <a:srgbClr val="424243"/>
              </a:solidFill>
              <a:latin typeface="Arial"/>
              <a:cs typeface="Arial"/>
            </a:endParaRPr>
          </a:p>
          <a:p>
            <a:pPr marL="12700" marR="5080" indent="36830" algn="ctr">
              <a:lnSpc>
                <a:spcPct val="101400"/>
              </a:lnSpc>
            </a:pPr>
            <a:r>
              <a:rPr lang="en-US" sz="1100" spc="5" dirty="0">
                <a:solidFill>
                  <a:srgbClr val="424243"/>
                </a:solidFill>
                <a:latin typeface="Arial"/>
                <a:cs typeface="Arial"/>
              </a:rPr>
              <a:t>Group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0" name="object 9"/>
          <p:cNvSpPr txBox="1"/>
          <p:nvPr/>
        </p:nvSpPr>
        <p:spPr>
          <a:xfrm>
            <a:off x="6157235" y="4057337"/>
            <a:ext cx="80581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24130" algn="ctr">
              <a:lnSpc>
                <a:spcPct val="103200"/>
              </a:lnSpc>
            </a:pPr>
            <a:r>
              <a:rPr sz="1100" spc="10">
                <a:solidFill>
                  <a:srgbClr val="424243"/>
                </a:solidFill>
                <a:latin typeface="Arial"/>
                <a:cs typeface="Arial"/>
              </a:rPr>
              <a:t>Internet  Governance  </a:t>
            </a:r>
            <a:r>
              <a:rPr sz="1100" spc="15">
                <a:solidFill>
                  <a:srgbClr val="424243"/>
                </a:solidFill>
                <a:latin typeface="Arial"/>
                <a:cs typeface="Arial"/>
              </a:rPr>
              <a:t>Forum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10"/>
          <p:cNvSpPr txBox="1"/>
          <p:nvPr/>
        </p:nvSpPr>
        <p:spPr>
          <a:xfrm>
            <a:off x="1729759" y="5173530"/>
            <a:ext cx="79819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895" marR="5080" indent="-163830">
              <a:lnSpc>
                <a:spcPct val="100000"/>
              </a:lnSpc>
            </a:pPr>
            <a:r>
              <a:rPr sz="1100" spc="15">
                <a:solidFill>
                  <a:srgbClr val="424243"/>
                </a:solidFill>
                <a:latin typeface="Arial"/>
                <a:cs typeface="Arial"/>
              </a:rPr>
              <a:t>The</a:t>
            </a:r>
            <a:r>
              <a:rPr sz="1100" spc="-75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1100" spc="10">
                <a:solidFill>
                  <a:srgbClr val="424243"/>
                </a:solidFill>
                <a:latin typeface="Arial"/>
                <a:cs typeface="Arial"/>
              </a:rPr>
              <a:t>Internet  Society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12"/>
          <p:cNvSpPr txBox="1"/>
          <p:nvPr/>
        </p:nvSpPr>
        <p:spPr>
          <a:xfrm>
            <a:off x="2262212" y="3424540"/>
            <a:ext cx="821055" cy="892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3495" algn="ctr">
              <a:lnSpc>
                <a:spcPct val="105000"/>
              </a:lnSpc>
            </a:pPr>
            <a:r>
              <a:rPr sz="1100" spc="15">
                <a:solidFill>
                  <a:srgbClr val="424243"/>
                </a:solidFill>
                <a:latin typeface="Arial"/>
                <a:cs typeface="Arial"/>
              </a:rPr>
              <a:t>The </a:t>
            </a:r>
            <a:r>
              <a:rPr sz="1100" spc="10">
                <a:solidFill>
                  <a:srgbClr val="424243"/>
                </a:solidFill>
                <a:latin typeface="Arial"/>
                <a:cs typeface="Arial"/>
              </a:rPr>
              <a:t>Internet  </a:t>
            </a:r>
            <a:r>
              <a:rPr sz="1100" spc="5">
                <a:solidFill>
                  <a:srgbClr val="424243"/>
                </a:solidFill>
                <a:latin typeface="Arial"/>
                <a:cs typeface="Arial"/>
              </a:rPr>
              <a:t>Corporation  </a:t>
            </a:r>
            <a:r>
              <a:rPr sz="1100" spc="10">
                <a:solidFill>
                  <a:srgbClr val="424243"/>
                </a:solidFill>
                <a:latin typeface="Arial"/>
                <a:cs typeface="Arial"/>
              </a:rPr>
              <a:t>for</a:t>
            </a:r>
            <a:r>
              <a:rPr sz="1100" spc="-114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1100" spc="10">
                <a:solidFill>
                  <a:srgbClr val="424243"/>
                </a:solidFill>
                <a:latin typeface="Arial"/>
                <a:cs typeface="Arial"/>
              </a:rPr>
              <a:t>Assigned  Names and  Numbers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13"/>
          <p:cNvSpPr txBox="1"/>
          <p:nvPr/>
        </p:nvSpPr>
        <p:spPr>
          <a:xfrm>
            <a:off x="1279733" y="2398083"/>
            <a:ext cx="74231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4945">
              <a:lnSpc>
                <a:spcPct val="100000"/>
              </a:lnSpc>
            </a:pPr>
            <a:r>
              <a:rPr sz="1100" spc="5">
                <a:solidFill>
                  <a:srgbClr val="424243"/>
                </a:solidFill>
                <a:latin typeface="Arial"/>
                <a:cs typeface="Arial"/>
              </a:rPr>
              <a:t>Diplo  </a:t>
            </a:r>
            <a:r>
              <a:rPr sz="1100" spc="10">
                <a:solidFill>
                  <a:srgbClr val="424243"/>
                </a:solidFill>
                <a:latin typeface="Arial"/>
                <a:cs typeface="Arial"/>
              </a:rPr>
              <a:t>Foundation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14"/>
          <p:cNvSpPr txBox="1"/>
          <p:nvPr/>
        </p:nvSpPr>
        <p:spPr>
          <a:xfrm>
            <a:off x="7342347" y="2840233"/>
            <a:ext cx="837565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1100" spc="10">
                <a:solidFill>
                  <a:srgbClr val="424243"/>
                </a:solidFill>
                <a:latin typeface="Arial"/>
                <a:cs typeface="Arial"/>
              </a:rPr>
              <a:t>World  Intellectual  Property  Organization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15"/>
          <p:cNvSpPr txBox="1"/>
          <p:nvPr/>
        </p:nvSpPr>
        <p:spPr>
          <a:xfrm>
            <a:off x="5515720" y="2580513"/>
            <a:ext cx="1068705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100" spc="10">
                <a:solidFill>
                  <a:srgbClr val="424243"/>
                </a:solidFill>
                <a:latin typeface="Arial"/>
                <a:cs typeface="Arial"/>
              </a:rPr>
              <a:t>International  Organisation </a:t>
            </a:r>
            <a:r>
              <a:rPr sz="1100" spc="5">
                <a:solidFill>
                  <a:srgbClr val="424243"/>
                </a:solidFill>
                <a:latin typeface="Arial"/>
                <a:cs typeface="Arial"/>
              </a:rPr>
              <a:t>of  </a:t>
            </a:r>
            <a:r>
              <a:rPr sz="1100" spc="10">
                <a:solidFill>
                  <a:srgbClr val="424243"/>
                </a:solidFill>
                <a:latin typeface="Arial"/>
                <a:cs typeface="Arial"/>
              </a:rPr>
              <a:t>La</a:t>
            </a:r>
            <a:r>
              <a:rPr sz="1100" spc="-45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1100" spc="10">
                <a:solidFill>
                  <a:srgbClr val="424243"/>
                </a:solidFill>
                <a:latin typeface="Arial"/>
                <a:cs typeface="Arial"/>
              </a:rPr>
              <a:t>Francophone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17"/>
          <p:cNvSpPr txBox="1"/>
          <p:nvPr/>
        </p:nvSpPr>
        <p:spPr>
          <a:xfrm>
            <a:off x="766829" y="3790947"/>
            <a:ext cx="805815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</a:pPr>
            <a:r>
              <a:rPr sz="1100" spc="5">
                <a:solidFill>
                  <a:srgbClr val="424243"/>
                </a:solidFill>
                <a:latin typeface="Arial"/>
                <a:cs typeface="Arial"/>
              </a:rPr>
              <a:t>Regional  </a:t>
            </a:r>
            <a:r>
              <a:rPr sz="1100" spc="10">
                <a:solidFill>
                  <a:srgbClr val="424243"/>
                </a:solidFill>
                <a:latin typeface="Arial"/>
                <a:cs typeface="Arial"/>
              </a:rPr>
              <a:t>Internet  Governance  </a:t>
            </a:r>
            <a:r>
              <a:rPr sz="1100" spc="15">
                <a:solidFill>
                  <a:srgbClr val="424243"/>
                </a:solidFill>
                <a:latin typeface="Arial"/>
                <a:cs typeface="Arial"/>
              </a:rPr>
              <a:t>Forums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18"/>
          <p:cNvSpPr txBox="1"/>
          <p:nvPr/>
        </p:nvSpPr>
        <p:spPr>
          <a:xfrm>
            <a:off x="8934575" y="3639607"/>
            <a:ext cx="135167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spc="10" dirty="0">
                <a:solidFill>
                  <a:srgbClr val="424243"/>
                </a:solidFill>
                <a:latin typeface="Arial"/>
                <a:cs typeface="Arial"/>
              </a:rPr>
              <a:t>African Telecommunication Union </a:t>
            </a:r>
            <a:endParaRPr sz="1100" spc="10" dirty="0">
              <a:solidFill>
                <a:srgbClr val="424243"/>
              </a:solidFill>
              <a:latin typeface="Arial"/>
              <a:cs typeface="Arial"/>
            </a:endParaRPr>
          </a:p>
        </p:txBody>
      </p:sp>
      <p:sp>
        <p:nvSpPr>
          <p:cNvPr id="31" name="object 9"/>
          <p:cNvSpPr txBox="1"/>
          <p:nvPr/>
        </p:nvSpPr>
        <p:spPr>
          <a:xfrm>
            <a:off x="7526319" y="4486318"/>
            <a:ext cx="805815" cy="122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24130" algn="ctr">
              <a:lnSpc>
                <a:spcPct val="103200"/>
              </a:lnSpc>
            </a:pPr>
            <a:r>
              <a:rPr lang="en-US" sz="1100" spc="10" dirty="0">
                <a:solidFill>
                  <a:srgbClr val="424243"/>
                </a:solidFill>
                <a:latin typeface="Arial"/>
                <a:cs typeface="Arial"/>
              </a:rPr>
              <a:t>United Nations Economic and Social Commission of Western Asia</a:t>
            </a:r>
            <a:endParaRPr sz="1100" spc="10" dirty="0">
              <a:solidFill>
                <a:srgbClr val="424243"/>
              </a:solidFill>
              <a:latin typeface="Arial"/>
              <a:cs typeface="Arial"/>
            </a:endParaRPr>
          </a:p>
        </p:txBody>
      </p:sp>
      <p:sp>
        <p:nvSpPr>
          <p:cNvPr id="28" name="object 13"/>
          <p:cNvSpPr txBox="1"/>
          <p:nvPr/>
        </p:nvSpPr>
        <p:spPr>
          <a:xfrm>
            <a:off x="-905852" y="2551425"/>
            <a:ext cx="1209837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4945" algn="r">
              <a:lnSpc>
                <a:spcPct val="100000"/>
              </a:lnSpc>
            </a:pPr>
            <a:r>
              <a:rPr lang="en-US" sz="1100" dirty="0">
                <a:latin typeface="Arial"/>
                <a:cs typeface="Arial"/>
              </a:rPr>
              <a:t>Inter-American Telecommunication Commission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3" name="object 10"/>
          <p:cNvSpPr txBox="1"/>
          <p:nvPr/>
        </p:nvSpPr>
        <p:spPr>
          <a:xfrm>
            <a:off x="-1616324" y="5086158"/>
            <a:ext cx="1867023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895" marR="5080" indent="-163830" algn="r">
              <a:lnSpc>
                <a:spcPct val="100000"/>
              </a:lnSpc>
            </a:pPr>
            <a:r>
              <a:rPr lang="en-US" sz="1100" spc="15" dirty="0">
                <a:solidFill>
                  <a:srgbClr val="424243"/>
                </a:solidFill>
                <a:latin typeface="Arial"/>
                <a:cs typeface="Arial"/>
              </a:rPr>
              <a:t>European </a:t>
            </a:r>
            <a:br>
              <a:rPr lang="en-US" sz="1100" spc="15" dirty="0">
                <a:solidFill>
                  <a:srgbClr val="424243"/>
                </a:solidFill>
                <a:latin typeface="Arial"/>
                <a:cs typeface="Arial"/>
              </a:rPr>
            </a:br>
            <a:r>
              <a:rPr lang="en-US" sz="1100" spc="15" dirty="0">
                <a:solidFill>
                  <a:srgbClr val="424243"/>
                </a:solidFill>
                <a:latin typeface="Arial"/>
                <a:cs typeface="Arial"/>
              </a:rPr>
              <a:t>Conference </a:t>
            </a:r>
            <a:br>
              <a:rPr lang="en-US" sz="1100" spc="15" dirty="0">
                <a:solidFill>
                  <a:srgbClr val="424243"/>
                </a:solidFill>
                <a:latin typeface="Arial"/>
                <a:cs typeface="Arial"/>
              </a:rPr>
            </a:br>
            <a:r>
              <a:rPr lang="en-US" sz="1100" spc="15" dirty="0">
                <a:solidFill>
                  <a:srgbClr val="424243"/>
                </a:solidFill>
                <a:latin typeface="Arial"/>
                <a:cs typeface="Arial"/>
              </a:rPr>
              <a:t>of Postal </a:t>
            </a:r>
            <a:br>
              <a:rPr lang="en-US" sz="1100" spc="15" dirty="0">
                <a:solidFill>
                  <a:srgbClr val="424243"/>
                </a:solidFill>
                <a:latin typeface="Arial"/>
                <a:cs typeface="Arial"/>
              </a:rPr>
            </a:br>
            <a:r>
              <a:rPr lang="en-US" sz="1100" spc="15" dirty="0">
                <a:solidFill>
                  <a:srgbClr val="424243"/>
                </a:solidFill>
                <a:latin typeface="Arial"/>
                <a:cs typeface="Arial"/>
              </a:rPr>
              <a:t>and Telecommunications Administrations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1852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5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1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601" y="1402699"/>
            <a:ext cx="81030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What Internet Governance is	</a:t>
            </a:r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ea typeface="ＭＳ Ｐゴシック" charset="0"/>
                <a:cs typeface="Source Sans Pro Light"/>
              </a:rPr>
              <a:t>ICANN post IANA</a:t>
            </a:r>
            <a:endParaRPr lang="en-US" sz="2000" dirty="0">
              <a:latin typeface="Source Sans Pro Light"/>
              <a:ea typeface="ＭＳ Ｐゴシック" charset="0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400" dirty="0">
              <a:latin typeface="Source Sans Pro Light"/>
              <a:ea typeface="ＭＳ Ｐゴシック" charset="0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400" dirty="0">
                <a:latin typeface="Source Sans Pro Light"/>
                <a:ea typeface="ＭＳ Ｐゴシック" charset="0"/>
                <a:cs typeface="Source Sans Pro Light"/>
              </a:rPr>
              <a:t>What ICANN is and what ICANN does</a:t>
            </a: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400" dirty="0">
              <a:latin typeface="Source Sans Pro Light"/>
              <a:ea typeface="ＭＳ Ｐゴシック" charset="0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400" dirty="0">
                <a:latin typeface="Source Sans Pro Light"/>
                <a:ea typeface="ＭＳ Ｐゴシック" charset="0"/>
                <a:cs typeface="Source Sans Pro Light"/>
              </a:rPr>
              <a:t>ICANN in countering cybercrime</a:t>
            </a: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400" dirty="0">
              <a:latin typeface="Source Sans Pro Light"/>
              <a:ea typeface="ＭＳ Ｐゴシック" charset="0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400" dirty="0">
                <a:latin typeface="Source Sans Pro Light"/>
                <a:ea typeface="ＭＳ Ｐゴシック" charset="0"/>
                <a:cs typeface="Source Sans Pro Light"/>
              </a:rPr>
              <a:t>KSK Rollover: October 2017</a:t>
            </a: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400" dirty="0">
              <a:latin typeface="Source Sans Pro Light"/>
              <a:ea typeface="ＭＳ Ｐゴシック" charset="0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400" dirty="0">
                <a:latin typeface="Source Sans Pro Light"/>
                <a:ea typeface="ＭＳ Ｐゴシック" charset="0"/>
                <a:cs typeface="Source Sans Pro Light"/>
              </a:rPr>
              <a:t>Q&amp;A Answer</a:t>
            </a:r>
          </a:p>
          <a:p>
            <a:pPr>
              <a:buSzPct val="75000"/>
            </a:pPr>
            <a:endParaRPr lang="en-US" sz="2000" dirty="0">
              <a:latin typeface="Source Sans Pro Light"/>
              <a:ea typeface="ＭＳ Ｐゴシック" charset="0"/>
              <a:cs typeface="Source Sans Pro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000" dirty="0"/>
              <a:t>Internet Governance // Role of ICANN // Year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19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718444" y="1803087"/>
            <a:ext cx="4248674" cy="4248674"/>
          </a:xfrm>
          <a:prstGeom prst="ellipse">
            <a:avLst/>
          </a:prstGeom>
          <a:noFill/>
          <a:ln w="38100" cap="rnd">
            <a:solidFill>
              <a:schemeClr val="tx2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4470032" y="1754509"/>
            <a:ext cx="0" cy="348373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184088" y="952493"/>
            <a:ext cx="1736787" cy="1045324"/>
          </a:xfrm>
          <a:prstGeom prst="roundRect">
            <a:avLst>
              <a:gd name="adj" fmla="val 4326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ounded Rectangle 102"/>
          <p:cNvSpPr/>
          <p:nvPr/>
        </p:nvSpPr>
        <p:spPr>
          <a:xfrm>
            <a:off x="6958762" y="2581672"/>
            <a:ext cx="2063668" cy="1073572"/>
          </a:xfrm>
          <a:prstGeom prst="roundRect">
            <a:avLst>
              <a:gd name="adj" fmla="val 3863"/>
            </a:avLst>
          </a:prstGeom>
          <a:solidFill>
            <a:schemeClr val="tx1">
              <a:lumMod val="10000"/>
              <a:lumOff val="90000"/>
            </a:schemeClr>
          </a:solidFill>
          <a:ln w="254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6958762" y="3761084"/>
            <a:ext cx="2063668" cy="1016836"/>
          </a:xfrm>
          <a:prstGeom prst="roundRect">
            <a:avLst>
              <a:gd name="adj" fmla="val 3863"/>
            </a:avLst>
          </a:prstGeom>
          <a:solidFill>
            <a:schemeClr val="tx1">
              <a:lumMod val="10000"/>
              <a:lumOff val="90000"/>
            </a:schemeClr>
          </a:solidFill>
          <a:ln w="254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 rot="10285020">
            <a:off x="4572177" y="4404491"/>
            <a:ext cx="687422" cy="41644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 rot="6675274">
            <a:off x="3964387" y="3686735"/>
            <a:ext cx="627106" cy="41644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 rot="3347960">
            <a:off x="5098403" y="3583552"/>
            <a:ext cx="493873" cy="41644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005752" y="3607899"/>
            <a:ext cx="1580958" cy="1580958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3424242" y="4027441"/>
            <a:ext cx="1413202" cy="141320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895424" y="2117929"/>
            <a:ext cx="1725922" cy="1725922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3948802" y="2171499"/>
            <a:ext cx="1619166" cy="1619166"/>
          </a:xfrm>
          <a:prstGeom prst="ellipse">
            <a:avLst/>
          </a:prstGeom>
          <a:noFill/>
          <a:ln w="19050" cmpd="sng">
            <a:solidFill>
              <a:schemeClr val="accent4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5068054" y="3671158"/>
            <a:ext cx="1459389" cy="1459388"/>
          </a:xfrm>
          <a:prstGeom prst="ellipse">
            <a:avLst/>
          </a:prstGeom>
          <a:noFill/>
          <a:ln w="19050" cmpd="sng">
            <a:solidFill>
              <a:schemeClr val="accent3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3469495" y="4073647"/>
            <a:ext cx="1319075" cy="1319074"/>
          </a:xfrm>
          <a:prstGeom prst="ellipse">
            <a:avLst/>
          </a:prstGeom>
          <a:noFill/>
          <a:ln w="19050" cmpd="sng">
            <a:solidFill>
              <a:schemeClr val="accent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2724836" y="4232554"/>
            <a:ext cx="103236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 flipH="1" flipV="1">
            <a:off x="3190617" y="5233365"/>
            <a:ext cx="758185" cy="45719"/>
          </a:xfrm>
          <a:custGeom>
            <a:avLst/>
            <a:gdLst>
              <a:gd name="connsiteX0" fmla="*/ 0 w 598897"/>
              <a:gd name="connsiteY0" fmla="*/ 324724 h 324724"/>
              <a:gd name="connsiteX1" fmla="*/ 288625 w 598897"/>
              <a:gd name="connsiteY1" fmla="*/ 0 h 324724"/>
              <a:gd name="connsiteX2" fmla="*/ 598897 w 598897"/>
              <a:gd name="connsiteY2" fmla="*/ 0 h 32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897" h="324724">
                <a:moveTo>
                  <a:pt x="0" y="324724"/>
                </a:moveTo>
                <a:lnTo>
                  <a:pt x="288625" y="0"/>
                </a:lnTo>
                <a:lnTo>
                  <a:pt x="598897" y="0"/>
                </a:lnTo>
              </a:path>
            </a:pathLst>
          </a:custGeom>
          <a:ln>
            <a:solidFill>
              <a:srgbClr val="114E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179753" y="5542527"/>
            <a:ext cx="3737068" cy="572646"/>
          </a:xfrm>
          <a:prstGeom prst="roundRect">
            <a:avLst>
              <a:gd name="adj" fmla="val 6641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179753" y="4738433"/>
            <a:ext cx="3021589" cy="706568"/>
          </a:xfrm>
          <a:prstGeom prst="roundRect">
            <a:avLst>
              <a:gd name="adj" fmla="val 5385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184087" y="3335743"/>
            <a:ext cx="2583455" cy="1301567"/>
          </a:xfrm>
          <a:prstGeom prst="roundRect">
            <a:avLst>
              <a:gd name="adj" fmla="val 372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3344752" y="5189895"/>
            <a:ext cx="709518" cy="184484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WHAT?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158864" y="5320261"/>
            <a:ext cx="645016" cy="184484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HOW?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461583" y="4145606"/>
            <a:ext cx="645016" cy="184484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WHO?</a:t>
            </a:r>
          </a:p>
        </p:txBody>
      </p:sp>
      <p:sp>
        <p:nvSpPr>
          <p:cNvPr id="62" name="Freeform 61"/>
          <p:cNvSpPr/>
          <p:nvPr/>
        </p:nvSpPr>
        <p:spPr>
          <a:xfrm rot="5400000" flipH="1">
            <a:off x="4046598" y="5374968"/>
            <a:ext cx="301449" cy="561004"/>
          </a:xfrm>
          <a:custGeom>
            <a:avLst/>
            <a:gdLst>
              <a:gd name="connsiteX0" fmla="*/ 0 w 598897"/>
              <a:gd name="connsiteY0" fmla="*/ 324724 h 324724"/>
              <a:gd name="connsiteX1" fmla="*/ 288625 w 598897"/>
              <a:gd name="connsiteY1" fmla="*/ 0 h 324724"/>
              <a:gd name="connsiteX2" fmla="*/ 598897 w 598897"/>
              <a:gd name="connsiteY2" fmla="*/ 0 h 324724"/>
              <a:gd name="connsiteX0" fmla="*/ 0 w 2097197"/>
              <a:gd name="connsiteY0" fmla="*/ 324724 h 324724"/>
              <a:gd name="connsiteX1" fmla="*/ 288625 w 2097197"/>
              <a:gd name="connsiteY1" fmla="*/ 0 h 324724"/>
              <a:gd name="connsiteX2" fmla="*/ 2097197 w 2097197"/>
              <a:gd name="connsiteY2" fmla="*/ 0 h 324724"/>
              <a:gd name="connsiteX0" fmla="*/ 0 w 1822999"/>
              <a:gd name="connsiteY0" fmla="*/ 351150 h 351150"/>
              <a:gd name="connsiteX1" fmla="*/ 14427 w 1822999"/>
              <a:gd name="connsiteY1" fmla="*/ 0 h 351150"/>
              <a:gd name="connsiteX2" fmla="*/ 1822999 w 1822999"/>
              <a:gd name="connsiteY2" fmla="*/ 0 h 351150"/>
              <a:gd name="connsiteX0" fmla="*/ 16149 w 1808572"/>
              <a:gd name="connsiteY0" fmla="*/ 351150 h 351150"/>
              <a:gd name="connsiteX1" fmla="*/ 0 w 1808572"/>
              <a:gd name="connsiteY1" fmla="*/ 0 h 351150"/>
              <a:gd name="connsiteX2" fmla="*/ 1808572 w 1808572"/>
              <a:gd name="connsiteY2" fmla="*/ 0 h 351150"/>
              <a:gd name="connsiteX0" fmla="*/ 0 w 1822999"/>
              <a:gd name="connsiteY0" fmla="*/ 188216 h 188216"/>
              <a:gd name="connsiteX1" fmla="*/ 14427 w 1822999"/>
              <a:gd name="connsiteY1" fmla="*/ 0 h 188216"/>
              <a:gd name="connsiteX2" fmla="*/ 1822999 w 1822999"/>
              <a:gd name="connsiteY2" fmla="*/ 0 h 188216"/>
              <a:gd name="connsiteX0" fmla="*/ 4989 w 1808572"/>
              <a:gd name="connsiteY0" fmla="*/ 188216 h 188216"/>
              <a:gd name="connsiteX1" fmla="*/ 0 w 1808572"/>
              <a:gd name="connsiteY1" fmla="*/ 0 h 188216"/>
              <a:gd name="connsiteX2" fmla="*/ 1808572 w 1808572"/>
              <a:gd name="connsiteY2" fmla="*/ 0 h 18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8572" h="188216">
                <a:moveTo>
                  <a:pt x="4989" y="188216"/>
                </a:moveTo>
                <a:lnTo>
                  <a:pt x="0" y="0"/>
                </a:lnTo>
                <a:lnTo>
                  <a:pt x="1808572" y="0"/>
                </a:lnTo>
              </a:path>
            </a:pathLst>
          </a:cu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200" y="4800511"/>
            <a:ext cx="312094" cy="3525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7476"/>
            <a:ext cx="9144000" cy="710655"/>
          </a:xfrm>
        </p:spPr>
        <p:txBody>
          <a:bodyPr/>
          <a:lstStyle/>
          <a:p>
            <a:r>
              <a:rPr lang="en-US" dirty="0"/>
              <a:t>ICANN: who we are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75" name="object 4"/>
          <p:cNvSpPr/>
          <p:nvPr/>
        </p:nvSpPr>
        <p:spPr>
          <a:xfrm>
            <a:off x="2030958" y="952492"/>
            <a:ext cx="4801235" cy="892519"/>
          </a:xfrm>
          <a:custGeom>
            <a:avLst/>
            <a:gdLst/>
            <a:ahLst/>
            <a:cxnLst/>
            <a:rect l="l" t="t" r="r" b="b"/>
            <a:pathLst>
              <a:path w="4801234" h="967739">
                <a:moveTo>
                  <a:pt x="0" y="52044"/>
                </a:moveTo>
                <a:lnTo>
                  <a:pt x="4088" y="31782"/>
                </a:lnTo>
                <a:lnTo>
                  <a:pt x="15238" y="15240"/>
                </a:lnTo>
                <a:lnTo>
                  <a:pt x="31777" y="4088"/>
                </a:lnTo>
                <a:lnTo>
                  <a:pt x="52031" y="0"/>
                </a:lnTo>
                <a:lnTo>
                  <a:pt x="4748860" y="0"/>
                </a:lnTo>
                <a:lnTo>
                  <a:pt x="4769107" y="4088"/>
                </a:lnTo>
                <a:lnTo>
                  <a:pt x="4785642" y="15240"/>
                </a:lnTo>
                <a:lnTo>
                  <a:pt x="4796791" y="31782"/>
                </a:lnTo>
                <a:lnTo>
                  <a:pt x="4800879" y="52044"/>
                </a:lnTo>
                <a:lnTo>
                  <a:pt x="4800879" y="915479"/>
                </a:lnTo>
                <a:lnTo>
                  <a:pt x="4796791" y="935734"/>
                </a:lnTo>
                <a:lnTo>
                  <a:pt x="4785642" y="952272"/>
                </a:lnTo>
                <a:lnTo>
                  <a:pt x="4769107" y="963422"/>
                </a:lnTo>
                <a:lnTo>
                  <a:pt x="4748860" y="967511"/>
                </a:lnTo>
                <a:lnTo>
                  <a:pt x="52031" y="967511"/>
                </a:lnTo>
                <a:lnTo>
                  <a:pt x="31777" y="963422"/>
                </a:lnTo>
                <a:lnTo>
                  <a:pt x="15238" y="952272"/>
                </a:lnTo>
                <a:lnTo>
                  <a:pt x="4088" y="935734"/>
                </a:lnTo>
                <a:lnTo>
                  <a:pt x="0" y="915479"/>
                </a:lnTo>
                <a:lnTo>
                  <a:pt x="0" y="5204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"/>
          <p:cNvSpPr/>
          <p:nvPr/>
        </p:nvSpPr>
        <p:spPr>
          <a:xfrm>
            <a:off x="6187631" y="3093120"/>
            <a:ext cx="771131" cy="582077"/>
          </a:xfrm>
          <a:custGeom>
            <a:avLst/>
            <a:gdLst/>
            <a:ahLst/>
            <a:cxnLst/>
            <a:rect l="l" t="t" r="r" b="b"/>
            <a:pathLst>
              <a:path w="1229359" h="526414">
                <a:moveTo>
                  <a:pt x="266" y="526313"/>
                </a:moveTo>
                <a:lnTo>
                  <a:pt x="236" y="473682"/>
                </a:lnTo>
                <a:lnTo>
                  <a:pt x="207" y="421050"/>
                </a:lnTo>
                <a:lnTo>
                  <a:pt x="178" y="368419"/>
                </a:lnTo>
                <a:lnTo>
                  <a:pt x="150" y="315788"/>
                </a:lnTo>
                <a:lnTo>
                  <a:pt x="123" y="263156"/>
                </a:lnTo>
                <a:lnTo>
                  <a:pt x="97" y="210525"/>
                </a:lnTo>
                <a:lnTo>
                  <a:pt x="72" y="157894"/>
                </a:lnTo>
                <a:lnTo>
                  <a:pt x="47" y="105262"/>
                </a:lnTo>
                <a:lnTo>
                  <a:pt x="23" y="52631"/>
                </a:lnTo>
                <a:lnTo>
                  <a:pt x="0" y="0"/>
                </a:lnTo>
                <a:lnTo>
                  <a:pt x="1228801" y="5727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5"/>
          <p:cNvSpPr txBox="1"/>
          <p:nvPr/>
        </p:nvSpPr>
        <p:spPr>
          <a:xfrm>
            <a:off x="4277816" y="5336306"/>
            <a:ext cx="413384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>
                <a:solidFill>
                  <a:srgbClr val="FFFFFF"/>
                </a:solidFill>
                <a:latin typeface="Arial"/>
                <a:cs typeface="Arial"/>
              </a:rPr>
              <a:t>HOW?</a:t>
            </a:r>
            <a:endParaRPr sz="1000">
              <a:latin typeface="Arial"/>
              <a:cs typeface="Arial"/>
            </a:endParaRPr>
          </a:p>
        </p:txBody>
      </p:sp>
      <p:sp>
        <p:nvSpPr>
          <p:cNvPr id="90" name="object 16"/>
          <p:cNvSpPr txBox="1"/>
          <p:nvPr/>
        </p:nvSpPr>
        <p:spPr>
          <a:xfrm>
            <a:off x="3580537" y="4161644"/>
            <a:ext cx="41402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>
                <a:solidFill>
                  <a:srgbClr val="FFFFFF"/>
                </a:solidFill>
                <a:latin typeface="Arial"/>
                <a:cs typeface="Arial"/>
              </a:rPr>
              <a:t>WHO?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17"/>
          <p:cNvSpPr/>
          <p:nvPr/>
        </p:nvSpPr>
        <p:spPr>
          <a:xfrm>
            <a:off x="5804871" y="5188857"/>
            <a:ext cx="692150" cy="406617"/>
          </a:xfrm>
          <a:custGeom>
            <a:avLst/>
            <a:gdLst/>
            <a:ahLst/>
            <a:cxnLst/>
            <a:rect l="l" t="t" r="r" b="b"/>
            <a:pathLst>
              <a:path w="692150" h="1357629">
                <a:moveTo>
                  <a:pt x="691997" y="1353553"/>
                </a:moveTo>
                <a:lnTo>
                  <a:pt x="0" y="1357287"/>
                </a:lnTo>
                <a:lnTo>
                  <a:pt x="0" y="0"/>
                </a:lnTo>
              </a:path>
            </a:pathLst>
          </a:custGeom>
          <a:ln w="25399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29"/>
          <p:cNvSpPr/>
          <p:nvPr/>
        </p:nvSpPr>
        <p:spPr>
          <a:xfrm>
            <a:off x="2421830" y="3500404"/>
            <a:ext cx="146685" cy="242570"/>
          </a:xfrm>
          <a:custGeom>
            <a:avLst/>
            <a:gdLst/>
            <a:ahLst/>
            <a:cxnLst/>
            <a:rect l="l" t="t" r="r" b="b"/>
            <a:pathLst>
              <a:path w="146685" h="242570">
                <a:moveTo>
                  <a:pt x="123177" y="125234"/>
                </a:moveTo>
                <a:lnTo>
                  <a:pt x="24777" y="125234"/>
                </a:lnTo>
                <a:lnTo>
                  <a:pt x="25349" y="125539"/>
                </a:lnTo>
                <a:lnTo>
                  <a:pt x="25374" y="128473"/>
                </a:lnTo>
                <a:lnTo>
                  <a:pt x="25603" y="130098"/>
                </a:lnTo>
                <a:lnTo>
                  <a:pt x="26720" y="144818"/>
                </a:lnTo>
                <a:lnTo>
                  <a:pt x="29324" y="176822"/>
                </a:lnTo>
                <a:lnTo>
                  <a:pt x="30861" y="196837"/>
                </a:lnTo>
                <a:lnTo>
                  <a:pt x="33388" y="228104"/>
                </a:lnTo>
                <a:lnTo>
                  <a:pt x="33731" y="233222"/>
                </a:lnTo>
                <a:lnTo>
                  <a:pt x="34505" y="240931"/>
                </a:lnTo>
                <a:lnTo>
                  <a:pt x="35420" y="241617"/>
                </a:lnTo>
                <a:lnTo>
                  <a:pt x="111518" y="242379"/>
                </a:lnTo>
                <a:lnTo>
                  <a:pt x="112509" y="241490"/>
                </a:lnTo>
                <a:lnTo>
                  <a:pt x="112814" y="238709"/>
                </a:lnTo>
                <a:lnTo>
                  <a:pt x="112966" y="236169"/>
                </a:lnTo>
                <a:lnTo>
                  <a:pt x="116116" y="201764"/>
                </a:lnTo>
                <a:lnTo>
                  <a:pt x="119087" y="167170"/>
                </a:lnTo>
                <a:lnTo>
                  <a:pt x="122783" y="125717"/>
                </a:lnTo>
                <a:lnTo>
                  <a:pt x="123177" y="125234"/>
                </a:lnTo>
                <a:close/>
              </a:path>
              <a:path w="146685" h="242570">
                <a:moveTo>
                  <a:pt x="75311" y="0"/>
                </a:moveTo>
                <a:lnTo>
                  <a:pt x="72161" y="203"/>
                </a:lnTo>
                <a:lnTo>
                  <a:pt x="65565" y="715"/>
                </a:lnTo>
                <a:lnTo>
                  <a:pt x="39789" y="3136"/>
                </a:lnTo>
                <a:lnTo>
                  <a:pt x="33705" y="3619"/>
                </a:lnTo>
                <a:lnTo>
                  <a:pt x="12382" y="5562"/>
                </a:lnTo>
                <a:lnTo>
                  <a:pt x="1066" y="6476"/>
                </a:lnTo>
                <a:lnTo>
                  <a:pt x="0" y="7492"/>
                </a:lnTo>
                <a:lnTo>
                  <a:pt x="0" y="124282"/>
                </a:lnTo>
                <a:lnTo>
                  <a:pt x="990" y="125260"/>
                </a:lnTo>
                <a:lnTo>
                  <a:pt x="145505" y="125234"/>
                </a:lnTo>
                <a:lnTo>
                  <a:pt x="146516" y="124282"/>
                </a:lnTo>
                <a:lnTo>
                  <a:pt x="146570" y="7645"/>
                </a:lnTo>
                <a:lnTo>
                  <a:pt x="145300" y="6438"/>
                </a:lnTo>
                <a:lnTo>
                  <a:pt x="136080" y="5740"/>
                </a:lnTo>
                <a:lnTo>
                  <a:pt x="78486" y="634"/>
                </a:lnTo>
                <a:lnTo>
                  <a:pt x="75311" y="0"/>
                </a:lnTo>
                <a:close/>
              </a:path>
              <a:path w="146685" h="242570">
                <a:moveTo>
                  <a:pt x="145505" y="125234"/>
                </a:moveTo>
                <a:lnTo>
                  <a:pt x="123177" y="125234"/>
                </a:lnTo>
                <a:lnTo>
                  <a:pt x="145478" y="125260"/>
                </a:lnTo>
                <a:close/>
              </a:path>
            </a:pathLst>
          </a:custGeom>
          <a:solidFill>
            <a:srgbClr val="1061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30"/>
          <p:cNvSpPr/>
          <p:nvPr/>
        </p:nvSpPr>
        <p:spPr>
          <a:xfrm>
            <a:off x="2455892" y="3414564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39204" y="0"/>
                </a:moveTo>
                <a:lnTo>
                  <a:pt x="24049" y="3024"/>
                </a:lnTo>
                <a:lnTo>
                  <a:pt x="11591" y="11387"/>
                </a:lnTo>
                <a:lnTo>
                  <a:pt x="3139" y="23790"/>
                </a:lnTo>
                <a:lnTo>
                  <a:pt x="0" y="38938"/>
                </a:lnTo>
                <a:lnTo>
                  <a:pt x="3046" y="54099"/>
                </a:lnTo>
                <a:lnTo>
                  <a:pt x="11433" y="66543"/>
                </a:lnTo>
                <a:lnTo>
                  <a:pt x="23863" y="74969"/>
                </a:lnTo>
                <a:lnTo>
                  <a:pt x="39039" y="78079"/>
                </a:lnTo>
                <a:lnTo>
                  <a:pt x="54146" y="75006"/>
                </a:lnTo>
                <a:lnTo>
                  <a:pt x="66546" y="66640"/>
                </a:lnTo>
                <a:lnTo>
                  <a:pt x="74953" y="54258"/>
                </a:lnTo>
                <a:lnTo>
                  <a:pt x="78079" y="39141"/>
                </a:lnTo>
                <a:lnTo>
                  <a:pt x="75034" y="24020"/>
                </a:lnTo>
                <a:lnTo>
                  <a:pt x="66681" y="11598"/>
                </a:lnTo>
                <a:lnTo>
                  <a:pt x="54308" y="3161"/>
                </a:lnTo>
                <a:lnTo>
                  <a:pt x="39204" y="0"/>
                </a:lnTo>
                <a:close/>
              </a:path>
            </a:pathLst>
          </a:custGeom>
          <a:solidFill>
            <a:srgbClr val="1061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31"/>
          <p:cNvSpPr/>
          <p:nvPr/>
        </p:nvSpPr>
        <p:spPr>
          <a:xfrm>
            <a:off x="2314750" y="3483502"/>
            <a:ext cx="146685" cy="242570"/>
          </a:xfrm>
          <a:custGeom>
            <a:avLst/>
            <a:gdLst/>
            <a:ahLst/>
            <a:cxnLst/>
            <a:rect l="l" t="t" r="r" b="b"/>
            <a:pathLst>
              <a:path w="146685" h="242570">
                <a:moveTo>
                  <a:pt x="92595" y="125107"/>
                </a:moveTo>
                <a:lnTo>
                  <a:pt x="24828" y="125107"/>
                </a:lnTo>
                <a:lnTo>
                  <a:pt x="25374" y="125399"/>
                </a:lnTo>
                <a:lnTo>
                  <a:pt x="25374" y="128333"/>
                </a:lnTo>
                <a:lnTo>
                  <a:pt x="25590" y="129971"/>
                </a:lnTo>
                <a:lnTo>
                  <a:pt x="26238" y="138137"/>
                </a:lnTo>
                <a:lnTo>
                  <a:pt x="26733" y="144703"/>
                </a:lnTo>
                <a:lnTo>
                  <a:pt x="29883" y="183349"/>
                </a:lnTo>
                <a:lnTo>
                  <a:pt x="30352" y="190017"/>
                </a:lnTo>
                <a:lnTo>
                  <a:pt x="33388" y="227977"/>
                </a:lnTo>
                <a:lnTo>
                  <a:pt x="33756" y="233083"/>
                </a:lnTo>
                <a:lnTo>
                  <a:pt x="34294" y="238582"/>
                </a:lnTo>
                <a:lnTo>
                  <a:pt x="34531" y="240792"/>
                </a:lnTo>
                <a:lnTo>
                  <a:pt x="35445" y="241465"/>
                </a:lnTo>
                <a:lnTo>
                  <a:pt x="111518" y="242239"/>
                </a:lnTo>
                <a:lnTo>
                  <a:pt x="112534" y="241350"/>
                </a:lnTo>
                <a:lnTo>
                  <a:pt x="112839" y="238582"/>
                </a:lnTo>
                <a:lnTo>
                  <a:pt x="112953" y="236054"/>
                </a:lnTo>
                <a:lnTo>
                  <a:pt x="115329" y="210239"/>
                </a:lnTo>
                <a:lnTo>
                  <a:pt x="116841" y="193290"/>
                </a:lnTo>
                <a:lnTo>
                  <a:pt x="119011" y="168262"/>
                </a:lnTo>
                <a:lnTo>
                  <a:pt x="118757" y="165239"/>
                </a:lnTo>
                <a:lnTo>
                  <a:pt x="118541" y="162179"/>
                </a:lnTo>
                <a:lnTo>
                  <a:pt x="118287" y="159143"/>
                </a:lnTo>
                <a:lnTo>
                  <a:pt x="118173" y="157518"/>
                </a:lnTo>
                <a:lnTo>
                  <a:pt x="117944" y="155892"/>
                </a:lnTo>
                <a:lnTo>
                  <a:pt x="117944" y="152958"/>
                </a:lnTo>
                <a:lnTo>
                  <a:pt x="117421" y="152679"/>
                </a:lnTo>
                <a:lnTo>
                  <a:pt x="93560" y="152679"/>
                </a:lnTo>
                <a:lnTo>
                  <a:pt x="92595" y="151701"/>
                </a:lnTo>
                <a:lnTo>
                  <a:pt x="92595" y="125107"/>
                </a:lnTo>
                <a:close/>
              </a:path>
              <a:path w="146685" h="242570">
                <a:moveTo>
                  <a:pt x="117373" y="152654"/>
                </a:moveTo>
                <a:lnTo>
                  <a:pt x="93560" y="152679"/>
                </a:lnTo>
                <a:lnTo>
                  <a:pt x="117421" y="152679"/>
                </a:lnTo>
                <a:close/>
              </a:path>
              <a:path w="146685" h="242570">
                <a:moveTo>
                  <a:pt x="76098" y="0"/>
                </a:moveTo>
                <a:lnTo>
                  <a:pt x="72148" y="76"/>
                </a:lnTo>
                <a:lnTo>
                  <a:pt x="65571" y="586"/>
                </a:lnTo>
                <a:lnTo>
                  <a:pt x="20015" y="4686"/>
                </a:lnTo>
                <a:lnTo>
                  <a:pt x="12395" y="5435"/>
                </a:lnTo>
                <a:lnTo>
                  <a:pt x="1066" y="6337"/>
                </a:lnTo>
                <a:lnTo>
                  <a:pt x="0" y="7366"/>
                </a:lnTo>
                <a:lnTo>
                  <a:pt x="0" y="124142"/>
                </a:lnTo>
                <a:lnTo>
                  <a:pt x="990" y="125133"/>
                </a:lnTo>
                <a:lnTo>
                  <a:pt x="92595" y="125107"/>
                </a:lnTo>
                <a:lnTo>
                  <a:pt x="92595" y="17132"/>
                </a:lnTo>
                <a:lnTo>
                  <a:pt x="93637" y="16141"/>
                </a:lnTo>
                <a:lnTo>
                  <a:pt x="104965" y="15227"/>
                </a:lnTo>
                <a:lnTo>
                  <a:pt x="112585" y="14465"/>
                </a:lnTo>
                <a:lnTo>
                  <a:pt x="126276" y="13258"/>
                </a:lnTo>
                <a:lnTo>
                  <a:pt x="132359" y="12788"/>
                </a:lnTo>
                <a:lnTo>
                  <a:pt x="141135" y="12001"/>
                </a:lnTo>
                <a:lnTo>
                  <a:pt x="146570" y="11455"/>
                </a:lnTo>
                <a:lnTo>
                  <a:pt x="146570" y="7505"/>
                </a:lnTo>
                <a:lnTo>
                  <a:pt x="145300" y="6299"/>
                </a:lnTo>
                <a:lnTo>
                  <a:pt x="136105" y="5600"/>
                </a:lnTo>
                <a:lnTo>
                  <a:pt x="78905" y="520"/>
                </a:lnTo>
                <a:lnTo>
                  <a:pt x="76098" y="0"/>
                </a:lnTo>
                <a:close/>
              </a:path>
            </a:pathLst>
          </a:custGeom>
          <a:solidFill>
            <a:srgbClr val="1061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32"/>
          <p:cNvSpPr/>
          <p:nvPr/>
        </p:nvSpPr>
        <p:spPr>
          <a:xfrm>
            <a:off x="2348807" y="3397540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39243" y="0"/>
                </a:moveTo>
                <a:lnTo>
                  <a:pt x="24070" y="3017"/>
                </a:lnTo>
                <a:lnTo>
                  <a:pt x="11610" y="11376"/>
                </a:lnTo>
                <a:lnTo>
                  <a:pt x="3156" y="23777"/>
                </a:lnTo>
                <a:lnTo>
                  <a:pt x="0" y="38925"/>
                </a:lnTo>
                <a:lnTo>
                  <a:pt x="3062" y="54087"/>
                </a:lnTo>
                <a:lnTo>
                  <a:pt x="11456" y="66530"/>
                </a:lnTo>
                <a:lnTo>
                  <a:pt x="23883" y="74956"/>
                </a:lnTo>
                <a:lnTo>
                  <a:pt x="39039" y="78066"/>
                </a:lnTo>
                <a:lnTo>
                  <a:pt x="54162" y="74992"/>
                </a:lnTo>
                <a:lnTo>
                  <a:pt x="66560" y="66622"/>
                </a:lnTo>
                <a:lnTo>
                  <a:pt x="74958" y="54240"/>
                </a:lnTo>
                <a:lnTo>
                  <a:pt x="78079" y="39128"/>
                </a:lnTo>
                <a:lnTo>
                  <a:pt x="75049" y="24011"/>
                </a:lnTo>
                <a:lnTo>
                  <a:pt x="66705" y="11587"/>
                </a:lnTo>
                <a:lnTo>
                  <a:pt x="54339" y="3150"/>
                </a:lnTo>
                <a:lnTo>
                  <a:pt x="39243" y="0"/>
                </a:lnTo>
                <a:close/>
              </a:path>
            </a:pathLst>
          </a:custGeom>
          <a:solidFill>
            <a:srgbClr val="1061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33"/>
          <p:cNvSpPr/>
          <p:nvPr/>
        </p:nvSpPr>
        <p:spPr>
          <a:xfrm>
            <a:off x="2528538" y="3483502"/>
            <a:ext cx="146685" cy="242570"/>
          </a:xfrm>
          <a:custGeom>
            <a:avLst/>
            <a:gdLst/>
            <a:ahLst/>
            <a:cxnLst/>
            <a:rect l="l" t="t" r="r" b="b"/>
            <a:pathLst>
              <a:path w="146685" h="242570">
                <a:moveTo>
                  <a:pt x="70472" y="0"/>
                </a:moveTo>
                <a:lnTo>
                  <a:pt x="67665" y="520"/>
                </a:lnTo>
                <a:lnTo>
                  <a:pt x="10464" y="5600"/>
                </a:lnTo>
                <a:lnTo>
                  <a:pt x="1270" y="6299"/>
                </a:lnTo>
                <a:lnTo>
                  <a:pt x="0" y="7505"/>
                </a:lnTo>
                <a:lnTo>
                  <a:pt x="0" y="11455"/>
                </a:lnTo>
                <a:lnTo>
                  <a:pt x="5435" y="12001"/>
                </a:lnTo>
                <a:lnTo>
                  <a:pt x="14211" y="12788"/>
                </a:lnTo>
                <a:lnTo>
                  <a:pt x="20294" y="13258"/>
                </a:lnTo>
                <a:lnTo>
                  <a:pt x="33959" y="14465"/>
                </a:lnTo>
                <a:lnTo>
                  <a:pt x="41605" y="15227"/>
                </a:lnTo>
                <a:lnTo>
                  <a:pt x="52933" y="16141"/>
                </a:lnTo>
                <a:lnTo>
                  <a:pt x="54000" y="17132"/>
                </a:lnTo>
                <a:lnTo>
                  <a:pt x="53975" y="151701"/>
                </a:lnTo>
                <a:lnTo>
                  <a:pt x="53009" y="152679"/>
                </a:lnTo>
                <a:lnTo>
                  <a:pt x="29126" y="152679"/>
                </a:lnTo>
                <a:lnTo>
                  <a:pt x="28625" y="152958"/>
                </a:lnTo>
                <a:lnTo>
                  <a:pt x="28600" y="155892"/>
                </a:lnTo>
                <a:lnTo>
                  <a:pt x="28409" y="157518"/>
                </a:lnTo>
                <a:lnTo>
                  <a:pt x="28257" y="159143"/>
                </a:lnTo>
                <a:lnTo>
                  <a:pt x="27559" y="168262"/>
                </a:lnTo>
                <a:lnTo>
                  <a:pt x="30441" y="201625"/>
                </a:lnTo>
                <a:lnTo>
                  <a:pt x="33591" y="236054"/>
                </a:lnTo>
                <a:lnTo>
                  <a:pt x="33731" y="238582"/>
                </a:lnTo>
                <a:lnTo>
                  <a:pt x="34036" y="241350"/>
                </a:lnTo>
                <a:lnTo>
                  <a:pt x="35026" y="242239"/>
                </a:lnTo>
                <a:lnTo>
                  <a:pt x="111125" y="241465"/>
                </a:lnTo>
                <a:lnTo>
                  <a:pt x="112039" y="240792"/>
                </a:lnTo>
                <a:lnTo>
                  <a:pt x="112814" y="233083"/>
                </a:lnTo>
                <a:lnTo>
                  <a:pt x="113157" y="227977"/>
                </a:lnTo>
                <a:lnTo>
                  <a:pt x="113588" y="222859"/>
                </a:lnTo>
                <a:lnTo>
                  <a:pt x="116217" y="190017"/>
                </a:lnTo>
                <a:lnTo>
                  <a:pt x="116687" y="183349"/>
                </a:lnTo>
                <a:lnTo>
                  <a:pt x="119187" y="152679"/>
                </a:lnTo>
                <a:lnTo>
                  <a:pt x="53009" y="152679"/>
                </a:lnTo>
                <a:lnTo>
                  <a:pt x="119189" y="152654"/>
                </a:lnTo>
                <a:lnTo>
                  <a:pt x="119837" y="144703"/>
                </a:lnTo>
                <a:lnTo>
                  <a:pt x="120954" y="129971"/>
                </a:lnTo>
                <a:lnTo>
                  <a:pt x="121170" y="128333"/>
                </a:lnTo>
                <a:lnTo>
                  <a:pt x="121196" y="125399"/>
                </a:lnTo>
                <a:lnTo>
                  <a:pt x="121742" y="125107"/>
                </a:lnTo>
                <a:lnTo>
                  <a:pt x="145604" y="125107"/>
                </a:lnTo>
                <a:lnTo>
                  <a:pt x="146545" y="124142"/>
                </a:lnTo>
                <a:lnTo>
                  <a:pt x="146545" y="7366"/>
                </a:lnTo>
                <a:lnTo>
                  <a:pt x="145503" y="6337"/>
                </a:lnTo>
                <a:lnTo>
                  <a:pt x="134150" y="5435"/>
                </a:lnTo>
                <a:lnTo>
                  <a:pt x="126530" y="4686"/>
                </a:lnTo>
                <a:lnTo>
                  <a:pt x="80996" y="586"/>
                </a:lnTo>
                <a:lnTo>
                  <a:pt x="74422" y="76"/>
                </a:lnTo>
                <a:lnTo>
                  <a:pt x="70472" y="0"/>
                </a:lnTo>
                <a:close/>
              </a:path>
              <a:path w="146685" h="242570">
                <a:moveTo>
                  <a:pt x="145604" y="125107"/>
                </a:moveTo>
                <a:lnTo>
                  <a:pt x="121742" y="125107"/>
                </a:lnTo>
                <a:lnTo>
                  <a:pt x="145580" y="125133"/>
                </a:lnTo>
                <a:close/>
              </a:path>
            </a:pathLst>
          </a:custGeom>
          <a:solidFill>
            <a:srgbClr val="1061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34"/>
          <p:cNvSpPr/>
          <p:nvPr/>
        </p:nvSpPr>
        <p:spPr>
          <a:xfrm>
            <a:off x="2562971" y="3397540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38811" y="0"/>
                </a:moveTo>
                <a:lnTo>
                  <a:pt x="23729" y="3150"/>
                </a:lnTo>
                <a:lnTo>
                  <a:pt x="11371" y="11587"/>
                </a:lnTo>
                <a:lnTo>
                  <a:pt x="3029" y="24011"/>
                </a:lnTo>
                <a:lnTo>
                  <a:pt x="0" y="39128"/>
                </a:lnTo>
                <a:lnTo>
                  <a:pt x="3110" y="54240"/>
                </a:lnTo>
                <a:lnTo>
                  <a:pt x="11509" y="66622"/>
                </a:lnTo>
                <a:lnTo>
                  <a:pt x="23913" y="74992"/>
                </a:lnTo>
                <a:lnTo>
                  <a:pt x="39039" y="78066"/>
                </a:lnTo>
                <a:lnTo>
                  <a:pt x="54195" y="74956"/>
                </a:lnTo>
                <a:lnTo>
                  <a:pt x="66619" y="66530"/>
                </a:lnTo>
                <a:lnTo>
                  <a:pt x="75006" y="54087"/>
                </a:lnTo>
                <a:lnTo>
                  <a:pt x="78054" y="38925"/>
                </a:lnTo>
                <a:lnTo>
                  <a:pt x="74908" y="23777"/>
                </a:lnTo>
                <a:lnTo>
                  <a:pt x="66452" y="11376"/>
                </a:lnTo>
                <a:lnTo>
                  <a:pt x="53986" y="3017"/>
                </a:lnTo>
                <a:lnTo>
                  <a:pt x="38811" y="0"/>
                </a:lnTo>
                <a:close/>
              </a:path>
            </a:pathLst>
          </a:custGeom>
          <a:solidFill>
            <a:srgbClr val="1061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35"/>
          <p:cNvSpPr txBox="1"/>
          <p:nvPr/>
        </p:nvSpPr>
        <p:spPr>
          <a:xfrm>
            <a:off x="277793" y="1008582"/>
            <a:ext cx="143764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ts val="1000"/>
              </a:lnSpc>
            </a:pPr>
            <a:r>
              <a:rPr sz="800">
                <a:solidFill>
                  <a:srgbClr val="424243"/>
                </a:solidFill>
                <a:latin typeface="Arial"/>
                <a:cs typeface="Arial"/>
              </a:rPr>
              <a:t>A volunteer-based, </a:t>
            </a:r>
            <a:r>
              <a:rPr sz="800" spc="-5">
                <a:solidFill>
                  <a:srgbClr val="424243"/>
                </a:solidFill>
                <a:latin typeface="Arial"/>
                <a:cs typeface="Arial"/>
              </a:rPr>
              <a:t>open  </a:t>
            </a:r>
            <a:r>
              <a:rPr sz="800">
                <a:solidFill>
                  <a:srgbClr val="424243"/>
                </a:solidFill>
                <a:latin typeface="Arial"/>
                <a:cs typeface="Arial"/>
              </a:rPr>
              <a:t>collection </a:t>
            </a:r>
            <a:r>
              <a:rPr sz="800" spc="-5">
                <a:solidFill>
                  <a:srgbClr val="424243"/>
                </a:solidFill>
                <a:latin typeface="Arial"/>
                <a:cs typeface="Arial"/>
              </a:rPr>
              <a:t>of global  </a:t>
            </a:r>
            <a:r>
              <a:rPr sz="800">
                <a:solidFill>
                  <a:srgbClr val="424243"/>
                </a:solidFill>
                <a:latin typeface="Arial"/>
                <a:cs typeface="Arial"/>
              </a:rPr>
              <a:t>stakeholders, </a:t>
            </a:r>
            <a:r>
              <a:rPr sz="800" spc="-5">
                <a:solidFill>
                  <a:srgbClr val="424243"/>
                </a:solidFill>
                <a:latin typeface="Arial"/>
                <a:cs typeface="Arial"/>
              </a:rPr>
              <a:t>including:  businesses, </a:t>
            </a:r>
            <a:r>
              <a:rPr sz="800">
                <a:solidFill>
                  <a:srgbClr val="424243"/>
                </a:solidFill>
                <a:latin typeface="Arial"/>
                <a:cs typeface="Arial"/>
              </a:rPr>
              <a:t>Internet </a:t>
            </a:r>
            <a:r>
              <a:rPr sz="800" spc="-5">
                <a:solidFill>
                  <a:srgbClr val="424243"/>
                </a:solidFill>
                <a:latin typeface="Arial"/>
                <a:cs typeface="Arial"/>
              </a:rPr>
              <a:t>engineers,  </a:t>
            </a:r>
            <a:r>
              <a:rPr sz="800">
                <a:solidFill>
                  <a:srgbClr val="424243"/>
                </a:solidFill>
                <a:latin typeface="Arial"/>
                <a:cs typeface="Arial"/>
              </a:rPr>
              <a:t>technical </a:t>
            </a:r>
            <a:r>
              <a:rPr sz="800" spc="-5">
                <a:solidFill>
                  <a:srgbClr val="424243"/>
                </a:solidFill>
                <a:latin typeface="Arial"/>
                <a:cs typeface="Arial"/>
              </a:rPr>
              <a:t>experts, </a:t>
            </a:r>
            <a:r>
              <a:rPr sz="800">
                <a:solidFill>
                  <a:srgbClr val="424243"/>
                </a:solidFill>
                <a:latin typeface="Arial"/>
                <a:cs typeface="Arial"/>
              </a:rPr>
              <a:t>civil </a:t>
            </a:r>
            <a:r>
              <a:rPr sz="800" spc="-10">
                <a:solidFill>
                  <a:srgbClr val="424243"/>
                </a:solidFill>
                <a:latin typeface="Arial"/>
                <a:cs typeface="Arial"/>
              </a:rPr>
              <a:t>society,  </a:t>
            </a:r>
            <a:r>
              <a:rPr sz="800" spc="-5">
                <a:solidFill>
                  <a:srgbClr val="424243"/>
                </a:solidFill>
                <a:latin typeface="Arial"/>
                <a:cs typeface="Arial"/>
              </a:rPr>
              <a:t>governments, end users and  </a:t>
            </a:r>
            <a:r>
              <a:rPr sz="800">
                <a:solidFill>
                  <a:srgbClr val="424243"/>
                </a:solidFill>
                <a:latin typeface="Arial"/>
                <a:cs typeface="Arial"/>
              </a:rPr>
              <a:t>many</a:t>
            </a:r>
            <a:r>
              <a:rPr sz="800" spc="-10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800" spc="-5">
                <a:solidFill>
                  <a:srgbClr val="424243"/>
                </a:solidFill>
                <a:latin typeface="Arial"/>
                <a:cs typeface="Arial"/>
              </a:rPr>
              <a:t>others.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27" name="object 37"/>
          <p:cNvSpPr txBox="1"/>
          <p:nvPr/>
        </p:nvSpPr>
        <p:spPr>
          <a:xfrm>
            <a:off x="277793" y="3404532"/>
            <a:ext cx="2596704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2725">
              <a:lnSpc>
                <a:spcPts val="1000"/>
              </a:lnSpc>
              <a:spcBef>
                <a:spcPts val="200"/>
              </a:spcBef>
            </a:pP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A global organization, led by the CEO with </a:t>
            </a:r>
            <a:b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</a:b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staff members in 40 countries, the ICANN </a:t>
            </a:r>
            <a:b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</a:b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organization focuses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staff &amp;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resources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on: </a:t>
            </a:r>
            <a:b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</a:b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policy development support, event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management, registrars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&amp;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registries support,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Community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support, contract compliance, IANA</a:t>
            </a:r>
            <a:r>
              <a:rPr lang="en-US" sz="800" spc="-135" dirty="0">
                <a:solidFill>
                  <a:srgbClr val="424243"/>
                </a:solidFill>
                <a:latin typeface="Arial"/>
                <a:cs typeface="Arial"/>
              </a:rPr>
              <a:t> 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functions, o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utreach and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capacity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building, external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services for the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broader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community (L-Root, WHOIS,</a:t>
            </a:r>
            <a:r>
              <a:rPr lang="en-US" sz="800" spc="-105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etc.), &amp; internal staff</a:t>
            </a:r>
            <a:r>
              <a:rPr lang="en-US" sz="800" spc="-90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services. </a:t>
            </a:r>
          </a:p>
        </p:txBody>
      </p:sp>
      <p:sp>
        <p:nvSpPr>
          <p:cNvPr id="129" name="object 39"/>
          <p:cNvSpPr txBox="1"/>
          <p:nvPr/>
        </p:nvSpPr>
        <p:spPr>
          <a:xfrm>
            <a:off x="277793" y="4808227"/>
            <a:ext cx="2361565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ts val="1000"/>
              </a:lnSpc>
            </a:pP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The ICANN organization </a:t>
            </a:r>
            <a:r>
              <a:rPr sz="800" spc="-5" dirty="0">
                <a:solidFill>
                  <a:srgbClr val="424243"/>
                </a:solidFill>
                <a:latin typeface="Arial"/>
                <a:cs typeface="Arial"/>
              </a:rPr>
              <a:t>implements </a:t>
            </a:r>
            <a:r>
              <a:rPr sz="800" dirty="0">
                <a:solidFill>
                  <a:srgbClr val="424243"/>
                </a:solidFill>
                <a:latin typeface="Arial"/>
                <a:cs typeface="Arial"/>
              </a:rPr>
              <a:t>the </a:t>
            </a:r>
            <a:r>
              <a:rPr sz="800" spc="-10" dirty="0">
                <a:solidFill>
                  <a:srgbClr val="424243"/>
                </a:solidFill>
                <a:latin typeface="Arial"/>
                <a:cs typeface="Arial"/>
              </a:rPr>
              <a:t>Community’s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recommendations </a:t>
            </a:r>
            <a:r>
              <a:rPr sz="800" spc="-5" dirty="0">
                <a:solidFill>
                  <a:srgbClr val="424243"/>
                </a:solidFill>
                <a:latin typeface="Arial"/>
                <a:cs typeface="Arial"/>
              </a:rPr>
              <a:t>at </a:t>
            </a:r>
            <a:r>
              <a:rPr sz="800" dirty="0">
                <a:solidFill>
                  <a:srgbClr val="424243"/>
                </a:solidFill>
                <a:latin typeface="Arial"/>
                <a:cs typeface="Arial"/>
              </a:rPr>
              <a:t>the </a:t>
            </a:r>
            <a:r>
              <a:rPr sz="800" spc="-5" dirty="0">
                <a:solidFill>
                  <a:srgbClr val="424243"/>
                </a:solidFill>
                <a:latin typeface="Arial"/>
                <a:cs typeface="Arial"/>
              </a:rPr>
              <a:t>direction of </a:t>
            </a:r>
            <a:r>
              <a:rPr sz="800" dirty="0">
                <a:solidFill>
                  <a:srgbClr val="424243"/>
                </a:solidFill>
                <a:latin typeface="Arial"/>
                <a:cs typeface="Arial"/>
              </a:rPr>
              <a:t>the Board, </a:t>
            </a:r>
            <a:r>
              <a:rPr sz="800" spc="-5" dirty="0">
                <a:solidFill>
                  <a:srgbClr val="424243"/>
                </a:solidFill>
                <a:latin typeface="Arial"/>
                <a:cs typeface="Arial"/>
              </a:rPr>
              <a:t>under </a:t>
            </a:r>
            <a:r>
              <a:rPr sz="800" dirty="0">
                <a:solidFill>
                  <a:srgbClr val="424243"/>
                </a:solidFill>
                <a:latin typeface="Arial"/>
                <a:cs typeface="Arial"/>
              </a:rPr>
              <a:t>the supervision </a:t>
            </a:r>
            <a:r>
              <a:rPr sz="800" spc="-5" dirty="0">
                <a:solidFill>
                  <a:srgbClr val="424243"/>
                </a:solidFill>
                <a:latin typeface="Arial"/>
                <a:cs typeface="Arial"/>
              </a:rPr>
              <a:t>of </a:t>
            </a:r>
            <a:r>
              <a:rPr sz="800" dirty="0">
                <a:solidFill>
                  <a:srgbClr val="424243"/>
                </a:solidFill>
                <a:latin typeface="Arial"/>
                <a:cs typeface="Arial"/>
              </a:rPr>
              <a:t>the </a:t>
            </a:r>
            <a:r>
              <a:rPr sz="800" spc="-5" dirty="0">
                <a:solidFill>
                  <a:srgbClr val="424243"/>
                </a:solidFill>
                <a:latin typeface="Arial"/>
                <a:cs typeface="Arial"/>
              </a:rPr>
              <a:t>CEO, within ICANN’s </a:t>
            </a:r>
            <a:r>
              <a:rPr sz="800" dirty="0">
                <a:solidFill>
                  <a:srgbClr val="424243"/>
                </a:solidFill>
                <a:latin typeface="Arial"/>
                <a:cs typeface="Arial"/>
              </a:rPr>
              <a:t>mission </a:t>
            </a:r>
            <a:r>
              <a:rPr sz="800" spc="-5" dirty="0">
                <a:solidFill>
                  <a:srgbClr val="424243"/>
                </a:solidFill>
                <a:latin typeface="Arial"/>
                <a:cs typeface="Arial"/>
              </a:rPr>
              <a:t>and</a:t>
            </a:r>
            <a:r>
              <a:rPr sz="800" spc="-100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24243"/>
                </a:solidFill>
                <a:latin typeface="Arial"/>
                <a:cs typeface="Arial"/>
              </a:rPr>
              <a:t>scope.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30" name="object 40"/>
          <p:cNvSpPr txBox="1"/>
          <p:nvPr/>
        </p:nvSpPr>
        <p:spPr>
          <a:xfrm>
            <a:off x="277793" y="5615061"/>
            <a:ext cx="3259454" cy="384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The ICANN organization is committed to accountable, transparent, inclusive and open operations and engagement,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in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cooperation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with its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partners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.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32" name="object 41"/>
          <p:cNvSpPr txBox="1"/>
          <p:nvPr/>
        </p:nvSpPr>
        <p:spPr>
          <a:xfrm>
            <a:off x="2128438" y="1023976"/>
            <a:ext cx="4535366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ts val="1000"/>
              </a:lnSpc>
            </a:pP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There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are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three supporting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organizations in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the ICANN c</a:t>
            </a:r>
            <a:r>
              <a:rPr lang="en-US" sz="800" spc="-10" dirty="0">
                <a:solidFill>
                  <a:srgbClr val="424243"/>
                </a:solidFill>
                <a:latin typeface="Arial"/>
                <a:cs typeface="Arial"/>
              </a:rPr>
              <a:t>ommunity,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representing: IP addresses, generic top-level domains (gTLDs), and country code top-level domains (ccTLDs).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They develop policy recommendations in their respective areas.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There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are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four advisory committees that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give advice and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recommendations.</a:t>
            </a:r>
            <a:r>
              <a:rPr lang="en-US" sz="800" spc="-105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These are comprised of representatives of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governments and international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treaty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organizations; representatives of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root server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operators;</a:t>
            </a:r>
            <a:r>
              <a:rPr lang="en-US" sz="800" spc="-80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Internet security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experts and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Internet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end</a:t>
            </a:r>
            <a:r>
              <a:rPr lang="en-US" sz="800" spc="-85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users.</a:t>
            </a:r>
            <a:r>
              <a:rPr lang="en-US" sz="800" dirty="0">
                <a:latin typeface="Arial"/>
                <a:cs typeface="Arial"/>
              </a:rPr>
              <a:t> </a:t>
            </a:r>
            <a:br>
              <a:rPr lang="en-US" sz="800" dirty="0">
                <a:latin typeface="Arial"/>
                <a:cs typeface="Arial"/>
              </a:rPr>
            </a:br>
            <a:endParaRPr lang="en-US" sz="800" dirty="0">
              <a:latin typeface="Arial"/>
              <a:cs typeface="Arial"/>
            </a:endParaRPr>
          </a:p>
        </p:txBody>
      </p:sp>
      <p:sp>
        <p:nvSpPr>
          <p:cNvPr id="134" name="object 43"/>
          <p:cNvSpPr txBox="1"/>
          <p:nvPr/>
        </p:nvSpPr>
        <p:spPr>
          <a:xfrm>
            <a:off x="3771467" y="4885903"/>
            <a:ext cx="699135" cy="26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endParaRPr lang="en-US" sz="850" b="1" spc="5" dirty="0">
              <a:solidFill>
                <a:srgbClr val="114E85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850" b="1" spc="5">
                <a:solidFill>
                  <a:srgbClr val="114E85"/>
                </a:solidFill>
                <a:latin typeface="Arial"/>
                <a:cs typeface="Arial"/>
              </a:rPr>
              <a:t>Organization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136" name="object 44"/>
          <p:cNvSpPr txBox="1"/>
          <p:nvPr/>
        </p:nvSpPr>
        <p:spPr>
          <a:xfrm>
            <a:off x="5389301" y="4741357"/>
            <a:ext cx="78105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900" b="1" spc="15">
                <a:solidFill>
                  <a:srgbClr val="1B6E74"/>
                </a:solidFill>
                <a:latin typeface="Arial"/>
                <a:cs typeface="Arial"/>
              </a:rPr>
              <a:t>Board</a:t>
            </a:r>
            <a:endParaRPr sz="900">
              <a:latin typeface="Arial"/>
              <a:cs typeface="Arial"/>
            </a:endParaRPr>
          </a:p>
        </p:txBody>
      </p:sp>
      <p:sp>
        <p:nvSpPr>
          <p:cNvPr id="137" name="object 45"/>
          <p:cNvSpPr txBox="1"/>
          <p:nvPr/>
        </p:nvSpPr>
        <p:spPr>
          <a:xfrm>
            <a:off x="4178182" y="3299550"/>
            <a:ext cx="117411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000" b="1">
                <a:solidFill>
                  <a:srgbClr val="EA9039"/>
                </a:solidFill>
                <a:latin typeface="Arial"/>
                <a:cs typeface="Arial"/>
              </a:rPr>
              <a:t>Community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2" name="object 48"/>
          <p:cNvSpPr/>
          <p:nvPr/>
        </p:nvSpPr>
        <p:spPr>
          <a:xfrm>
            <a:off x="8688796" y="2764829"/>
            <a:ext cx="146685" cy="242570"/>
          </a:xfrm>
          <a:custGeom>
            <a:avLst/>
            <a:gdLst/>
            <a:ahLst/>
            <a:cxnLst/>
            <a:rect l="l" t="t" r="r" b="b"/>
            <a:pathLst>
              <a:path w="146684" h="242569">
                <a:moveTo>
                  <a:pt x="123189" y="125234"/>
                </a:moveTo>
                <a:lnTo>
                  <a:pt x="24790" y="125234"/>
                </a:lnTo>
                <a:lnTo>
                  <a:pt x="25361" y="125539"/>
                </a:lnTo>
                <a:lnTo>
                  <a:pt x="25387" y="128473"/>
                </a:lnTo>
                <a:lnTo>
                  <a:pt x="25603" y="130098"/>
                </a:lnTo>
                <a:lnTo>
                  <a:pt x="26720" y="144818"/>
                </a:lnTo>
                <a:lnTo>
                  <a:pt x="27266" y="151383"/>
                </a:lnTo>
                <a:lnTo>
                  <a:pt x="29857" y="183489"/>
                </a:lnTo>
                <a:lnTo>
                  <a:pt x="30340" y="190157"/>
                </a:lnTo>
                <a:lnTo>
                  <a:pt x="30861" y="196837"/>
                </a:lnTo>
                <a:lnTo>
                  <a:pt x="33388" y="228104"/>
                </a:lnTo>
                <a:lnTo>
                  <a:pt x="33743" y="233222"/>
                </a:lnTo>
                <a:lnTo>
                  <a:pt x="34505" y="240931"/>
                </a:lnTo>
                <a:lnTo>
                  <a:pt x="35420" y="241617"/>
                </a:lnTo>
                <a:lnTo>
                  <a:pt x="111518" y="242379"/>
                </a:lnTo>
                <a:lnTo>
                  <a:pt x="112522" y="241490"/>
                </a:lnTo>
                <a:lnTo>
                  <a:pt x="112826" y="238709"/>
                </a:lnTo>
                <a:lnTo>
                  <a:pt x="112966" y="236169"/>
                </a:lnTo>
                <a:lnTo>
                  <a:pt x="116128" y="201764"/>
                </a:lnTo>
                <a:lnTo>
                  <a:pt x="119100" y="167170"/>
                </a:lnTo>
                <a:lnTo>
                  <a:pt x="122783" y="125717"/>
                </a:lnTo>
                <a:lnTo>
                  <a:pt x="123189" y="125234"/>
                </a:lnTo>
                <a:close/>
              </a:path>
              <a:path w="146684" h="242569">
                <a:moveTo>
                  <a:pt x="75311" y="0"/>
                </a:moveTo>
                <a:lnTo>
                  <a:pt x="72161" y="203"/>
                </a:lnTo>
                <a:lnTo>
                  <a:pt x="65572" y="715"/>
                </a:lnTo>
                <a:lnTo>
                  <a:pt x="45847" y="2590"/>
                </a:lnTo>
                <a:lnTo>
                  <a:pt x="20015" y="4813"/>
                </a:lnTo>
                <a:lnTo>
                  <a:pt x="12395" y="5562"/>
                </a:lnTo>
                <a:lnTo>
                  <a:pt x="1066" y="6476"/>
                </a:lnTo>
                <a:lnTo>
                  <a:pt x="0" y="7492"/>
                </a:lnTo>
                <a:lnTo>
                  <a:pt x="0" y="124282"/>
                </a:lnTo>
                <a:lnTo>
                  <a:pt x="990" y="125260"/>
                </a:lnTo>
                <a:lnTo>
                  <a:pt x="145517" y="125234"/>
                </a:lnTo>
                <a:lnTo>
                  <a:pt x="146517" y="124282"/>
                </a:lnTo>
                <a:lnTo>
                  <a:pt x="146570" y="7645"/>
                </a:lnTo>
                <a:lnTo>
                  <a:pt x="145300" y="6438"/>
                </a:lnTo>
                <a:lnTo>
                  <a:pt x="136093" y="5740"/>
                </a:lnTo>
                <a:lnTo>
                  <a:pt x="78498" y="622"/>
                </a:lnTo>
                <a:lnTo>
                  <a:pt x="75311" y="0"/>
                </a:lnTo>
                <a:close/>
              </a:path>
              <a:path w="146684" h="242569">
                <a:moveTo>
                  <a:pt x="145517" y="125234"/>
                </a:moveTo>
                <a:lnTo>
                  <a:pt x="123189" y="125234"/>
                </a:lnTo>
                <a:lnTo>
                  <a:pt x="145491" y="125260"/>
                </a:lnTo>
                <a:close/>
              </a:path>
            </a:pathLst>
          </a:custGeom>
          <a:solidFill>
            <a:srgbClr val="1A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49"/>
          <p:cNvSpPr/>
          <p:nvPr/>
        </p:nvSpPr>
        <p:spPr>
          <a:xfrm>
            <a:off x="8722859" y="2678989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5">
                <a:moveTo>
                  <a:pt x="39217" y="0"/>
                </a:moveTo>
                <a:lnTo>
                  <a:pt x="24056" y="3024"/>
                </a:lnTo>
                <a:lnTo>
                  <a:pt x="11598" y="11387"/>
                </a:lnTo>
                <a:lnTo>
                  <a:pt x="3145" y="23790"/>
                </a:lnTo>
                <a:lnTo>
                  <a:pt x="0" y="38938"/>
                </a:lnTo>
                <a:lnTo>
                  <a:pt x="3053" y="54099"/>
                </a:lnTo>
                <a:lnTo>
                  <a:pt x="11442" y="66543"/>
                </a:lnTo>
                <a:lnTo>
                  <a:pt x="23870" y="74969"/>
                </a:lnTo>
                <a:lnTo>
                  <a:pt x="39039" y="78079"/>
                </a:lnTo>
                <a:lnTo>
                  <a:pt x="54148" y="75004"/>
                </a:lnTo>
                <a:lnTo>
                  <a:pt x="66551" y="66635"/>
                </a:lnTo>
                <a:lnTo>
                  <a:pt x="74958" y="54253"/>
                </a:lnTo>
                <a:lnTo>
                  <a:pt x="78079" y="39141"/>
                </a:lnTo>
                <a:lnTo>
                  <a:pt x="75036" y="24020"/>
                </a:lnTo>
                <a:lnTo>
                  <a:pt x="66687" y="11598"/>
                </a:lnTo>
                <a:lnTo>
                  <a:pt x="54319" y="3161"/>
                </a:lnTo>
                <a:lnTo>
                  <a:pt x="39217" y="0"/>
                </a:lnTo>
                <a:close/>
              </a:path>
            </a:pathLst>
          </a:custGeom>
          <a:solidFill>
            <a:srgbClr val="1A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50"/>
          <p:cNvSpPr/>
          <p:nvPr/>
        </p:nvSpPr>
        <p:spPr>
          <a:xfrm>
            <a:off x="8581730" y="2747927"/>
            <a:ext cx="146685" cy="242570"/>
          </a:xfrm>
          <a:custGeom>
            <a:avLst/>
            <a:gdLst/>
            <a:ahLst/>
            <a:cxnLst/>
            <a:rect l="l" t="t" r="r" b="b"/>
            <a:pathLst>
              <a:path w="146684" h="242569">
                <a:moveTo>
                  <a:pt x="92583" y="125107"/>
                </a:moveTo>
                <a:lnTo>
                  <a:pt x="24815" y="125107"/>
                </a:lnTo>
                <a:lnTo>
                  <a:pt x="25374" y="125412"/>
                </a:lnTo>
                <a:lnTo>
                  <a:pt x="25374" y="128333"/>
                </a:lnTo>
                <a:lnTo>
                  <a:pt x="25590" y="129971"/>
                </a:lnTo>
                <a:lnTo>
                  <a:pt x="26238" y="138137"/>
                </a:lnTo>
                <a:lnTo>
                  <a:pt x="26733" y="144703"/>
                </a:lnTo>
                <a:lnTo>
                  <a:pt x="29870" y="183349"/>
                </a:lnTo>
                <a:lnTo>
                  <a:pt x="30340" y="190017"/>
                </a:lnTo>
                <a:lnTo>
                  <a:pt x="33388" y="227977"/>
                </a:lnTo>
                <a:lnTo>
                  <a:pt x="33743" y="233083"/>
                </a:lnTo>
                <a:lnTo>
                  <a:pt x="34518" y="240792"/>
                </a:lnTo>
                <a:lnTo>
                  <a:pt x="35433" y="241465"/>
                </a:lnTo>
                <a:lnTo>
                  <a:pt x="111518" y="242239"/>
                </a:lnTo>
                <a:lnTo>
                  <a:pt x="112522" y="241350"/>
                </a:lnTo>
                <a:lnTo>
                  <a:pt x="112826" y="238582"/>
                </a:lnTo>
                <a:lnTo>
                  <a:pt x="112953" y="236054"/>
                </a:lnTo>
                <a:lnTo>
                  <a:pt x="115329" y="210239"/>
                </a:lnTo>
                <a:lnTo>
                  <a:pt x="116836" y="193288"/>
                </a:lnTo>
                <a:lnTo>
                  <a:pt x="118999" y="168275"/>
                </a:lnTo>
                <a:lnTo>
                  <a:pt x="118160" y="157518"/>
                </a:lnTo>
                <a:lnTo>
                  <a:pt x="117944" y="155892"/>
                </a:lnTo>
                <a:lnTo>
                  <a:pt x="117944" y="152958"/>
                </a:lnTo>
                <a:lnTo>
                  <a:pt x="117421" y="152679"/>
                </a:lnTo>
                <a:lnTo>
                  <a:pt x="93560" y="152679"/>
                </a:lnTo>
                <a:lnTo>
                  <a:pt x="92583" y="151701"/>
                </a:lnTo>
                <a:lnTo>
                  <a:pt x="92583" y="125107"/>
                </a:lnTo>
                <a:close/>
              </a:path>
              <a:path w="146684" h="242569">
                <a:moveTo>
                  <a:pt x="117373" y="152654"/>
                </a:moveTo>
                <a:lnTo>
                  <a:pt x="93560" y="152679"/>
                </a:lnTo>
                <a:lnTo>
                  <a:pt x="117421" y="152679"/>
                </a:lnTo>
                <a:close/>
              </a:path>
              <a:path w="146684" h="242569">
                <a:moveTo>
                  <a:pt x="76085" y="0"/>
                </a:moveTo>
                <a:lnTo>
                  <a:pt x="72136" y="76"/>
                </a:lnTo>
                <a:lnTo>
                  <a:pt x="65565" y="586"/>
                </a:lnTo>
                <a:lnTo>
                  <a:pt x="20002" y="4686"/>
                </a:lnTo>
                <a:lnTo>
                  <a:pt x="12382" y="5435"/>
                </a:lnTo>
                <a:lnTo>
                  <a:pt x="1054" y="6350"/>
                </a:lnTo>
                <a:lnTo>
                  <a:pt x="0" y="7366"/>
                </a:lnTo>
                <a:lnTo>
                  <a:pt x="0" y="124142"/>
                </a:lnTo>
                <a:lnTo>
                  <a:pt x="990" y="125133"/>
                </a:lnTo>
                <a:lnTo>
                  <a:pt x="92583" y="125107"/>
                </a:lnTo>
                <a:lnTo>
                  <a:pt x="92583" y="17132"/>
                </a:lnTo>
                <a:lnTo>
                  <a:pt x="93637" y="16141"/>
                </a:lnTo>
                <a:lnTo>
                  <a:pt x="104952" y="15227"/>
                </a:lnTo>
                <a:lnTo>
                  <a:pt x="112572" y="14465"/>
                </a:lnTo>
                <a:lnTo>
                  <a:pt x="126276" y="13258"/>
                </a:lnTo>
                <a:lnTo>
                  <a:pt x="132359" y="12788"/>
                </a:lnTo>
                <a:lnTo>
                  <a:pt x="141135" y="12001"/>
                </a:lnTo>
                <a:lnTo>
                  <a:pt x="146570" y="11455"/>
                </a:lnTo>
                <a:lnTo>
                  <a:pt x="146570" y="7505"/>
                </a:lnTo>
                <a:lnTo>
                  <a:pt x="145300" y="6299"/>
                </a:lnTo>
                <a:lnTo>
                  <a:pt x="136093" y="5600"/>
                </a:lnTo>
                <a:lnTo>
                  <a:pt x="78892" y="520"/>
                </a:lnTo>
                <a:lnTo>
                  <a:pt x="76085" y="0"/>
                </a:lnTo>
                <a:close/>
              </a:path>
            </a:pathLst>
          </a:custGeom>
          <a:solidFill>
            <a:srgbClr val="1A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51"/>
          <p:cNvSpPr/>
          <p:nvPr/>
        </p:nvSpPr>
        <p:spPr>
          <a:xfrm>
            <a:off x="8615786" y="2661953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5">
                <a:moveTo>
                  <a:pt x="39242" y="0"/>
                </a:moveTo>
                <a:lnTo>
                  <a:pt x="24069" y="3022"/>
                </a:lnTo>
                <a:lnTo>
                  <a:pt x="11606" y="11382"/>
                </a:lnTo>
                <a:lnTo>
                  <a:pt x="3150" y="23785"/>
                </a:lnTo>
                <a:lnTo>
                  <a:pt x="0" y="38938"/>
                </a:lnTo>
                <a:lnTo>
                  <a:pt x="3060" y="54099"/>
                </a:lnTo>
                <a:lnTo>
                  <a:pt x="11452" y="66543"/>
                </a:lnTo>
                <a:lnTo>
                  <a:pt x="23877" y="74969"/>
                </a:lnTo>
                <a:lnTo>
                  <a:pt x="39039" y="78079"/>
                </a:lnTo>
                <a:lnTo>
                  <a:pt x="54156" y="75004"/>
                </a:lnTo>
                <a:lnTo>
                  <a:pt x="66555" y="66635"/>
                </a:lnTo>
                <a:lnTo>
                  <a:pt x="74956" y="54253"/>
                </a:lnTo>
                <a:lnTo>
                  <a:pt x="78079" y="39141"/>
                </a:lnTo>
                <a:lnTo>
                  <a:pt x="75043" y="24024"/>
                </a:lnTo>
                <a:lnTo>
                  <a:pt x="66700" y="11598"/>
                </a:lnTo>
                <a:lnTo>
                  <a:pt x="54337" y="3158"/>
                </a:lnTo>
                <a:lnTo>
                  <a:pt x="39242" y="0"/>
                </a:lnTo>
                <a:close/>
              </a:path>
            </a:pathLst>
          </a:custGeom>
          <a:solidFill>
            <a:srgbClr val="1A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52"/>
          <p:cNvSpPr/>
          <p:nvPr/>
        </p:nvSpPr>
        <p:spPr>
          <a:xfrm>
            <a:off x="8795504" y="2747927"/>
            <a:ext cx="146685" cy="242570"/>
          </a:xfrm>
          <a:custGeom>
            <a:avLst/>
            <a:gdLst/>
            <a:ahLst/>
            <a:cxnLst/>
            <a:rect l="l" t="t" r="r" b="b"/>
            <a:pathLst>
              <a:path w="146684" h="242569">
                <a:moveTo>
                  <a:pt x="70472" y="0"/>
                </a:moveTo>
                <a:lnTo>
                  <a:pt x="67665" y="520"/>
                </a:lnTo>
                <a:lnTo>
                  <a:pt x="10464" y="5600"/>
                </a:lnTo>
                <a:lnTo>
                  <a:pt x="1269" y="6299"/>
                </a:lnTo>
                <a:lnTo>
                  <a:pt x="0" y="7505"/>
                </a:lnTo>
                <a:lnTo>
                  <a:pt x="0" y="11455"/>
                </a:lnTo>
                <a:lnTo>
                  <a:pt x="5435" y="12001"/>
                </a:lnTo>
                <a:lnTo>
                  <a:pt x="14211" y="12788"/>
                </a:lnTo>
                <a:lnTo>
                  <a:pt x="20294" y="13258"/>
                </a:lnTo>
                <a:lnTo>
                  <a:pt x="33972" y="14465"/>
                </a:lnTo>
                <a:lnTo>
                  <a:pt x="41605" y="15227"/>
                </a:lnTo>
                <a:lnTo>
                  <a:pt x="52933" y="16141"/>
                </a:lnTo>
                <a:lnTo>
                  <a:pt x="54000" y="17132"/>
                </a:lnTo>
                <a:lnTo>
                  <a:pt x="53987" y="151701"/>
                </a:lnTo>
                <a:lnTo>
                  <a:pt x="53009" y="152679"/>
                </a:lnTo>
                <a:lnTo>
                  <a:pt x="29138" y="152679"/>
                </a:lnTo>
                <a:lnTo>
                  <a:pt x="28625" y="152958"/>
                </a:lnTo>
                <a:lnTo>
                  <a:pt x="28600" y="155892"/>
                </a:lnTo>
                <a:lnTo>
                  <a:pt x="28409" y="157518"/>
                </a:lnTo>
                <a:lnTo>
                  <a:pt x="27558" y="168275"/>
                </a:lnTo>
                <a:lnTo>
                  <a:pt x="30454" y="201625"/>
                </a:lnTo>
                <a:lnTo>
                  <a:pt x="33604" y="236054"/>
                </a:lnTo>
                <a:lnTo>
                  <a:pt x="33743" y="238582"/>
                </a:lnTo>
                <a:lnTo>
                  <a:pt x="34035" y="241350"/>
                </a:lnTo>
                <a:lnTo>
                  <a:pt x="35039" y="242239"/>
                </a:lnTo>
                <a:lnTo>
                  <a:pt x="111137" y="241465"/>
                </a:lnTo>
                <a:lnTo>
                  <a:pt x="112039" y="240792"/>
                </a:lnTo>
                <a:lnTo>
                  <a:pt x="112826" y="233083"/>
                </a:lnTo>
                <a:lnTo>
                  <a:pt x="113169" y="227977"/>
                </a:lnTo>
                <a:lnTo>
                  <a:pt x="116230" y="190017"/>
                </a:lnTo>
                <a:lnTo>
                  <a:pt x="116700" y="183349"/>
                </a:lnTo>
                <a:lnTo>
                  <a:pt x="119200" y="152679"/>
                </a:lnTo>
                <a:lnTo>
                  <a:pt x="53009" y="152679"/>
                </a:lnTo>
                <a:lnTo>
                  <a:pt x="119202" y="152654"/>
                </a:lnTo>
                <a:lnTo>
                  <a:pt x="120967" y="129971"/>
                </a:lnTo>
                <a:lnTo>
                  <a:pt x="121170" y="128333"/>
                </a:lnTo>
                <a:lnTo>
                  <a:pt x="121196" y="125412"/>
                </a:lnTo>
                <a:lnTo>
                  <a:pt x="121754" y="125107"/>
                </a:lnTo>
                <a:lnTo>
                  <a:pt x="145605" y="125107"/>
                </a:lnTo>
                <a:lnTo>
                  <a:pt x="146557" y="124142"/>
                </a:lnTo>
                <a:lnTo>
                  <a:pt x="146557" y="7366"/>
                </a:lnTo>
                <a:lnTo>
                  <a:pt x="145503" y="6350"/>
                </a:lnTo>
                <a:lnTo>
                  <a:pt x="134162" y="5435"/>
                </a:lnTo>
                <a:lnTo>
                  <a:pt x="126542" y="4686"/>
                </a:lnTo>
                <a:lnTo>
                  <a:pt x="80997" y="586"/>
                </a:lnTo>
                <a:lnTo>
                  <a:pt x="74421" y="76"/>
                </a:lnTo>
                <a:lnTo>
                  <a:pt x="70472" y="0"/>
                </a:lnTo>
                <a:close/>
              </a:path>
              <a:path w="146684" h="242569">
                <a:moveTo>
                  <a:pt x="145605" y="125107"/>
                </a:moveTo>
                <a:lnTo>
                  <a:pt x="121754" y="125107"/>
                </a:lnTo>
                <a:lnTo>
                  <a:pt x="145580" y="125133"/>
                </a:lnTo>
                <a:close/>
              </a:path>
            </a:pathLst>
          </a:custGeom>
          <a:solidFill>
            <a:srgbClr val="1A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53"/>
          <p:cNvSpPr/>
          <p:nvPr/>
        </p:nvSpPr>
        <p:spPr>
          <a:xfrm>
            <a:off x="8829937" y="2661953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5">
                <a:moveTo>
                  <a:pt x="38823" y="0"/>
                </a:moveTo>
                <a:lnTo>
                  <a:pt x="23736" y="3158"/>
                </a:lnTo>
                <a:lnTo>
                  <a:pt x="11377" y="11598"/>
                </a:lnTo>
                <a:lnTo>
                  <a:pt x="3035" y="24024"/>
                </a:lnTo>
                <a:lnTo>
                  <a:pt x="0" y="39141"/>
                </a:lnTo>
                <a:lnTo>
                  <a:pt x="3117" y="54253"/>
                </a:lnTo>
                <a:lnTo>
                  <a:pt x="11518" y="66635"/>
                </a:lnTo>
                <a:lnTo>
                  <a:pt x="23920" y="75004"/>
                </a:lnTo>
                <a:lnTo>
                  <a:pt x="39039" y="78079"/>
                </a:lnTo>
                <a:lnTo>
                  <a:pt x="54201" y="74969"/>
                </a:lnTo>
                <a:lnTo>
                  <a:pt x="66624" y="66543"/>
                </a:lnTo>
                <a:lnTo>
                  <a:pt x="75008" y="54099"/>
                </a:lnTo>
                <a:lnTo>
                  <a:pt x="78054" y="38938"/>
                </a:lnTo>
                <a:lnTo>
                  <a:pt x="74915" y="23785"/>
                </a:lnTo>
                <a:lnTo>
                  <a:pt x="66463" y="11382"/>
                </a:lnTo>
                <a:lnTo>
                  <a:pt x="53999" y="3022"/>
                </a:lnTo>
                <a:lnTo>
                  <a:pt x="38823" y="0"/>
                </a:lnTo>
                <a:close/>
              </a:path>
            </a:pathLst>
          </a:custGeom>
          <a:solidFill>
            <a:srgbClr val="1A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54"/>
          <p:cNvSpPr txBox="1"/>
          <p:nvPr/>
        </p:nvSpPr>
        <p:spPr>
          <a:xfrm>
            <a:off x="7038646" y="2656931"/>
            <a:ext cx="1883410" cy="877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6245">
              <a:lnSpc>
                <a:spcPts val="1000"/>
              </a:lnSpc>
            </a:pPr>
            <a:r>
              <a:rPr sz="800">
                <a:solidFill>
                  <a:srgbClr val="424243"/>
                </a:solidFill>
                <a:latin typeface="Arial"/>
                <a:cs typeface="Arial"/>
              </a:rPr>
              <a:t>Members </a:t>
            </a:r>
            <a:r>
              <a:rPr sz="800" spc="-5">
                <a:solidFill>
                  <a:srgbClr val="424243"/>
                </a:solidFill>
                <a:latin typeface="Arial"/>
                <a:cs typeface="Arial"/>
              </a:rPr>
              <a:t>are </a:t>
            </a:r>
            <a:r>
              <a:rPr sz="800">
                <a:solidFill>
                  <a:srgbClr val="424243"/>
                </a:solidFill>
                <a:latin typeface="Arial"/>
                <a:cs typeface="Arial"/>
              </a:rPr>
              <a:t>representatives  from the </a:t>
            </a:r>
            <a:r>
              <a:rPr sz="800" spc="-10">
                <a:solidFill>
                  <a:srgbClr val="424243"/>
                </a:solidFill>
                <a:latin typeface="Arial"/>
                <a:cs typeface="Arial"/>
              </a:rPr>
              <a:t>Community, </a:t>
            </a:r>
            <a:r>
              <a:rPr lang="en-US" sz="800" spc="-10">
                <a:solidFill>
                  <a:srgbClr val="424243"/>
                </a:solidFill>
                <a:latin typeface="Arial"/>
                <a:cs typeface="Arial"/>
              </a:rPr>
              <a:t>s</a:t>
            </a:r>
            <a:r>
              <a:rPr sz="800" spc="-5">
                <a:solidFill>
                  <a:srgbClr val="424243"/>
                </a:solidFill>
                <a:latin typeface="Arial"/>
                <a:cs typeface="Arial"/>
              </a:rPr>
              <a:t>elected by</a:t>
            </a:r>
            <a:r>
              <a:rPr lang="en-US" sz="800" spc="-5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424243"/>
                </a:solidFill>
                <a:latin typeface="Arial"/>
                <a:cs typeface="Arial"/>
              </a:rPr>
              <a:t>their </a:t>
            </a:r>
            <a:r>
              <a:rPr sz="800" spc="-5">
                <a:solidFill>
                  <a:srgbClr val="424243"/>
                </a:solidFill>
                <a:latin typeface="Arial"/>
                <a:cs typeface="Arial"/>
              </a:rPr>
              <a:t>peers. </a:t>
            </a:r>
            <a:r>
              <a:rPr sz="800">
                <a:solidFill>
                  <a:srgbClr val="424243"/>
                </a:solidFill>
                <a:latin typeface="Arial"/>
                <a:cs typeface="Arial"/>
              </a:rPr>
              <a:t>The Board</a:t>
            </a:r>
            <a:r>
              <a:rPr sz="800" spc="-12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800" spc="-5">
                <a:solidFill>
                  <a:srgbClr val="424243"/>
                </a:solidFill>
                <a:latin typeface="Arial"/>
                <a:cs typeface="Arial"/>
              </a:rPr>
              <a:t>is</a:t>
            </a:r>
            <a:endParaRPr sz="800">
              <a:latin typeface="Arial"/>
              <a:cs typeface="Arial"/>
            </a:endParaRPr>
          </a:p>
          <a:p>
            <a:r>
              <a:rPr sz="800">
                <a:solidFill>
                  <a:srgbClr val="424243"/>
                </a:solidFill>
                <a:latin typeface="Arial"/>
                <a:cs typeface="Arial"/>
              </a:rPr>
              <a:t>composed </a:t>
            </a:r>
            <a:r>
              <a:rPr sz="800" spc="-5">
                <a:solidFill>
                  <a:srgbClr val="424243"/>
                </a:solidFill>
                <a:latin typeface="Arial"/>
                <a:cs typeface="Arial"/>
              </a:rPr>
              <a:t>of 16 </a:t>
            </a:r>
            <a:r>
              <a:rPr sz="800">
                <a:solidFill>
                  <a:srgbClr val="424243"/>
                </a:solidFill>
                <a:latin typeface="Arial"/>
                <a:cs typeface="Arial"/>
              </a:rPr>
              <a:t>members </a:t>
            </a:r>
            <a:r>
              <a:rPr sz="800" spc="-5">
                <a:solidFill>
                  <a:srgbClr val="424243"/>
                </a:solidFill>
                <a:latin typeface="Arial"/>
                <a:cs typeface="Arial"/>
              </a:rPr>
              <a:t>and</a:t>
            </a:r>
            <a:r>
              <a:rPr lang="en-US" sz="800" spc="-5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800" spc="-9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lang="en-US" sz="800">
                <a:solidFill>
                  <a:srgbClr val="424243"/>
                </a:solidFill>
                <a:latin typeface="Arial"/>
                <a:cs typeface="Arial"/>
              </a:rPr>
              <a:t>four</a:t>
            </a:r>
            <a:r>
              <a:rPr sz="80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800" spc="-5">
                <a:solidFill>
                  <a:srgbClr val="424243"/>
                </a:solidFill>
                <a:latin typeface="Arial"/>
                <a:cs typeface="Arial"/>
              </a:rPr>
              <a:t>non-voting liaisons, </a:t>
            </a:r>
            <a:r>
              <a:rPr lang="en-US" sz="800" spc="-5">
                <a:solidFill>
                  <a:srgbClr val="424243"/>
                </a:solidFill>
                <a:latin typeface="Arial"/>
                <a:cs typeface="Arial"/>
              </a:rPr>
              <a:t>from different</a:t>
            </a:r>
          </a:p>
          <a:p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geographies and with expertise relevant to ICANN's mission</a:t>
            </a:r>
            <a:r>
              <a:rPr sz="800" spc="-5" dirty="0">
                <a:solidFill>
                  <a:srgbClr val="424243"/>
                </a:solidFill>
                <a:latin typeface="Arial"/>
                <a:cs typeface="Arial"/>
              </a:rPr>
              <a:t>.</a:t>
            </a:r>
            <a:endParaRPr lang="en-GB" sz="800" spc="-5" dirty="0">
              <a:solidFill>
                <a:srgbClr val="424243"/>
              </a:solidFill>
              <a:latin typeface="Arial"/>
              <a:cs typeface="Arial"/>
            </a:endParaRPr>
          </a:p>
        </p:txBody>
      </p:sp>
      <p:sp>
        <p:nvSpPr>
          <p:cNvPr id="164" name="object 55"/>
          <p:cNvSpPr txBox="1"/>
          <p:nvPr/>
        </p:nvSpPr>
        <p:spPr>
          <a:xfrm>
            <a:off x="7038653" y="3835591"/>
            <a:ext cx="1650144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ts val="1000"/>
              </a:lnSpc>
            </a:pP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Provides strategic oversight for </a:t>
            </a:r>
            <a:r>
              <a:rPr sz="800" dirty="0">
                <a:solidFill>
                  <a:srgbClr val="424243"/>
                </a:solidFill>
                <a:latin typeface="Arial"/>
                <a:cs typeface="Arial"/>
              </a:rPr>
              <a:t>the ICANN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organization</a:t>
            </a:r>
            <a:r>
              <a:rPr sz="800" dirty="0">
                <a:solidFill>
                  <a:srgbClr val="424243"/>
                </a:solidFill>
                <a:latin typeface="Arial"/>
                <a:cs typeface="Arial"/>
              </a:rPr>
              <a:t>, </a:t>
            </a:r>
            <a:r>
              <a:rPr sz="800" spc="-5" dirty="0">
                <a:solidFill>
                  <a:srgbClr val="424243"/>
                </a:solidFill>
                <a:latin typeface="Arial"/>
                <a:cs typeface="Arial"/>
              </a:rPr>
              <a:t>ensuring </a:t>
            </a:r>
            <a:r>
              <a:rPr sz="800" dirty="0">
                <a:solidFill>
                  <a:srgbClr val="424243"/>
                </a:solidFill>
                <a:latin typeface="Arial"/>
                <a:cs typeface="Arial"/>
              </a:rPr>
              <a:t>the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organization acts within its mission</a:t>
            </a:r>
            <a:r>
              <a:rPr sz="800" spc="-5" dirty="0">
                <a:solidFill>
                  <a:srgbClr val="424243"/>
                </a:solidFill>
                <a:latin typeface="Arial"/>
                <a:cs typeface="Arial"/>
              </a:rPr>
              <a:t> and operates </a:t>
            </a:r>
            <a:r>
              <a:rPr sz="800" spc="-10" dirty="0">
                <a:solidFill>
                  <a:srgbClr val="424243"/>
                </a:solidFill>
                <a:latin typeface="Arial"/>
                <a:cs typeface="Arial"/>
              </a:rPr>
              <a:t>effectively, </a:t>
            </a:r>
            <a:r>
              <a:rPr sz="800" spc="-5" dirty="0">
                <a:solidFill>
                  <a:srgbClr val="424243"/>
                </a:solidFill>
                <a:latin typeface="Arial"/>
                <a:cs typeface="Arial"/>
              </a:rPr>
              <a:t>efficiently</a:t>
            </a:r>
            <a:r>
              <a:rPr lang="en-GB" sz="800" spc="-5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800" spc="-5">
                <a:solidFill>
                  <a:srgbClr val="424243"/>
                </a:solidFill>
                <a:latin typeface="Arial"/>
                <a:cs typeface="Arial"/>
              </a:rPr>
              <a:t>and </a:t>
            </a:r>
            <a:r>
              <a:rPr sz="800" spc="-10">
                <a:solidFill>
                  <a:srgbClr val="424243"/>
                </a:solidFill>
                <a:latin typeface="Arial"/>
                <a:cs typeface="Arial"/>
              </a:rPr>
              <a:t>ethically</a:t>
            </a:r>
            <a:r>
              <a:rPr lang="en-US" sz="800" spc="-10">
                <a:solidFill>
                  <a:srgbClr val="424243"/>
                </a:solidFill>
                <a:latin typeface="Arial"/>
                <a:cs typeface="Arial"/>
              </a:rPr>
              <a:t>, and considers community-developed policy recommendations. </a:t>
            </a:r>
            <a:endParaRPr sz="800">
              <a:latin typeface="Arial"/>
              <a:cs typeface="Arial"/>
            </a:endParaRPr>
          </a:p>
        </p:txBody>
      </p:sp>
      <p:pic>
        <p:nvPicPr>
          <p:cNvPr id="81" name="Picture 80" descr="Asset 13@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08" y="4358584"/>
            <a:ext cx="829482" cy="66198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815" y="3859785"/>
            <a:ext cx="312094" cy="352522"/>
          </a:xfrm>
          <a:prstGeom prst="rect">
            <a:avLst/>
          </a:prstGeom>
        </p:spPr>
      </p:pic>
      <p:sp>
        <p:nvSpPr>
          <p:cNvPr id="88" name="Rounded Rectangle 87"/>
          <p:cNvSpPr/>
          <p:nvPr/>
        </p:nvSpPr>
        <p:spPr>
          <a:xfrm>
            <a:off x="6310358" y="4229869"/>
            <a:ext cx="709518" cy="18448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WHAT?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5832872" y="3675182"/>
            <a:ext cx="709518" cy="18448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WHO?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6500957" y="4885903"/>
            <a:ext cx="2521473" cy="1139609"/>
          </a:xfrm>
          <a:prstGeom prst="roundRect">
            <a:avLst>
              <a:gd name="adj" fmla="val 3863"/>
            </a:avLst>
          </a:prstGeom>
          <a:solidFill>
            <a:schemeClr val="tx1">
              <a:lumMod val="10000"/>
              <a:lumOff val="90000"/>
            </a:schemeClr>
          </a:solidFill>
          <a:ln w="254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8" name="object 38"/>
          <p:cNvSpPr txBox="1"/>
          <p:nvPr/>
        </p:nvSpPr>
        <p:spPr>
          <a:xfrm>
            <a:off x="6585731" y="4948417"/>
            <a:ext cx="2256155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38125">
              <a:lnSpc>
                <a:spcPts val="1000"/>
              </a:lnSpc>
            </a:pP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In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accordance with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the Bylaws, the ICANN  Board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approves Community policy</a:t>
            </a:r>
            <a:r>
              <a:rPr lang="en-US" sz="800" spc="-10" dirty="0">
                <a:solidFill>
                  <a:srgbClr val="424243"/>
                </a:solidFill>
                <a:latin typeface="Arial"/>
                <a:cs typeface="Arial"/>
              </a:rPr>
              <a:t>. T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he Board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directs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the ICANN organization to implement. Board members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act in what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they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believe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to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be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the 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best interests of 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the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global c</a:t>
            </a:r>
            <a:r>
              <a:rPr lang="en-US" sz="800" spc="-10" dirty="0">
                <a:solidFill>
                  <a:srgbClr val="424243"/>
                </a:solidFill>
                <a:latin typeface="Arial"/>
                <a:cs typeface="Arial"/>
              </a:rPr>
              <a:t>ommunity. The Board acts by resolution, with information about decisions being provided openly and transparently. </a:t>
            </a:r>
            <a:endParaRPr lang="en-US" sz="800" dirty="0">
              <a:latin typeface="Arial"/>
              <a:cs typeface="Arial"/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8029" y="4980055"/>
            <a:ext cx="244032" cy="244032"/>
          </a:xfrm>
          <a:prstGeom prst="rect">
            <a:avLst/>
          </a:prstGeom>
        </p:spPr>
      </p:pic>
      <p:sp>
        <p:nvSpPr>
          <p:cNvPr id="121" name="Rounded Rectangle 120"/>
          <p:cNvSpPr/>
          <p:nvPr/>
        </p:nvSpPr>
        <p:spPr>
          <a:xfrm>
            <a:off x="3612908" y="2472447"/>
            <a:ext cx="645016" cy="18448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WHO?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4123032" y="2087730"/>
            <a:ext cx="709518" cy="18448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WHAT?</a:t>
            </a:r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0156" y="1049904"/>
            <a:ext cx="244032" cy="244032"/>
          </a:xfrm>
          <a:prstGeom prst="rect">
            <a:avLst/>
          </a:prstGeom>
        </p:spPr>
      </p:pic>
      <p:pic>
        <p:nvPicPr>
          <p:cNvPr id="9" name="Picture 8" descr="blue tick@2x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16" y="5615061"/>
            <a:ext cx="244475" cy="244475"/>
          </a:xfrm>
          <a:prstGeom prst="rect">
            <a:avLst/>
          </a:prstGeom>
        </p:spPr>
      </p:pic>
      <p:pic>
        <p:nvPicPr>
          <p:cNvPr id="12" name="Picture 11" descr="Asset 12@2x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03" y="3955106"/>
            <a:ext cx="859360" cy="743170"/>
          </a:xfrm>
          <a:prstGeom prst="rect">
            <a:avLst/>
          </a:prstGeom>
        </p:spPr>
      </p:pic>
      <p:pic>
        <p:nvPicPr>
          <p:cNvPr id="13" name="Picture 12" descr="Asset 11@2x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892" y="2359801"/>
            <a:ext cx="975284" cy="924288"/>
          </a:xfrm>
          <a:prstGeom prst="rect">
            <a:avLst/>
          </a:prstGeom>
        </p:spPr>
      </p:pic>
      <p:pic>
        <p:nvPicPr>
          <p:cNvPr id="14" name="Picture 13" descr="yellow team@2x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53" y="1020256"/>
            <a:ext cx="358775" cy="346075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5450112" y="5055532"/>
            <a:ext cx="709518" cy="18448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HOW?</a:t>
            </a:r>
          </a:p>
        </p:txBody>
      </p:sp>
      <p:sp>
        <p:nvSpPr>
          <p:cNvPr id="78" name="Freeform 77"/>
          <p:cNvSpPr/>
          <p:nvPr/>
        </p:nvSpPr>
        <p:spPr>
          <a:xfrm rot="10800000" flipH="1" flipV="1">
            <a:off x="2128438" y="2674929"/>
            <a:ext cx="1566304" cy="286811"/>
          </a:xfrm>
          <a:custGeom>
            <a:avLst/>
            <a:gdLst>
              <a:gd name="connsiteX0" fmla="*/ 0 w 598897"/>
              <a:gd name="connsiteY0" fmla="*/ 324724 h 324724"/>
              <a:gd name="connsiteX1" fmla="*/ 288625 w 598897"/>
              <a:gd name="connsiteY1" fmla="*/ 0 h 324724"/>
              <a:gd name="connsiteX2" fmla="*/ 598897 w 598897"/>
              <a:gd name="connsiteY2" fmla="*/ 0 h 324724"/>
              <a:gd name="connsiteX0" fmla="*/ 0 w 590432"/>
              <a:gd name="connsiteY0" fmla="*/ 0 h 1019913"/>
              <a:gd name="connsiteX1" fmla="*/ 280160 w 590432"/>
              <a:gd name="connsiteY1" fmla="*/ 1019913 h 1019913"/>
              <a:gd name="connsiteX2" fmla="*/ 590432 w 590432"/>
              <a:gd name="connsiteY2" fmla="*/ 1019913 h 101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432" h="1019913">
                <a:moveTo>
                  <a:pt x="0" y="0"/>
                </a:moveTo>
                <a:lnTo>
                  <a:pt x="280160" y="1019913"/>
                </a:lnTo>
                <a:lnTo>
                  <a:pt x="590432" y="1019913"/>
                </a:lnTo>
              </a:path>
            </a:pathLst>
          </a:cu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ounded Rectangle 122"/>
          <p:cNvSpPr/>
          <p:nvPr/>
        </p:nvSpPr>
        <p:spPr>
          <a:xfrm>
            <a:off x="3448959" y="2868574"/>
            <a:ext cx="645016" cy="18448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HOW?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84088" y="2105061"/>
            <a:ext cx="1997254" cy="988060"/>
          </a:xfrm>
          <a:prstGeom prst="roundRect">
            <a:avLst>
              <a:gd name="adj" fmla="val 5179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bject 36"/>
          <p:cNvSpPr txBox="1"/>
          <p:nvPr/>
        </p:nvSpPr>
        <p:spPr>
          <a:xfrm>
            <a:off x="277793" y="2169377"/>
            <a:ext cx="181245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6830">
              <a:lnSpc>
                <a:spcPts val="1000"/>
              </a:lnSpc>
            </a:pPr>
            <a:r>
              <a:rPr sz="800" spc="-10">
                <a:solidFill>
                  <a:srgbClr val="424243"/>
                </a:solidFill>
                <a:latin typeface="Arial"/>
                <a:cs typeface="Arial"/>
              </a:rPr>
              <a:t>Works </a:t>
            </a:r>
            <a:r>
              <a:rPr sz="800">
                <a:solidFill>
                  <a:srgbClr val="424243"/>
                </a:solidFill>
                <a:latin typeface="Arial"/>
                <a:cs typeface="Arial"/>
              </a:rPr>
              <a:t>together through a </a:t>
            </a:r>
            <a:endParaRPr lang="en-GB" sz="800" dirty="0">
              <a:solidFill>
                <a:srgbClr val="424243"/>
              </a:solidFill>
              <a:latin typeface="Arial"/>
              <a:cs typeface="Arial"/>
            </a:endParaRPr>
          </a:p>
          <a:p>
            <a:pPr marR="36830">
              <a:lnSpc>
                <a:spcPts val="1000"/>
              </a:lnSpc>
            </a:pPr>
            <a:r>
              <a:rPr sz="800" spc="-5">
                <a:solidFill>
                  <a:srgbClr val="424243"/>
                </a:solidFill>
                <a:latin typeface="Arial"/>
                <a:cs typeface="Arial"/>
              </a:rPr>
              <a:t>bottom-up process </a:t>
            </a:r>
            <a:r>
              <a:rPr sz="800">
                <a:solidFill>
                  <a:srgbClr val="424243"/>
                </a:solidFill>
                <a:latin typeface="Arial"/>
                <a:cs typeface="Arial"/>
              </a:rPr>
              <a:t>to </a:t>
            </a:r>
            <a:r>
              <a:rPr sz="800" spc="-5">
                <a:solidFill>
                  <a:srgbClr val="424243"/>
                </a:solidFill>
                <a:latin typeface="Arial"/>
                <a:cs typeface="Arial"/>
              </a:rPr>
              <a:t>give </a:t>
            </a:r>
            <a:endParaRPr lang="en-GB" sz="800" spc="-5" dirty="0">
              <a:solidFill>
                <a:srgbClr val="424243"/>
              </a:solidFill>
              <a:latin typeface="Arial"/>
              <a:cs typeface="Arial"/>
            </a:endParaRPr>
          </a:p>
          <a:p>
            <a:pPr marR="36830">
              <a:lnSpc>
                <a:spcPts val="1000"/>
              </a:lnSpc>
            </a:pPr>
            <a:r>
              <a:rPr sz="800" spc="-5">
                <a:solidFill>
                  <a:srgbClr val="424243"/>
                </a:solidFill>
                <a:latin typeface="Arial"/>
                <a:cs typeface="Arial"/>
              </a:rPr>
              <a:t>advice, </a:t>
            </a:r>
            <a:r>
              <a:rPr sz="800">
                <a:solidFill>
                  <a:srgbClr val="424243"/>
                </a:solidFill>
                <a:latin typeface="Arial"/>
                <a:cs typeface="Arial"/>
              </a:rPr>
              <a:t>make </a:t>
            </a:r>
            <a:r>
              <a:rPr lang="en-US" sz="800">
                <a:solidFill>
                  <a:srgbClr val="424243"/>
                </a:solidFill>
                <a:latin typeface="Arial"/>
                <a:cs typeface="Arial"/>
              </a:rPr>
              <a:t>policy </a:t>
            </a:r>
          </a:p>
          <a:p>
            <a:pPr marR="36830">
              <a:lnSpc>
                <a:spcPts val="1000"/>
              </a:lnSpc>
            </a:pP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recommendations, conducts </a:t>
            </a:r>
          </a:p>
          <a:p>
            <a:pPr marR="36830">
              <a:lnSpc>
                <a:spcPts val="1000"/>
              </a:lnSpc>
            </a:pP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reviews</a:t>
            </a:r>
            <a:r>
              <a:rPr sz="800" spc="-5" dirty="0">
                <a:solidFill>
                  <a:srgbClr val="424243"/>
                </a:solidFill>
                <a:latin typeface="Arial"/>
                <a:cs typeface="Arial"/>
              </a:rPr>
              <a:t> and 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proposes </a:t>
            </a:r>
            <a:r>
              <a:rPr sz="800" spc="-5" dirty="0">
                <a:solidFill>
                  <a:srgbClr val="424243"/>
                </a:solidFill>
                <a:latin typeface="Arial"/>
                <a:cs typeface="Arial"/>
              </a:rPr>
              <a:t>implement</a:t>
            </a:r>
            <a:r>
              <a:rPr lang="en-US" sz="800" spc="-5" dirty="0">
                <a:solidFill>
                  <a:srgbClr val="424243"/>
                </a:solidFill>
                <a:latin typeface="Arial"/>
                <a:cs typeface="Arial"/>
              </a:rPr>
              <a:t>ation</a:t>
            </a:r>
            <a:r>
              <a:rPr sz="800" spc="-5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24243"/>
                </a:solidFill>
                <a:latin typeface="Arial"/>
                <a:cs typeface="Arial"/>
              </a:rPr>
              <a:t>solutions for</a:t>
            </a:r>
            <a:r>
              <a:rPr sz="800" spc="-100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24243"/>
                </a:solidFill>
                <a:latin typeface="Arial"/>
                <a:cs typeface="Arial"/>
              </a:rPr>
              <a:t>common</a:t>
            </a:r>
            <a:r>
              <a:rPr lang="en-US" sz="800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24243"/>
                </a:solidFill>
                <a:latin typeface="Arial"/>
                <a:cs typeface="Arial"/>
              </a:rPr>
              <a:t>problems within ICANN’s </a:t>
            </a:r>
            <a:r>
              <a:rPr sz="800" dirty="0">
                <a:solidFill>
                  <a:srgbClr val="424243"/>
                </a:solidFill>
                <a:latin typeface="Arial"/>
                <a:cs typeface="Arial"/>
              </a:rPr>
              <a:t>mission </a:t>
            </a:r>
            <a:r>
              <a:rPr sz="800" spc="-5" dirty="0">
                <a:solidFill>
                  <a:srgbClr val="424243"/>
                </a:solidFill>
                <a:latin typeface="Arial"/>
                <a:cs typeface="Arial"/>
              </a:rPr>
              <a:t>and</a:t>
            </a:r>
            <a:r>
              <a:rPr sz="800" spc="-95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24243"/>
                </a:solidFill>
                <a:latin typeface="Arial"/>
                <a:cs typeface="Arial"/>
              </a:rPr>
              <a:t>scope.</a:t>
            </a:r>
            <a:r>
              <a:rPr lang="en-US" sz="800" dirty="0">
                <a:latin typeface="Arial"/>
                <a:cs typeface="Arial"/>
              </a:rPr>
              <a:t> 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8153" y="2168675"/>
            <a:ext cx="312094" cy="352522"/>
          </a:xfrm>
          <a:prstGeom prst="rect">
            <a:avLst/>
          </a:prstGeom>
        </p:spPr>
      </p:pic>
      <p:sp>
        <p:nvSpPr>
          <p:cNvPr id="79" name="Freeform 78"/>
          <p:cNvSpPr/>
          <p:nvPr/>
        </p:nvSpPr>
        <p:spPr>
          <a:xfrm flipH="1" flipV="1">
            <a:off x="1920874" y="1891745"/>
            <a:ext cx="1974549" cy="580701"/>
          </a:xfrm>
          <a:custGeom>
            <a:avLst/>
            <a:gdLst>
              <a:gd name="connsiteX0" fmla="*/ 0 w 598897"/>
              <a:gd name="connsiteY0" fmla="*/ 324724 h 324724"/>
              <a:gd name="connsiteX1" fmla="*/ 288625 w 598897"/>
              <a:gd name="connsiteY1" fmla="*/ 0 h 324724"/>
              <a:gd name="connsiteX2" fmla="*/ 598897 w 598897"/>
              <a:gd name="connsiteY2" fmla="*/ 0 h 324724"/>
              <a:gd name="connsiteX0" fmla="*/ 0 w 590432"/>
              <a:gd name="connsiteY0" fmla="*/ 0 h 1019913"/>
              <a:gd name="connsiteX1" fmla="*/ 280160 w 590432"/>
              <a:gd name="connsiteY1" fmla="*/ 1019913 h 1019913"/>
              <a:gd name="connsiteX2" fmla="*/ 590432 w 590432"/>
              <a:gd name="connsiteY2" fmla="*/ 1019913 h 101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432" h="1019913">
                <a:moveTo>
                  <a:pt x="0" y="0"/>
                </a:moveTo>
                <a:lnTo>
                  <a:pt x="280160" y="1019913"/>
                </a:lnTo>
                <a:lnTo>
                  <a:pt x="590432" y="1019913"/>
                </a:lnTo>
              </a:path>
            </a:pathLst>
          </a:cu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36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1509683" y="1206953"/>
            <a:ext cx="4701387" cy="4701387"/>
          </a:xfrm>
          <a:prstGeom prst="ellipse">
            <a:avLst/>
          </a:prstGeom>
          <a:noFill/>
          <a:ln w="38100" cap="rnd">
            <a:solidFill>
              <a:schemeClr val="tx2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 rot="10285020">
            <a:off x="3623635" y="4456322"/>
            <a:ext cx="687422" cy="41644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rot="6675274">
            <a:off x="3141170" y="3738566"/>
            <a:ext cx="627106" cy="41644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3347960">
            <a:off x="4149861" y="3635383"/>
            <a:ext cx="493873" cy="41644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4057210" y="3659730"/>
            <a:ext cx="1580958" cy="1580958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2475700" y="4079272"/>
            <a:ext cx="1413202" cy="141320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4119512" y="3722989"/>
            <a:ext cx="1459389" cy="1459388"/>
          </a:xfrm>
          <a:prstGeom prst="ellipse">
            <a:avLst/>
          </a:prstGeom>
          <a:noFill/>
          <a:ln w="19050" cmpd="sng">
            <a:solidFill>
              <a:schemeClr val="accent3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2520953" y="4125478"/>
            <a:ext cx="1319075" cy="1319074"/>
          </a:xfrm>
          <a:prstGeom prst="ellipse">
            <a:avLst/>
          </a:prstGeom>
          <a:noFill/>
          <a:ln w="19050" cmpd="sng">
            <a:solidFill>
              <a:schemeClr val="accent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object 43"/>
          <p:cNvSpPr txBox="1"/>
          <p:nvPr/>
        </p:nvSpPr>
        <p:spPr>
          <a:xfrm>
            <a:off x="2822925" y="4937734"/>
            <a:ext cx="699135" cy="26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endParaRPr lang="en-US" sz="850" b="1" spc="5" dirty="0">
              <a:solidFill>
                <a:srgbClr val="114E85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850" b="1" spc="5">
                <a:solidFill>
                  <a:srgbClr val="114E85"/>
                </a:solidFill>
                <a:latin typeface="Arial"/>
                <a:cs typeface="Arial"/>
              </a:rPr>
              <a:t>Organization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56" name="object 44"/>
          <p:cNvSpPr txBox="1"/>
          <p:nvPr/>
        </p:nvSpPr>
        <p:spPr>
          <a:xfrm>
            <a:off x="4440759" y="4793188"/>
            <a:ext cx="78105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900" b="1" spc="15">
                <a:solidFill>
                  <a:srgbClr val="1B6E74"/>
                </a:solidFill>
                <a:latin typeface="Arial"/>
                <a:cs typeface="Arial"/>
              </a:rPr>
              <a:t>Board</a:t>
            </a:r>
            <a:endParaRPr sz="900">
              <a:latin typeface="Arial"/>
              <a:cs typeface="Arial"/>
            </a:endParaRPr>
          </a:p>
        </p:txBody>
      </p:sp>
      <p:pic>
        <p:nvPicPr>
          <p:cNvPr id="57" name="Picture 56" descr="Asset 13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6" y="4410415"/>
            <a:ext cx="829482" cy="661988"/>
          </a:xfrm>
          <a:prstGeom prst="rect">
            <a:avLst/>
          </a:prstGeom>
        </p:spPr>
      </p:pic>
      <p:pic>
        <p:nvPicPr>
          <p:cNvPr id="58" name="Picture 57" descr="Asset 12@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61" y="4006937"/>
            <a:ext cx="859360" cy="743170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4975873" y="971310"/>
            <a:ext cx="3968333" cy="1571786"/>
          </a:xfrm>
          <a:prstGeom prst="roundRect">
            <a:avLst>
              <a:gd name="adj" fmla="val 4326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ICANN Community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45" name="object 5"/>
          <p:cNvSpPr/>
          <p:nvPr/>
        </p:nvSpPr>
        <p:spPr>
          <a:xfrm>
            <a:off x="2510060" y="1553364"/>
            <a:ext cx="2367280" cy="2367280"/>
          </a:xfrm>
          <a:custGeom>
            <a:avLst/>
            <a:gdLst/>
            <a:ahLst/>
            <a:cxnLst/>
            <a:rect l="l" t="t" r="r" b="b"/>
            <a:pathLst>
              <a:path w="2367279" h="2367279">
                <a:moveTo>
                  <a:pt x="1183386" y="0"/>
                </a:moveTo>
                <a:lnTo>
                  <a:pt x="1134606" y="987"/>
                </a:lnTo>
                <a:lnTo>
                  <a:pt x="1086329" y="3922"/>
                </a:lnTo>
                <a:lnTo>
                  <a:pt x="1038592" y="8769"/>
                </a:lnTo>
                <a:lnTo>
                  <a:pt x="991434" y="15488"/>
                </a:lnTo>
                <a:lnTo>
                  <a:pt x="944892" y="24042"/>
                </a:lnTo>
                <a:lnTo>
                  <a:pt x="899004" y="34392"/>
                </a:lnTo>
                <a:lnTo>
                  <a:pt x="853808" y="46501"/>
                </a:lnTo>
                <a:lnTo>
                  <a:pt x="809343" y="60330"/>
                </a:lnTo>
                <a:lnTo>
                  <a:pt x="765647" y="75842"/>
                </a:lnTo>
                <a:lnTo>
                  <a:pt x="722758" y="92997"/>
                </a:lnTo>
                <a:lnTo>
                  <a:pt x="680713" y="111759"/>
                </a:lnTo>
                <a:lnTo>
                  <a:pt x="639551" y="132089"/>
                </a:lnTo>
                <a:lnTo>
                  <a:pt x="599310" y="153949"/>
                </a:lnTo>
                <a:lnTo>
                  <a:pt x="560028" y="177301"/>
                </a:lnTo>
                <a:lnTo>
                  <a:pt x="521743" y="202106"/>
                </a:lnTo>
                <a:lnTo>
                  <a:pt x="484493" y="228328"/>
                </a:lnTo>
                <a:lnTo>
                  <a:pt x="448316" y="255927"/>
                </a:lnTo>
                <a:lnTo>
                  <a:pt x="413250" y="284865"/>
                </a:lnTo>
                <a:lnTo>
                  <a:pt x="379334" y="315106"/>
                </a:lnTo>
                <a:lnTo>
                  <a:pt x="346605" y="346609"/>
                </a:lnTo>
                <a:lnTo>
                  <a:pt x="315101" y="379339"/>
                </a:lnTo>
                <a:lnTo>
                  <a:pt x="284861" y="413255"/>
                </a:lnTo>
                <a:lnTo>
                  <a:pt x="255923" y="448321"/>
                </a:lnTo>
                <a:lnTo>
                  <a:pt x="228324" y="484498"/>
                </a:lnTo>
                <a:lnTo>
                  <a:pt x="202103" y="521748"/>
                </a:lnTo>
                <a:lnTo>
                  <a:pt x="177298" y="560033"/>
                </a:lnTo>
                <a:lnTo>
                  <a:pt x="153946" y="599315"/>
                </a:lnTo>
                <a:lnTo>
                  <a:pt x="132087" y="639557"/>
                </a:lnTo>
                <a:lnTo>
                  <a:pt x="111757" y="680718"/>
                </a:lnTo>
                <a:lnTo>
                  <a:pt x="92996" y="722763"/>
                </a:lnTo>
                <a:lnTo>
                  <a:pt x="75840" y="765652"/>
                </a:lnTo>
                <a:lnTo>
                  <a:pt x="60329" y="809348"/>
                </a:lnTo>
                <a:lnTo>
                  <a:pt x="46500" y="853813"/>
                </a:lnTo>
                <a:lnTo>
                  <a:pt x="34392" y="899008"/>
                </a:lnTo>
                <a:lnTo>
                  <a:pt x="24042" y="944895"/>
                </a:lnTo>
                <a:lnTo>
                  <a:pt x="15488" y="991437"/>
                </a:lnTo>
                <a:lnTo>
                  <a:pt x="8769" y="1038595"/>
                </a:lnTo>
                <a:lnTo>
                  <a:pt x="3922" y="1086331"/>
                </a:lnTo>
                <a:lnTo>
                  <a:pt x="987" y="1134607"/>
                </a:lnTo>
                <a:lnTo>
                  <a:pt x="0" y="1183386"/>
                </a:lnTo>
                <a:lnTo>
                  <a:pt x="987" y="1232164"/>
                </a:lnTo>
                <a:lnTo>
                  <a:pt x="3922" y="1280440"/>
                </a:lnTo>
                <a:lnTo>
                  <a:pt x="8769" y="1328176"/>
                </a:lnTo>
                <a:lnTo>
                  <a:pt x="15488" y="1375334"/>
                </a:lnTo>
                <a:lnTo>
                  <a:pt x="24042" y="1421875"/>
                </a:lnTo>
                <a:lnTo>
                  <a:pt x="34392" y="1467762"/>
                </a:lnTo>
                <a:lnTo>
                  <a:pt x="46500" y="1512957"/>
                </a:lnTo>
                <a:lnTo>
                  <a:pt x="60329" y="1557421"/>
                </a:lnTo>
                <a:lnTo>
                  <a:pt x="75840" y="1601117"/>
                </a:lnTo>
                <a:lnTo>
                  <a:pt x="92996" y="1644006"/>
                </a:lnTo>
                <a:lnTo>
                  <a:pt x="111757" y="1686050"/>
                </a:lnTo>
                <a:lnTo>
                  <a:pt x="132087" y="1727212"/>
                </a:lnTo>
                <a:lnTo>
                  <a:pt x="153946" y="1767452"/>
                </a:lnTo>
                <a:lnTo>
                  <a:pt x="177298" y="1806734"/>
                </a:lnTo>
                <a:lnTo>
                  <a:pt x="202103" y="1845019"/>
                </a:lnTo>
                <a:lnTo>
                  <a:pt x="228324" y="1882269"/>
                </a:lnTo>
                <a:lnTo>
                  <a:pt x="255923" y="1918445"/>
                </a:lnTo>
                <a:lnTo>
                  <a:pt x="284861" y="1953510"/>
                </a:lnTo>
                <a:lnTo>
                  <a:pt x="315101" y="1987426"/>
                </a:lnTo>
                <a:lnTo>
                  <a:pt x="346605" y="2020155"/>
                </a:lnTo>
                <a:lnTo>
                  <a:pt x="379334" y="2051658"/>
                </a:lnTo>
                <a:lnTo>
                  <a:pt x="413250" y="2081898"/>
                </a:lnTo>
                <a:lnTo>
                  <a:pt x="448316" y="2110837"/>
                </a:lnTo>
                <a:lnTo>
                  <a:pt x="484493" y="2138435"/>
                </a:lnTo>
                <a:lnTo>
                  <a:pt x="521743" y="2164656"/>
                </a:lnTo>
                <a:lnTo>
                  <a:pt x="560028" y="2189461"/>
                </a:lnTo>
                <a:lnTo>
                  <a:pt x="599310" y="2212813"/>
                </a:lnTo>
                <a:lnTo>
                  <a:pt x="639551" y="2234672"/>
                </a:lnTo>
                <a:lnTo>
                  <a:pt x="680713" y="2255001"/>
                </a:lnTo>
                <a:lnTo>
                  <a:pt x="722758" y="2273763"/>
                </a:lnTo>
                <a:lnTo>
                  <a:pt x="765647" y="2290918"/>
                </a:lnTo>
                <a:lnTo>
                  <a:pt x="809343" y="2306429"/>
                </a:lnTo>
                <a:lnTo>
                  <a:pt x="853808" y="2320258"/>
                </a:lnTo>
                <a:lnTo>
                  <a:pt x="899004" y="2332367"/>
                </a:lnTo>
                <a:lnTo>
                  <a:pt x="944892" y="2342717"/>
                </a:lnTo>
                <a:lnTo>
                  <a:pt x="991434" y="2351270"/>
                </a:lnTo>
                <a:lnTo>
                  <a:pt x="1038592" y="2357989"/>
                </a:lnTo>
                <a:lnTo>
                  <a:pt x="1086329" y="2362836"/>
                </a:lnTo>
                <a:lnTo>
                  <a:pt x="1134606" y="2365772"/>
                </a:lnTo>
                <a:lnTo>
                  <a:pt x="1183386" y="2366759"/>
                </a:lnTo>
                <a:lnTo>
                  <a:pt x="1232164" y="2365772"/>
                </a:lnTo>
                <a:lnTo>
                  <a:pt x="1280440" y="2362836"/>
                </a:lnTo>
                <a:lnTo>
                  <a:pt x="1328176" y="2357989"/>
                </a:lnTo>
                <a:lnTo>
                  <a:pt x="1375333" y="2351270"/>
                </a:lnTo>
                <a:lnTo>
                  <a:pt x="1421875" y="2342717"/>
                </a:lnTo>
                <a:lnTo>
                  <a:pt x="1467762" y="2332367"/>
                </a:lnTo>
                <a:lnTo>
                  <a:pt x="1512956" y="2320258"/>
                </a:lnTo>
                <a:lnTo>
                  <a:pt x="1557420" y="2306429"/>
                </a:lnTo>
                <a:lnTo>
                  <a:pt x="1601115" y="2290918"/>
                </a:lnTo>
                <a:lnTo>
                  <a:pt x="1644004" y="2273763"/>
                </a:lnTo>
                <a:lnTo>
                  <a:pt x="1686048" y="2255001"/>
                </a:lnTo>
                <a:lnTo>
                  <a:pt x="1727209" y="2234672"/>
                </a:lnTo>
                <a:lnTo>
                  <a:pt x="1767449" y="2212813"/>
                </a:lnTo>
                <a:lnTo>
                  <a:pt x="1806731" y="2189461"/>
                </a:lnTo>
                <a:lnTo>
                  <a:pt x="1845015" y="2164656"/>
                </a:lnTo>
                <a:lnTo>
                  <a:pt x="1882264" y="2138435"/>
                </a:lnTo>
                <a:lnTo>
                  <a:pt x="1918440" y="2110837"/>
                </a:lnTo>
                <a:lnTo>
                  <a:pt x="1953505" y="2081898"/>
                </a:lnTo>
                <a:lnTo>
                  <a:pt x="1987421" y="2051658"/>
                </a:lnTo>
                <a:lnTo>
                  <a:pt x="2020149" y="2020155"/>
                </a:lnTo>
                <a:lnTo>
                  <a:pt x="2051652" y="1987426"/>
                </a:lnTo>
                <a:lnTo>
                  <a:pt x="2081891" y="1953510"/>
                </a:lnTo>
                <a:lnTo>
                  <a:pt x="2110829" y="1918445"/>
                </a:lnTo>
                <a:lnTo>
                  <a:pt x="2138427" y="1882269"/>
                </a:lnTo>
                <a:lnTo>
                  <a:pt x="2164647" y="1845019"/>
                </a:lnTo>
                <a:lnTo>
                  <a:pt x="2189452" y="1806734"/>
                </a:lnTo>
                <a:lnTo>
                  <a:pt x="2212803" y="1767452"/>
                </a:lnTo>
                <a:lnTo>
                  <a:pt x="2234662" y="1727212"/>
                </a:lnTo>
                <a:lnTo>
                  <a:pt x="2254991" y="1686050"/>
                </a:lnTo>
                <a:lnTo>
                  <a:pt x="2273752" y="1644006"/>
                </a:lnTo>
                <a:lnTo>
                  <a:pt x="2290907" y="1601117"/>
                </a:lnTo>
                <a:lnTo>
                  <a:pt x="2306418" y="1557421"/>
                </a:lnTo>
                <a:lnTo>
                  <a:pt x="2320246" y="1512957"/>
                </a:lnTo>
                <a:lnTo>
                  <a:pt x="2332355" y="1467762"/>
                </a:lnTo>
                <a:lnTo>
                  <a:pt x="2342705" y="1421875"/>
                </a:lnTo>
                <a:lnTo>
                  <a:pt x="2351258" y="1375334"/>
                </a:lnTo>
                <a:lnTo>
                  <a:pt x="2357977" y="1328176"/>
                </a:lnTo>
                <a:lnTo>
                  <a:pt x="2362823" y="1280440"/>
                </a:lnTo>
                <a:lnTo>
                  <a:pt x="2365759" y="1232164"/>
                </a:lnTo>
                <a:lnTo>
                  <a:pt x="2366746" y="1183386"/>
                </a:lnTo>
                <a:lnTo>
                  <a:pt x="2365759" y="1134607"/>
                </a:lnTo>
                <a:lnTo>
                  <a:pt x="2362823" y="1086331"/>
                </a:lnTo>
                <a:lnTo>
                  <a:pt x="2357977" y="1038595"/>
                </a:lnTo>
                <a:lnTo>
                  <a:pt x="2351258" y="991437"/>
                </a:lnTo>
                <a:lnTo>
                  <a:pt x="2342705" y="944895"/>
                </a:lnTo>
                <a:lnTo>
                  <a:pt x="2332355" y="899008"/>
                </a:lnTo>
                <a:lnTo>
                  <a:pt x="2320246" y="853813"/>
                </a:lnTo>
                <a:lnTo>
                  <a:pt x="2306418" y="809348"/>
                </a:lnTo>
                <a:lnTo>
                  <a:pt x="2290907" y="765652"/>
                </a:lnTo>
                <a:lnTo>
                  <a:pt x="2273752" y="722763"/>
                </a:lnTo>
                <a:lnTo>
                  <a:pt x="2254991" y="680718"/>
                </a:lnTo>
                <a:lnTo>
                  <a:pt x="2234662" y="639557"/>
                </a:lnTo>
                <a:lnTo>
                  <a:pt x="2212803" y="599315"/>
                </a:lnTo>
                <a:lnTo>
                  <a:pt x="2189452" y="560033"/>
                </a:lnTo>
                <a:lnTo>
                  <a:pt x="2164647" y="521748"/>
                </a:lnTo>
                <a:lnTo>
                  <a:pt x="2138427" y="484498"/>
                </a:lnTo>
                <a:lnTo>
                  <a:pt x="2110829" y="448321"/>
                </a:lnTo>
                <a:lnTo>
                  <a:pt x="2081891" y="413255"/>
                </a:lnTo>
                <a:lnTo>
                  <a:pt x="2051652" y="379339"/>
                </a:lnTo>
                <a:lnTo>
                  <a:pt x="2020149" y="346609"/>
                </a:lnTo>
                <a:lnTo>
                  <a:pt x="1987421" y="315106"/>
                </a:lnTo>
                <a:lnTo>
                  <a:pt x="1953505" y="284865"/>
                </a:lnTo>
                <a:lnTo>
                  <a:pt x="1918440" y="255927"/>
                </a:lnTo>
                <a:lnTo>
                  <a:pt x="1882264" y="228328"/>
                </a:lnTo>
                <a:lnTo>
                  <a:pt x="1845015" y="202106"/>
                </a:lnTo>
                <a:lnTo>
                  <a:pt x="1806731" y="177301"/>
                </a:lnTo>
                <a:lnTo>
                  <a:pt x="1767449" y="153949"/>
                </a:lnTo>
                <a:lnTo>
                  <a:pt x="1727209" y="132089"/>
                </a:lnTo>
                <a:lnTo>
                  <a:pt x="1686048" y="111759"/>
                </a:lnTo>
                <a:lnTo>
                  <a:pt x="1644004" y="92997"/>
                </a:lnTo>
                <a:lnTo>
                  <a:pt x="1601115" y="75842"/>
                </a:lnTo>
                <a:lnTo>
                  <a:pt x="1557420" y="60330"/>
                </a:lnTo>
                <a:lnTo>
                  <a:pt x="1512956" y="46501"/>
                </a:lnTo>
                <a:lnTo>
                  <a:pt x="1467762" y="34392"/>
                </a:lnTo>
                <a:lnTo>
                  <a:pt x="1421875" y="24042"/>
                </a:lnTo>
                <a:lnTo>
                  <a:pt x="1375333" y="15488"/>
                </a:lnTo>
                <a:lnTo>
                  <a:pt x="1328176" y="8769"/>
                </a:lnTo>
                <a:lnTo>
                  <a:pt x="1280440" y="3922"/>
                </a:lnTo>
                <a:lnTo>
                  <a:pt x="1232164" y="987"/>
                </a:lnTo>
                <a:lnTo>
                  <a:pt x="1183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6"/>
          <p:cNvSpPr/>
          <p:nvPr/>
        </p:nvSpPr>
        <p:spPr>
          <a:xfrm>
            <a:off x="2510060" y="1553377"/>
            <a:ext cx="2367280" cy="2367280"/>
          </a:xfrm>
          <a:custGeom>
            <a:avLst/>
            <a:gdLst/>
            <a:ahLst/>
            <a:cxnLst/>
            <a:rect l="l" t="t" r="r" b="b"/>
            <a:pathLst>
              <a:path w="2367279" h="2367279">
                <a:moveTo>
                  <a:pt x="0" y="1183373"/>
                </a:moveTo>
                <a:lnTo>
                  <a:pt x="987" y="1134595"/>
                </a:lnTo>
                <a:lnTo>
                  <a:pt x="3922" y="1086318"/>
                </a:lnTo>
                <a:lnTo>
                  <a:pt x="8769" y="1038582"/>
                </a:lnTo>
                <a:lnTo>
                  <a:pt x="15488" y="991425"/>
                </a:lnTo>
                <a:lnTo>
                  <a:pt x="24042" y="944883"/>
                </a:lnTo>
                <a:lnTo>
                  <a:pt x="34392" y="898996"/>
                </a:lnTo>
                <a:lnTo>
                  <a:pt x="46500" y="853801"/>
                </a:lnTo>
                <a:lnTo>
                  <a:pt x="60329" y="809337"/>
                </a:lnTo>
                <a:lnTo>
                  <a:pt x="75840" y="765641"/>
                </a:lnTo>
                <a:lnTo>
                  <a:pt x="92996" y="722752"/>
                </a:lnTo>
                <a:lnTo>
                  <a:pt x="111757" y="680708"/>
                </a:lnTo>
                <a:lnTo>
                  <a:pt x="132087" y="639547"/>
                </a:lnTo>
                <a:lnTo>
                  <a:pt x="153946" y="599306"/>
                </a:lnTo>
                <a:lnTo>
                  <a:pt x="177298" y="560024"/>
                </a:lnTo>
                <a:lnTo>
                  <a:pt x="202103" y="521739"/>
                </a:lnTo>
                <a:lnTo>
                  <a:pt x="228324" y="484490"/>
                </a:lnTo>
                <a:lnTo>
                  <a:pt x="255923" y="448313"/>
                </a:lnTo>
                <a:lnTo>
                  <a:pt x="284861" y="413248"/>
                </a:lnTo>
                <a:lnTo>
                  <a:pt x="315101" y="379332"/>
                </a:lnTo>
                <a:lnTo>
                  <a:pt x="346605" y="346603"/>
                </a:lnTo>
                <a:lnTo>
                  <a:pt x="379334" y="315100"/>
                </a:lnTo>
                <a:lnTo>
                  <a:pt x="413250" y="284860"/>
                </a:lnTo>
                <a:lnTo>
                  <a:pt x="448316" y="255922"/>
                </a:lnTo>
                <a:lnTo>
                  <a:pt x="484493" y="228323"/>
                </a:lnTo>
                <a:lnTo>
                  <a:pt x="521743" y="202102"/>
                </a:lnTo>
                <a:lnTo>
                  <a:pt x="560028" y="177297"/>
                </a:lnTo>
                <a:lnTo>
                  <a:pt x="599310" y="153946"/>
                </a:lnTo>
                <a:lnTo>
                  <a:pt x="639551" y="132086"/>
                </a:lnTo>
                <a:lnTo>
                  <a:pt x="680713" y="111757"/>
                </a:lnTo>
                <a:lnTo>
                  <a:pt x="722758" y="92995"/>
                </a:lnTo>
                <a:lnTo>
                  <a:pt x="765647" y="75840"/>
                </a:lnTo>
                <a:lnTo>
                  <a:pt x="809343" y="60329"/>
                </a:lnTo>
                <a:lnTo>
                  <a:pt x="853808" y="46500"/>
                </a:lnTo>
                <a:lnTo>
                  <a:pt x="899004" y="34392"/>
                </a:lnTo>
                <a:lnTo>
                  <a:pt x="944892" y="24042"/>
                </a:lnTo>
                <a:lnTo>
                  <a:pt x="991434" y="15488"/>
                </a:lnTo>
                <a:lnTo>
                  <a:pt x="1038592" y="8769"/>
                </a:lnTo>
                <a:lnTo>
                  <a:pt x="1086329" y="3922"/>
                </a:lnTo>
                <a:lnTo>
                  <a:pt x="1134606" y="987"/>
                </a:lnTo>
                <a:lnTo>
                  <a:pt x="1183386" y="0"/>
                </a:lnTo>
                <a:lnTo>
                  <a:pt x="1232164" y="987"/>
                </a:lnTo>
                <a:lnTo>
                  <a:pt x="1280440" y="3922"/>
                </a:lnTo>
                <a:lnTo>
                  <a:pt x="1328176" y="8769"/>
                </a:lnTo>
                <a:lnTo>
                  <a:pt x="1375333" y="15488"/>
                </a:lnTo>
                <a:lnTo>
                  <a:pt x="1421875" y="24042"/>
                </a:lnTo>
                <a:lnTo>
                  <a:pt x="1467762" y="34392"/>
                </a:lnTo>
                <a:lnTo>
                  <a:pt x="1512956" y="46500"/>
                </a:lnTo>
                <a:lnTo>
                  <a:pt x="1557420" y="60329"/>
                </a:lnTo>
                <a:lnTo>
                  <a:pt x="1601115" y="75840"/>
                </a:lnTo>
                <a:lnTo>
                  <a:pt x="1644004" y="92995"/>
                </a:lnTo>
                <a:lnTo>
                  <a:pt x="1686048" y="111757"/>
                </a:lnTo>
                <a:lnTo>
                  <a:pt x="1727209" y="132086"/>
                </a:lnTo>
                <a:lnTo>
                  <a:pt x="1767449" y="153946"/>
                </a:lnTo>
                <a:lnTo>
                  <a:pt x="1806731" y="177297"/>
                </a:lnTo>
                <a:lnTo>
                  <a:pt x="1845015" y="202102"/>
                </a:lnTo>
                <a:lnTo>
                  <a:pt x="1882264" y="228323"/>
                </a:lnTo>
                <a:lnTo>
                  <a:pt x="1918440" y="255922"/>
                </a:lnTo>
                <a:lnTo>
                  <a:pt x="1953505" y="284860"/>
                </a:lnTo>
                <a:lnTo>
                  <a:pt x="1987421" y="315100"/>
                </a:lnTo>
                <a:lnTo>
                  <a:pt x="2020149" y="346603"/>
                </a:lnTo>
                <a:lnTo>
                  <a:pt x="2051652" y="379332"/>
                </a:lnTo>
                <a:lnTo>
                  <a:pt x="2081891" y="413248"/>
                </a:lnTo>
                <a:lnTo>
                  <a:pt x="2110829" y="448313"/>
                </a:lnTo>
                <a:lnTo>
                  <a:pt x="2138427" y="484490"/>
                </a:lnTo>
                <a:lnTo>
                  <a:pt x="2164647" y="521739"/>
                </a:lnTo>
                <a:lnTo>
                  <a:pt x="2189452" y="560024"/>
                </a:lnTo>
                <a:lnTo>
                  <a:pt x="2212803" y="599306"/>
                </a:lnTo>
                <a:lnTo>
                  <a:pt x="2234662" y="639547"/>
                </a:lnTo>
                <a:lnTo>
                  <a:pt x="2254991" y="680708"/>
                </a:lnTo>
                <a:lnTo>
                  <a:pt x="2273752" y="722752"/>
                </a:lnTo>
                <a:lnTo>
                  <a:pt x="2290907" y="765641"/>
                </a:lnTo>
                <a:lnTo>
                  <a:pt x="2306418" y="809337"/>
                </a:lnTo>
                <a:lnTo>
                  <a:pt x="2320246" y="853801"/>
                </a:lnTo>
                <a:lnTo>
                  <a:pt x="2332355" y="898996"/>
                </a:lnTo>
                <a:lnTo>
                  <a:pt x="2342705" y="944883"/>
                </a:lnTo>
                <a:lnTo>
                  <a:pt x="2351258" y="991425"/>
                </a:lnTo>
                <a:lnTo>
                  <a:pt x="2357977" y="1038582"/>
                </a:lnTo>
                <a:lnTo>
                  <a:pt x="2362823" y="1086318"/>
                </a:lnTo>
                <a:lnTo>
                  <a:pt x="2365759" y="1134595"/>
                </a:lnTo>
                <a:lnTo>
                  <a:pt x="2366746" y="1183373"/>
                </a:lnTo>
                <a:lnTo>
                  <a:pt x="2365759" y="1232151"/>
                </a:lnTo>
                <a:lnTo>
                  <a:pt x="2362823" y="1280427"/>
                </a:lnTo>
                <a:lnTo>
                  <a:pt x="2357977" y="1328163"/>
                </a:lnTo>
                <a:lnTo>
                  <a:pt x="2351258" y="1375321"/>
                </a:lnTo>
                <a:lnTo>
                  <a:pt x="2342705" y="1421863"/>
                </a:lnTo>
                <a:lnTo>
                  <a:pt x="2332355" y="1467750"/>
                </a:lnTo>
                <a:lnTo>
                  <a:pt x="2320246" y="1512944"/>
                </a:lnTo>
                <a:lnTo>
                  <a:pt x="2306418" y="1557409"/>
                </a:lnTo>
                <a:lnTo>
                  <a:pt x="2290907" y="1601104"/>
                </a:lnTo>
                <a:lnTo>
                  <a:pt x="2273752" y="1643993"/>
                </a:lnTo>
                <a:lnTo>
                  <a:pt x="2254991" y="1686038"/>
                </a:lnTo>
                <a:lnTo>
                  <a:pt x="2234662" y="1727199"/>
                </a:lnTo>
                <a:lnTo>
                  <a:pt x="2212803" y="1767440"/>
                </a:lnTo>
                <a:lnTo>
                  <a:pt x="2189452" y="1806721"/>
                </a:lnTo>
                <a:lnTo>
                  <a:pt x="2164647" y="1845006"/>
                </a:lnTo>
                <a:lnTo>
                  <a:pt x="2138427" y="1882256"/>
                </a:lnTo>
                <a:lnTo>
                  <a:pt x="2110829" y="1918432"/>
                </a:lnTo>
                <a:lnTo>
                  <a:pt x="2081891" y="1953498"/>
                </a:lnTo>
                <a:lnTo>
                  <a:pt x="2051652" y="1987414"/>
                </a:lnTo>
                <a:lnTo>
                  <a:pt x="2020149" y="2020142"/>
                </a:lnTo>
                <a:lnTo>
                  <a:pt x="1987421" y="2051646"/>
                </a:lnTo>
                <a:lnTo>
                  <a:pt x="1953505" y="2081886"/>
                </a:lnTo>
                <a:lnTo>
                  <a:pt x="1918440" y="2110824"/>
                </a:lnTo>
                <a:lnTo>
                  <a:pt x="1882264" y="2138422"/>
                </a:lnTo>
                <a:lnTo>
                  <a:pt x="1845015" y="2164643"/>
                </a:lnTo>
                <a:lnTo>
                  <a:pt x="1806731" y="2189449"/>
                </a:lnTo>
                <a:lnTo>
                  <a:pt x="1767449" y="2212800"/>
                </a:lnTo>
                <a:lnTo>
                  <a:pt x="1727209" y="2234659"/>
                </a:lnTo>
                <a:lnTo>
                  <a:pt x="1686048" y="2254989"/>
                </a:lnTo>
                <a:lnTo>
                  <a:pt x="1644004" y="2273750"/>
                </a:lnTo>
                <a:lnTo>
                  <a:pt x="1601115" y="2290905"/>
                </a:lnTo>
                <a:lnTo>
                  <a:pt x="1557420" y="2306417"/>
                </a:lnTo>
                <a:lnTo>
                  <a:pt x="1512956" y="2320245"/>
                </a:lnTo>
                <a:lnTo>
                  <a:pt x="1467762" y="2332354"/>
                </a:lnTo>
                <a:lnTo>
                  <a:pt x="1421875" y="2342704"/>
                </a:lnTo>
                <a:lnTo>
                  <a:pt x="1375333" y="2351258"/>
                </a:lnTo>
                <a:lnTo>
                  <a:pt x="1328176" y="2357977"/>
                </a:lnTo>
                <a:lnTo>
                  <a:pt x="1280440" y="2362823"/>
                </a:lnTo>
                <a:lnTo>
                  <a:pt x="1232164" y="2365759"/>
                </a:lnTo>
                <a:lnTo>
                  <a:pt x="1183386" y="2366746"/>
                </a:lnTo>
                <a:lnTo>
                  <a:pt x="1134606" y="2365759"/>
                </a:lnTo>
                <a:lnTo>
                  <a:pt x="1086329" y="2362823"/>
                </a:lnTo>
                <a:lnTo>
                  <a:pt x="1038592" y="2357977"/>
                </a:lnTo>
                <a:lnTo>
                  <a:pt x="991434" y="2351258"/>
                </a:lnTo>
                <a:lnTo>
                  <a:pt x="944892" y="2342704"/>
                </a:lnTo>
                <a:lnTo>
                  <a:pt x="899004" y="2332354"/>
                </a:lnTo>
                <a:lnTo>
                  <a:pt x="853808" y="2320245"/>
                </a:lnTo>
                <a:lnTo>
                  <a:pt x="809343" y="2306417"/>
                </a:lnTo>
                <a:lnTo>
                  <a:pt x="765647" y="2290905"/>
                </a:lnTo>
                <a:lnTo>
                  <a:pt x="722758" y="2273750"/>
                </a:lnTo>
                <a:lnTo>
                  <a:pt x="680713" y="2254989"/>
                </a:lnTo>
                <a:lnTo>
                  <a:pt x="639551" y="2234659"/>
                </a:lnTo>
                <a:lnTo>
                  <a:pt x="599310" y="2212800"/>
                </a:lnTo>
                <a:lnTo>
                  <a:pt x="560028" y="2189449"/>
                </a:lnTo>
                <a:lnTo>
                  <a:pt x="521743" y="2164643"/>
                </a:lnTo>
                <a:lnTo>
                  <a:pt x="484493" y="2138422"/>
                </a:lnTo>
                <a:lnTo>
                  <a:pt x="448316" y="2110824"/>
                </a:lnTo>
                <a:lnTo>
                  <a:pt x="413250" y="2081886"/>
                </a:lnTo>
                <a:lnTo>
                  <a:pt x="379334" y="2051646"/>
                </a:lnTo>
                <a:lnTo>
                  <a:pt x="346605" y="2020142"/>
                </a:lnTo>
                <a:lnTo>
                  <a:pt x="315101" y="1987414"/>
                </a:lnTo>
                <a:lnTo>
                  <a:pt x="284861" y="1953498"/>
                </a:lnTo>
                <a:lnTo>
                  <a:pt x="255923" y="1918432"/>
                </a:lnTo>
                <a:lnTo>
                  <a:pt x="228324" y="1882256"/>
                </a:lnTo>
                <a:lnTo>
                  <a:pt x="202103" y="1845006"/>
                </a:lnTo>
                <a:lnTo>
                  <a:pt x="177298" y="1806721"/>
                </a:lnTo>
                <a:lnTo>
                  <a:pt x="153946" y="1767440"/>
                </a:lnTo>
                <a:lnTo>
                  <a:pt x="132087" y="1727199"/>
                </a:lnTo>
                <a:lnTo>
                  <a:pt x="111757" y="1686038"/>
                </a:lnTo>
                <a:lnTo>
                  <a:pt x="92996" y="1643993"/>
                </a:lnTo>
                <a:lnTo>
                  <a:pt x="75840" y="1601104"/>
                </a:lnTo>
                <a:lnTo>
                  <a:pt x="60329" y="1557409"/>
                </a:lnTo>
                <a:lnTo>
                  <a:pt x="46500" y="1512944"/>
                </a:lnTo>
                <a:lnTo>
                  <a:pt x="34392" y="1467750"/>
                </a:lnTo>
                <a:lnTo>
                  <a:pt x="24042" y="1421863"/>
                </a:lnTo>
                <a:lnTo>
                  <a:pt x="15488" y="1375321"/>
                </a:lnTo>
                <a:lnTo>
                  <a:pt x="8769" y="1328163"/>
                </a:lnTo>
                <a:lnTo>
                  <a:pt x="3922" y="1280427"/>
                </a:lnTo>
                <a:lnTo>
                  <a:pt x="987" y="1232151"/>
                </a:lnTo>
                <a:lnTo>
                  <a:pt x="0" y="1183373"/>
                </a:lnTo>
                <a:close/>
              </a:path>
            </a:pathLst>
          </a:custGeom>
          <a:ln w="38100">
            <a:solidFill>
              <a:srgbClr val="EFA0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7"/>
          <p:cNvSpPr/>
          <p:nvPr/>
        </p:nvSpPr>
        <p:spPr>
          <a:xfrm>
            <a:off x="2583259" y="1626840"/>
            <a:ext cx="2220595" cy="2220595"/>
          </a:xfrm>
          <a:custGeom>
            <a:avLst/>
            <a:gdLst/>
            <a:ahLst/>
            <a:cxnLst/>
            <a:rect l="l" t="t" r="r" b="b"/>
            <a:pathLst>
              <a:path w="2220595" h="2220595">
                <a:moveTo>
                  <a:pt x="0" y="1110170"/>
                </a:moveTo>
                <a:lnTo>
                  <a:pt x="1025" y="1062013"/>
                </a:lnTo>
                <a:lnTo>
                  <a:pt x="4074" y="1014380"/>
                </a:lnTo>
                <a:lnTo>
                  <a:pt x="9106" y="967313"/>
                </a:lnTo>
                <a:lnTo>
                  <a:pt x="16077" y="920853"/>
                </a:lnTo>
                <a:lnTo>
                  <a:pt x="24947" y="875042"/>
                </a:lnTo>
                <a:lnTo>
                  <a:pt x="35675" y="829922"/>
                </a:lnTo>
                <a:lnTo>
                  <a:pt x="48217" y="785534"/>
                </a:lnTo>
                <a:lnTo>
                  <a:pt x="62533" y="741920"/>
                </a:lnTo>
                <a:lnTo>
                  <a:pt x="78582" y="699122"/>
                </a:lnTo>
                <a:lnTo>
                  <a:pt x="96320" y="657181"/>
                </a:lnTo>
                <a:lnTo>
                  <a:pt x="115708" y="616138"/>
                </a:lnTo>
                <a:lnTo>
                  <a:pt x="136702" y="576037"/>
                </a:lnTo>
                <a:lnTo>
                  <a:pt x="159262" y="536917"/>
                </a:lnTo>
                <a:lnTo>
                  <a:pt x="183346" y="498822"/>
                </a:lnTo>
                <a:lnTo>
                  <a:pt x="208911" y="461792"/>
                </a:lnTo>
                <a:lnTo>
                  <a:pt x="235918" y="425869"/>
                </a:lnTo>
                <a:lnTo>
                  <a:pt x="264323" y="391095"/>
                </a:lnTo>
                <a:lnTo>
                  <a:pt x="294085" y="357512"/>
                </a:lnTo>
                <a:lnTo>
                  <a:pt x="325162" y="325161"/>
                </a:lnTo>
                <a:lnTo>
                  <a:pt x="357514" y="294083"/>
                </a:lnTo>
                <a:lnTo>
                  <a:pt x="391098" y="264321"/>
                </a:lnTo>
                <a:lnTo>
                  <a:pt x="425872" y="235917"/>
                </a:lnTo>
                <a:lnTo>
                  <a:pt x="461795" y="208911"/>
                </a:lnTo>
                <a:lnTo>
                  <a:pt x="498825" y="183345"/>
                </a:lnTo>
                <a:lnTo>
                  <a:pt x="536921" y="159262"/>
                </a:lnTo>
                <a:lnTo>
                  <a:pt x="576041" y="136702"/>
                </a:lnTo>
                <a:lnTo>
                  <a:pt x="616143" y="115707"/>
                </a:lnTo>
                <a:lnTo>
                  <a:pt x="657186" y="96320"/>
                </a:lnTo>
                <a:lnTo>
                  <a:pt x="699127" y="78582"/>
                </a:lnTo>
                <a:lnTo>
                  <a:pt x="741926" y="62533"/>
                </a:lnTo>
                <a:lnTo>
                  <a:pt x="785541" y="48217"/>
                </a:lnTo>
                <a:lnTo>
                  <a:pt x="829930" y="35675"/>
                </a:lnTo>
                <a:lnTo>
                  <a:pt x="875051" y="24947"/>
                </a:lnTo>
                <a:lnTo>
                  <a:pt x="920862" y="16077"/>
                </a:lnTo>
                <a:lnTo>
                  <a:pt x="967323" y="9106"/>
                </a:lnTo>
                <a:lnTo>
                  <a:pt x="1014391" y="4074"/>
                </a:lnTo>
                <a:lnTo>
                  <a:pt x="1062025" y="1025"/>
                </a:lnTo>
                <a:lnTo>
                  <a:pt x="1110183" y="0"/>
                </a:lnTo>
                <a:lnTo>
                  <a:pt x="1158339" y="1025"/>
                </a:lnTo>
                <a:lnTo>
                  <a:pt x="1205971" y="4074"/>
                </a:lnTo>
                <a:lnTo>
                  <a:pt x="1253037" y="9106"/>
                </a:lnTo>
                <a:lnTo>
                  <a:pt x="1299496" y="16077"/>
                </a:lnTo>
                <a:lnTo>
                  <a:pt x="1345307" y="24947"/>
                </a:lnTo>
                <a:lnTo>
                  <a:pt x="1390426" y="35675"/>
                </a:lnTo>
                <a:lnTo>
                  <a:pt x="1434814" y="48217"/>
                </a:lnTo>
                <a:lnTo>
                  <a:pt x="1478428" y="62533"/>
                </a:lnTo>
                <a:lnTo>
                  <a:pt x="1521226" y="78582"/>
                </a:lnTo>
                <a:lnTo>
                  <a:pt x="1563167" y="96320"/>
                </a:lnTo>
                <a:lnTo>
                  <a:pt x="1604209" y="115707"/>
                </a:lnTo>
                <a:lnTo>
                  <a:pt x="1644310" y="136702"/>
                </a:lnTo>
                <a:lnTo>
                  <a:pt x="1683430" y="159262"/>
                </a:lnTo>
                <a:lnTo>
                  <a:pt x="1721525" y="183345"/>
                </a:lnTo>
                <a:lnTo>
                  <a:pt x="1758555" y="208911"/>
                </a:lnTo>
                <a:lnTo>
                  <a:pt x="1794478" y="235917"/>
                </a:lnTo>
                <a:lnTo>
                  <a:pt x="1829252" y="264321"/>
                </a:lnTo>
                <a:lnTo>
                  <a:pt x="1862836" y="294083"/>
                </a:lnTo>
                <a:lnTo>
                  <a:pt x="1895187" y="325161"/>
                </a:lnTo>
                <a:lnTo>
                  <a:pt x="1926265" y="357512"/>
                </a:lnTo>
                <a:lnTo>
                  <a:pt x="1956027" y="391095"/>
                </a:lnTo>
                <a:lnTo>
                  <a:pt x="1984432" y="425869"/>
                </a:lnTo>
                <a:lnTo>
                  <a:pt x="2011439" y="461792"/>
                </a:lnTo>
                <a:lnTo>
                  <a:pt x="2037004" y="498822"/>
                </a:lnTo>
                <a:lnTo>
                  <a:pt x="2061088" y="536917"/>
                </a:lnTo>
                <a:lnTo>
                  <a:pt x="2083648" y="576037"/>
                </a:lnTo>
                <a:lnTo>
                  <a:pt x="2104643" y="616138"/>
                </a:lnTo>
                <a:lnTo>
                  <a:pt x="2124031" y="657181"/>
                </a:lnTo>
                <a:lnTo>
                  <a:pt x="2141770" y="699122"/>
                </a:lnTo>
                <a:lnTo>
                  <a:pt x="2157818" y="741920"/>
                </a:lnTo>
                <a:lnTo>
                  <a:pt x="2172134" y="785534"/>
                </a:lnTo>
                <a:lnTo>
                  <a:pt x="2184677" y="829922"/>
                </a:lnTo>
                <a:lnTo>
                  <a:pt x="2195405" y="875042"/>
                </a:lnTo>
                <a:lnTo>
                  <a:pt x="2204275" y="920853"/>
                </a:lnTo>
                <a:lnTo>
                  <a:pt x="2211247" y="967313"/>
                </a:lnTo>
                <a:lnTo>
                  <a:pt x="2216278" y="1014380"/>
                </a:lnTo>
                <a:lnTo>
                  <a:pt x="2219327" y="1062013"/>
                </a:lnTo>
                <a:lnTo>
                  <a:pt x="2220353" y="1110170"/>
                </a:lnTo>
                <a:lnTo>
                  <a:pt x="2219327" y="1158327"/>
                </a:lnTo>
                <a:lnTo>
                  <a:pt x="2216278" y="1205960"/>
                </a:lnTo>
                <a:lnTo>
                  <a:pt x="2211247" y="1253027"/>
                </a:lnTo>
                <a:lnTo>
                  <a:pt x="2204275" y="1299487"/>
                </a:lnTo>
                <a:lnTo>
                  <a:pt x="2195405" y="1345298"/>
                </a:lnTo>
                <a:lnTo>
                  <a:pt x="2184677" y="1390419"/>
                </a:lnTo>
                <a:lnTo>
                  <a:pt x="2172134" y="1434807"/>
                </a:lnTo>
                <a:lnTo>
                  <a:pt x="2157818" y="1478421"/>
                </a:lnTo>
                <a:lnTo>
                  <a:pt x="2141770" y="1521220"/>
                </a:lnTo>
                <a:lnTo>
                  <a:pt x="2124031" y="1563162"/>
                </a:lnTo>
                <a:lnTo>
                  <a:pt x="2104643" y="1604204"/>
                </a:lnTo>
                <a:lnTo>
                  <a:pt x="2083648" y="1644306"/>
                </a:lnTo>
                <a:lnTo>
                  <a:pt x="2061088" y="1683426"/>
                </a:lnTo>
                <a:lnTo>
                  <a:pt x="2037004" y="1721522"/>
                </a:lnTo>
                <a:lnTo>
                  <a:pt x="2011439" y="1758552"/>
                </a:lnTo>
                <a:lnTo>
                  <a:pt x="1984432" y="1794476"/>
                </a:lnTo>
                <a:lnTo>
                  <a:pt x="1956027" y="1829250"/>
                </a:lnTo>
                <a:lnTo>
                  <a:pt x="1926265" y="1862834"/>
                </a:lnTo>
                <a:lnTo>
                  <a:pt x="1895187" y="1895186"/>
                </a:lnTo>
                <a:lnTo>
                  <a:pt x="1862836" y="1926263"/>
                </a:lnTo>
                <a:lnTo>
                  <a:pt x="1829252" y="1956026"/>
                </a:lnTo>
                <a:lnTo>
                  <a:pt x="1794478" y="1984431"/>
                </a:lnTo>
                <a:lnTo>
                  <a:pt x="1758555" y="2011438"/>
                </a:lnTo>
                <a:lnTo>
                  <a:pt x="1721525" y="2037004"/>
                </a:lnTo>
                <a:lnTo>
                  <a:pt x="1683430" y="2061088"/>
                </a:lnTo>
                <a:lnTo>
                  <a:pt x="1644310" y="2083648"/>
                </a:lnTo>
                <a:lnTo>
                  <a:pt x="1604209" y="2104643"/>
                </a:lnTo>
                <a:lnTo>
                  <a:pt x="1563167" y="2124030"/>
                </a:lnTo>
                <a:lnTo>
                  <a:pt x="1521226" y="2141769"/>
                </a:lnTo>
                <a:lnTo>
                  <a:pt x="1478428" y="2157818"/>
                </a:lnTo>
                <a:lnTo>
                  <a:pt x="1434814" y="2172134"/>
                </a:lnTo>
                <a:lnTo>
                  <a:pt x="1390426" y="2184677"/>
                </a:lnTo>
                <a:lnTo>
                  <a:pt x="1345307" y="2195405"/>
                </a:lnTo>
                <a:lnTo>
                  <a:pt x="1299496" y="2204275"/>
                </a:lnTo>
                <a:lnTo>
                  <a:pt x="1253037" y="2211247"/>
                </a:lnTo>
                <a:lnTo>
                  <a:pt x="1205971" y="2216278"/>
                </a:lnTo>
                <a:lnTo>
                  <a:pt x="1158339" y="2219327"/>
                </a:lnTo>
                <a:lnTo>
                  <a:pt x="1110183" y="2220353"/>
                </a:lnTo>
                <a:lnTo>
                  <a:pt x="1062025" y="2219327"/>
                </a:lnTo>
                <a:lnTo>
                  <a:pt x="1014391" y="2216278"/>
                </a:lnTo>
                <a:lnTo>
                  <a:pt x="967323" y="2211247"/>
                </a:lnTo>
                <a:lnTo>
                  <a:pt x="920862" y="2204275"/>
                </a:lnTo>
                <a:lnTo>
                  <a:pt x="875051" y="2195405"/>
                </a:lnTo>
                <a:lnTo>
                  <a:pt x="829930" y="2184677"/>
                </a:lnTo>
                <a:lnTo>
                  <a:pt x="785541" y="2172134"/>
                </a:lnTo>
                <a:lnTo>
                  <a:pt x="741926" y="2157818"/>
                </a:lnTo>
                <a:lnTo>
                  <a:pt x="699127" y="2141769"/>
                </a:lnTo>
                <a:lnTo>
                  <a:pt x="657186" y="2124030"/>
                </a:lnTo>
                <a:lnTo>
                  <a:pt x="616143" y="2104643"/>
                </a:lnTo>
                <a:lnTo>
                  <a:pt x="576041" y="2083648"/>
                </a:lnTo>
                <a:lnTo>
                  <a:pt x="536921" y="2061088"/>
                </a:lnTo>
                <a:lnTo>
                  <a:pt x="498825" y="2037004"/>
                </a:lnTo>
                <a:lnTo>
                  <a:pt x="461795" y="2011438"/>
                </a:lnTo>
                <a:lnTo>
                  <a:pt x="425872" y="1984431"/>
                </a:lnTo>
                <a:lnTo>
                  <a:pt x="391098" y="1956026"/>
                </a:lnTo>
                <a:lnTo>
                  <a:pt x="357514" y="1926263"/>
                </a:lnTo>
                <a:lnTo>
                  <a:pt x="325162" y="1895186"/>
                </a:lnTo>
                <a:lnTo>
                  <a:pt x="294085" y="1862834"/>
                </a:lnTo>
                <a:lnTo>
                  <a:pt x="264323" y="1829250"/>
                </a:lnTo>
                <a:lnTo>
                  <a:pt x="235918" y="1794476"/>
                </a:lnTo>
                <a:lnTo>
                  <a:pt x="208911" y="1758552"/>
                </a:lnTo>
                <a:lnTo>
                  <a:pt x="183346" y="1721522"/>
                </a:lnTo>
                <a:lnTo>
                  <a:pt x="159262" y="1683426"/>
                </a:lnTo>
                <a:lnTo>
                  <a:pt x="136702" y="1644306"/>
                </a:lnTo>
                <a:lnTo>
                  <a:pt x="115708" y="1604204"/>
                </a:lnTo>
                <a:lnTo>
                  <a:pt x="96320" y="1563162"/>
                </a:lnTo>
                <a:lnTo>
                  <a:pt x="78582" y="1521220"/>
                </a:lnTo>
                <a:lnTo>
                  <a:pt x="62533" y="1478421"/>
                </a:lnTo>
                <a:lnTo>
                  <a:pt x="48217" y="1434807"/>
                </a:lnTo>
                <a:lnTo>
                  <a:pt x="35675" y="1390419"/>
                </a:lnTo>
                <a:lnTo>
                  <a:pt x="24947" y="1345298"/>
                </a:lnTo>
                <a:lnTo>
                  <a:pt x="16077" y="1299487"/>
                </a:lnTo>
                <a:lnTo>
                  <a:pt x="9106" y="1253027"/>
                </a:lnTo>
                <a:lnTo>
                  <a:pt x="4074" y="1205960"/>
                </a:lnTo>
                <a:lnTo>
                  <a:pt x="1025" y="1158327"/>
                </a:lnTo>
                <a:lnTo>
                  <a:pt x="0" y="1110170"/>
                </a:lnTo>
                <a:close/>
              </a:path>
            </a:pathLst>
          </a:custGeom>
          <a:ln w="19050">
            <a:solidFill>
              <a:srgbClr val="EFA0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16"/>
          <p:cNvSpPr txBox="1"/>
          <p:nvPr/>
        </p:nvSpPr>
        <p:spPr>
          <a:xfrm>
            <a:off x="2879483" y="3196040"/>
            <a:ext cx="161353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b="1" spc="-10">
                <a:solidFill>
                  <a:srgbClr val="EA9039"/>
                </a:solidFill>
                <a:latin typeface="Arial"/>
                <a:cs typeface="Arial"/>
              </a:rPr>
              <a:t>Community</a:t>
            </a:r>
            <a:endParaRPr sz="1400">
              <a:latin typeface="Arial"/>
              <a:cs typeface="Arial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442598" y="3008172"/>
            <a:ext cx="989658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 flipH="1">
            <a:off x="1461153" y="1434303"/>
            <a:ext cx="1305847" cy="385074"/>
          </a:xfrm>
          <a:custGeom>
            <a:avLst/>
            <a:gdLst>
              <a:gd name="connsiteX0" fmla="*/ 0 w 598897"/>
              <a:gd name="connsiteY0" fmla="*/ 324724 h 324724"/>
              <a:gd name="connsiteX1" fmla="*/ 288625 w 598897"/>
              <a:gd name="connsiteY1" fmla="*/ 0 h 324724"/>
              <a:gd name="connsiteX2" fmla="*/ 598897 w 598897"/>
              <a:gd name="connsiteY2" fmla="*/ 0 h 324724"/>
              <a:gd name="connsiteX0" fmla="*/ 0 w 598897"/>
              <a:gd name="connsiteY0" fmla="*/ 331858 h 331858"/>
              <a:gd name="connsiteX1" fmla="*/ 188739 w 598897"/>
              <a:gd name="connsiteY1" fmla="*/ 0 h 331858"/>
              <a:gd name="connsiteX2" fmla="*/ 598897 w 598897"/>
              <a:gd name="connsiteY2" fmla="*/ 7134 h 331858"/>
              <a:gd name="connsiteX0" fmla="*/ 0 w 984170"/>
              <a:gd name="connsiteY0" fmla="*/ 331858 h 331858"/>
              <a:gd name="connsiteX1" fmla="*/ 188739 w 984170"/>
              <a:gd name="connsiteY1" fmla="*/ 0 h 331858"/>
              <a:gd name="connsiteX2" fmla="*/ 984170 w 984170"/>
              <a:gd name="connsiteY2" fmla="*/ 7134 h 33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4170" h="331858">
                <a:moveTo>
                  <a:pt x="0" y="331858"/>
                </a:moveTo>
                <a:lnTo>
                  <a:pt x="188739" y="0"/>
                </a:lnTo>
                <a:lnTo>
                  <a:pt x="984170" y="7134"/>
                </a:lnTo>
              </a:path>
            </a:pathLst>
          </a:cu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53938" y="969971"/>
            <a:ext cx="1997254" cy="1327325"/>
          </a:xfrm>
          <a:prstGeom prst="roundRect">
            <a:avLst>
              <a:gd name="adj" fmla="val 4326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253938" y="2593896"/>
            <a:ext cx="1997254" cy="1429940"/>
          </a:xfrm>
          <a:prstGeom prst="roundRect">
            <a:avLst>
              <a:gd name="adj" fmla="val 5179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470" y="2674642"/>
            <a:ext cx="312094" cy="352522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614589" y="1777977"/>
            <a:ext cx="645016" cy="18448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WHO?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986204" y="1662267"/>
            <a:ext cx="709518" cy="18448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WHAT?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378216" y="2921937"/>
            <a:ext cx="645016" cy="18448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HOW?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3740" y="1079178"/>
            <a:ext cx="244032" cy="244032"/>
          </a:xfrm>
          <a:prstGeom prst="rect">
            <a:avLst/>
          </a:prstGeom>
        </p:spPr>
      </p:pic>
      <p:pic>
        <p:nvPicPr>
          <p:cNvPr id="30" name="Picture 29" descr="yellow team@2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76" y="1047260"/>
            <a:ext cx="358775" cy="346075"/>
          </a:xfrm>
          <a:prstGeom prst="rect">
            <a:avLst/>
          </a:prstGeom>
        </p:spPr>
      </p:pic>
      <p:sp>
        <p:nvSpPr>
          <p:cNvPr id="72" name="object 17"/>
          <p:cNvSpPr txBox="1"/>
          <p:nvPr/>
        </p:nvSpPr>
        <p:spPr>
          <a:xfrm>
            <a:off x="366687" y="1065436"/>
            <a:ext cx="1790064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ts val="1000"/>
              </a:lnSpc>
            </a:pP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A volunteer-based,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open 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collection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of global 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stakeholders,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including:  businesses,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Internet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engineers, 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technical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experts,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civil </a:t>
            </a:r>
            <a:r>
              <a:rPr lang="en-US" sz="1000" spc="-10" dirty="0">
                <a:solidFill>
                  <a:srgbClr val="424243"/>
                </a:solidFill>
                <a:latin typeface="Arial"/>
                <a:cs typeface="Arial"/>
              </a:rPr>
              <a:t>society, 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governments, end users and 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many</a:t>
            </a:r>
            <a:r>
              <a:rPr lang="en-US" sz="1000" spc="-100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others.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74" name="object 18"/>
          <p:cNvSpPr txBox="1"/>
          <p:nvPr/>
        </p:nvSpPr>
        <p:spPr>
          <a:xfrm>
            <a:off x="346367" y="2678716"/>
            <a:ext cx="1720325" cy="1017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6830">
              <a:lnSpc>
                <a:spcPts val="1000"/>
              </a:lnSpc>
            </a:pPr>
            <a:r>
              <a:rPr lang="en-US" sz="1000" spc="-10" dirty="0">
                <a:solidFill>
                  <a:srgbClr val="424243"/>
                </a:solidFill>
                <a:latin typeface="Arial"/>
                <a:cs typeface="Arial"/>
              </a:rPr>
              <a:t>Works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together through a </a:t>
            </a:r>
          </a:p>
          <a:p>
            <a:pPr marR="36830">
              <a:lnSpc>
                <a:spcPts val="1000"/>
              </a:lnSpc>
            </a:pP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bottom-up process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to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give </a:t>
            </a:r>
          </a:p>
          <a:p>
            <a:pPr marR="36830">
              <a:lnSpc>
                <a:spcPts val="1000"/>
              </a:lnSpc>
            </a:pP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advice,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make policy </a:t>
            </a:r>
          </a:p>
          <a:p>
            <a:pPr marR="36830">
              <a:lnSpc>
                <a:spcPts val="1000"/>
              </a:lnSpc>
            </a:pP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recommendations, conducts </a:t>
            </a:r>
          </a:p>
          <a:p>
            <a:pPr marR="36830">
              <a:lnSpc>
                <a:spcPts val="1000"/>
              </a:lnSpc>
            </a:pP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reviews and proposes implementation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solutions for</a:t>
            </a:r>
            <a:r>
              <a:rPr lang="en-US" sz="1000" spc="-100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common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problems within ICANN’s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mission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and</a:t>
            </a:r>
            <a:r>
              <a:rPr lang="en-US" sz="1000" spc="-95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scope.</a:t>
            </a:r>
            <a:r>
              <a:rPr lang="en-US" sz="1000" dirty="0">
                <a:latin typeface="Arial"/>
                <a:cs typeface="Arial"/>
              </a:rPr>
              <a:t> </a:t>
            </a:r>
          </a:p>
        </p:txBody>
      </p:sp>
      <p:sp>
        <p:nvSpPr>
          <p:cNvPr id="75" name="object 19"/>
          <p:cNvSpPr txBox="1"/>
          <p:nvPr/>
        </p:nvSpPr>
        <p:spPr>
          <a:xfrm>
            <a:off x="5075720" y="1065436"/>
            <a:ext cx="3733000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ts val="1000"/>
              </a:lnSpc>
            </a:pP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There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are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three supporting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organizations in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the ICANN </a:t>
            </a:r>
            <a:b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</a:b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c</a:t>
            </a:r>
            <a:r>
              <a:rPr lang="en-US" sz="1000" spc="-10" dirty="0">
                <a:solidFill>
                  <a:srgbClr val="424243"/>
                </a:solidFill>
                <a:latin typeface="Arial"/>
                <a:cs typeface="Arial"/>
              </a:rPr>
              <a:t>ommunity,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representing: IP addresses, generic top-level </a:t>
            </a:r>
            <a:b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</a:b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domains (gTLDs), and country code top-level domains </a:t>
            </a:r>
            <a:b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</a:b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(ccTLDs).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They develop policy recommendations in their respective areas.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There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are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four advisory committees that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give advice and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recommendations.</a:t>
            </a:r>
            <a:r>
              <a:rPr lang="en-US" sz="1000" spc="-105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These are comprised of representatives of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governments and international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treaty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organizations; representatives of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root server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operators;</a:t>
            </a:r>
            <a:r>
              <a:rPr lang="en-US" sz="1000" spc="-80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Internet security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experts and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Internet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end</a:t>
            </a:r>
            <a:r>
              <a:rPr lang="en-US" sz="1000" spc="-85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users.</a:t>
            </a:r>
            <a:r>
              <a:rPr lang="en-US" sz="1000" dirty="0">
                <a:latin typeface="Arial"/>
                <a:cs typeface="Arial"/>
              </a:rPr>
              <a:t> </a:t>
            </a:r>
            <a:br>
              <a:rPr lang="en-US" sz="1000" dirty="0">
                <a:latin typeface="Arial"/>
                <a:cs typeface="Arial"/>
              </a:rPr>
            </a:br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>
            <a:stCxn id="27" idx="3"/>
            <a:endCxn id="31" idx="1"/>
          </p:cNvCxnSpPr>
          <p:nvPr/>
        </p:nvCxnSpPr>
        <p:spPr>
          <a:xfrm>
            <a:off x="4695722" y="1754509"/>
            <a:ext cx="280151" cy="2694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Asset 11@2x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63" y="1959869"/>
            <a:ext cx="1211532" cy="114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5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/>
          <p:cNvSpPr/>
          <p:nvPr/>
        </p:nvSpPr>
        <p:spPr>
          <a:xfrm>
            <a:off x="1281404" y="1011086"/>
            <a:ext cx="4701387" cy="4701387"/>
          </a:xfrm>
          <a:prstGeom prst="ellipse">
            <a:avLst/>
          </a:prstGeom>
          <a:noFill/>
          <a:ln w="38100" cap="rnd">
            <a:solidFill>
              <a:schemeClr val="tx2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 rot="5961293">
            <a:off x="2277704" y="3168978"/>
            <a:ext cx="1027406" cy="41644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7476"/>
            <a:ext cx="9144000" cy="710655"/>
          </a:xfrm>
        </p:spPr>
        <p:txBody>
          <a:bodyPr/>
          <a:lstStyle/>
          <a:p>
            <a:r>
              <a:rPr lang="en-US" dirty="0"/>
              <a:t>ICANN Board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40" name="object 6"/>
          <p:cNvSpPr txBox="1"/>
          <p:nvPr/>
        </p:nvSpPr>
        <p:spPr>
          <a:xfrm>
            <a:off x="4347680" y="2515505"/>
            <a:ext cx="41402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>
                <a:solidFill>
                  <a:srgbClr val="FFFFFF"/>
                </a:solidFill>
                <a:latin typeface="Arial"/>
                <a:cs typeface="Arial"/>
              </a:rPr>
              <a:t>WHO?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7"/>
          <p:cNvSpPr txBox="1"/>
          <p:nvPr/>
        </p:nvSpPr>
        <p:spPr>
          <a:xfrm>
            <a:off x="4345596" y="4629967"/>
            <a:ext cx="413384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>
                <a:solidFill>
                  <a:srgbClr val="FFFFFF"/>
                </a:solidFill>
                <a:latin typeface="Arial"/>
                <a:cs typeface="Arial"/>
              </a:rPr>
              <a:t>HOW?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8"/>
          <p:cNvSpPr txBox="1"/>
          <p:nvPr/>
        </p:nvSpPr>
        <p:spPr>
          <a:xfrm>
            <a:off x="5186227" y="3829024"/>
            <a:ext cx="47498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00" b="1" spc="-5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b="1" spc="-7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>
                <a:solidFill>
                  <a:srgbClr val="FFFFFF"/>
                </a:solidFill>
                <a:latin typeface="Arial"/>
                <a:cs typeface="Arial"/>
              </a:rPr>
              <a:t>T?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12"/>
          <p:cNvSpPr txBox="1"/>
          <p:nvPr/>
        </p:nvSpPr>
        <p:spPr>
          <a:xfrm>
            <a:off x="2307522" y="4439859"/>
            <a:ext cx="699135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50" b="1" spc="10">
                <a:solidFill>
                  <a:srgbClr val="114E85"/>
                </a:solidFill>
                <a:latin typeface="Arial"/>
                <a:cs typeface="Arial"/>
              </a:rPr>
              <a:t>ICANN</a:t>
            </a:r>
            <a:endParaRPr sz="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850" b="1" spc="5">
                <a:solidFill>
                  <a:srgbClr val="114E85"/>
                </a:solidFill>
                <a:latin typeface="Arial"/>
                <a:cs typeface="Arial"/>
              </a:rPr>
              <a:t>Organization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49" name="object 13"/>
          <p:cNvSpPr txBox="1"/>
          <p:nvPr/>
        </p:nvSpPr>
        <p:spPr>
          <a:xfrm>
            <a:off x="2497825" y="2643366"/>
            <a:ext cx="117411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5">
                <a:solidFill>
                  <a:srgbClr val="EA9039"/>
                </a:solidFill>
                <a:latin typeface="Arial"/>
                <a:cs typeface="Arial"/>
              </a:rPr>
              <a:t>ICANN</a:t>
            </a:r>
            <a:r>
              <a:rPr sz="1000" b="1" spc="-70">
                <a:solidFill>
                  <a:srgbClr val="EA9039"/>
                </a:solidFill>
                <a:latin typeface="Arial"/>
                <a:cs typeface="Arial"/>
              </a:rPr>
              <a:t> </a:t>
            </a:r>
            <a:r>
              <a:rPr sz="1000" b="1">
                <a:solidFill>
                  <a:srgbClr val="EA9039"/>
                </a:solidFill>
                <a:latin typeface="Arial"/>
                <a:cs typeface="Arial"/>
              </a:rPr>
              <a:t>Community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2"/>
          <p:cNvSpPr/>
          <p:nvPr/>
        </p:nvSpPr>
        <p:spPr>
          <a:xfrm rot="1708975">
            <a:off x="3044516" y="3666109"/>
            <a:ext cx="772160" cy="788035"/>
          </a:xfrm>
          <a:custGeom>
            <a:avLst/>
            <a:gdLst/>
            <a:ahLst/>
            <a:cxnLst/>
            <a:rect l="l" t="t" r="r" b="b"/>
            <a:pathLst>
              <a:path w="772160" h="788035">
                <a:moveTo>
                  <a:pt x="464832" y="0"/>
                </a:moveTo>
                <a:lnTo>
                  <a:pt x="0" y="506437"/>
                </a:lnTo>
                <a:lnTo>
                  <a:pt x="306806" y="788034"/>
                </a:lnTo>
                <a:lnTo>
                  <a:pt x="771639" y="281597"/>
                </a:lnTo>
                <a:lnTo>
                  <a:pt x="464832" y="0"/>
                </a:lnTo>
                <a:close/>
              </a:path>
            </a:pathLst>
          </a:custGeom>
          <a:solidFill>
            <a:srgbClr val="1D81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 rot="1569993">
            <a:off x="3420074" y="2466959"/>
            <a:ext cx="608330" cy="562610"/>
          </a:xfrm>
          <a:custGeom>
            <a:avLst/>
            <a:gdLst/>
            <a:ahLst/>
            <a:cxnLst/>
            <a:rect l="l" t="t" r="r" b="b"/>
            <a:pathLst>
              <a:path w="608329" h="562610">
                <a:moveTo>
                  <a:pt x="145300" y="0"/>
                </a:moveTo>
                <a:lnTo>
                  <a:pt x="0" y="390258"/>
                </a:lnTo>
                <a:lnTo>
                  <a:pt x="462826" y="562597"/>
                </a:lnTo>
                <a:lnTo>
                  <a:pt x="608126" y="172313"/>
                </a:lnTo>
                <a:lnTo>
                  <a:pt x="145300" y="0"/>
                </a:lnTo>
                <a:close/>
              </a:path>
            </a:pathLst>
          </a:custGeom>
          <a:solidFill>
            <a:srgbClr val="EFA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962867" y="3572462"/>
            <a:ext cx="1413202" cy="141320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08120" y="3618668"/>
            <a:ext cx="1319075" cy="1319074"/>
          </a:xfrm>
          <a:prstGeom prst="ellipse">
            <a:avLst/>
          </a:prstGeom>
          <a:noFill/>
          <a:ln w="19050" cmpd="sng">
            <a:solidFill>
              <a:schemeClr val="accent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" name="Picture 19" descr="Asset 13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33" y="3842133"/>
            <a:ext cx="829482" cy="661988"/>
          </a:xfrm>
          <a:prstGeom prst="rect">
            <a:avLst/>
          </a:prstGeom>
        </p:spPr>
      </p:pic>
      <p:sp>
        <p:nvSpPr>
          <p:cNvPr id="22" name="object 14"/>
          <p:cNvSpPr txBox="1"/>
          <p:nvPr/>
        </p:nvSpPr>
        <p:spPr>
          <a:xfrm>
            <a:off x="2292271" y="4443172"/>
            <a:ext cx="699135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br>
              <a:rPr lang="en-US" sz="850" b="1" spc="5" dirty="0">
                <a:solidFill>
                  <a:srgbClr val="114E85"/>
                </a:solidFill>
                <a:latin typeface="Arial"/>
                <a:cs typeface="Arial"/>
              </a:rPr>
            </a:br>
            <a:r>
              <a:rPr sz="850" b="1" spc="5" dirty="0">
                <a:solidFill>
                  <a:srgbClr val="114E85"/>
                </a:solidFill>
                <a:latin typeface="Arial"/>
                <a:cs typeface="Arial"/>
              </a:rPr>
              <a:t>Organization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189160" y="1422258"/>
            <a:ext cx="1725922" cy="1725922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242538" y="1475828"/>
            <a:ext cx="1619166" cy="1619166"/>
          </a:xfrm>
          <a:prstGeom prst="ellipse">
            <a:avLst/>
          </a:prstGeom>
          <a:noFill/>
          <a:ln w="19050" cmpd="sng">
            <a:solidFill>
              <a:schemeClr val="accent4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bject 45"/>
          <p:cNvSpPr txBox="1"/>
          <p:nvPr/>
        </p:nvSpPr>
        <p:spPr>
          <a:xfrm>
            <a:off x="2471918" y="2603879"/>
            <a:ext cx="117411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000" b="1">
                <a:solidFill>
                  <a:srgbClr val="EA9039"/>
                </a:solidFill>
                <a:latin typeface="Arial"/>
                <a:cs typeface="Arial"/>
              </a:rPr>
              <a:t>Community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7" name="Picture 26" descr="Asset 11@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28" y="1664130"/>
            <a:ext cx="975284" cy="924288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3462991" y="2600855"/>
            <a:ext cx="2167960" cy="2167960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81708" y="4060127"/>
            <a:ext cx="20884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accent3"/>
                </a:solidFill>
                <a:latin typeface="Arial"/>
                <a:cs typeface="Arial"/>
              </a:rPr>
              <a:t>Board</a:t>
            </a:r>
          </a:p>
        </p:txBody>
      </p:sp>
      <p:sp>
        <p:nvSpPr>
          <p:cNvPr id="30" name="Oval 29"/>
          <p:cNvSpPr/>
          <p:nvPr/>
        </p:nvSpPr>
        <p:spPr>
          <a:xfrm>
            <a:off x="3548426" y="2687602"/>
            <a:ext cx="2001252" cy="2001252"/>
          </a:xfrm>
          <a:prstGeom prst="ellipse">
            <a:avLst/>
          </a:prstGeom>
          <a:noFill/>
          <a:ln w="19050" cmpd="sng">
            <a:solidFill>
              <a:schemeClr val="accent3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 descr="Asset 12@2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73" y="2955079"/>
            <a:ext cx="1244600" cy="1076324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5906960" y="1766406"/>
            <a:ext cx="2063668" cy="1587018"/>
          </a:xfrm>
          <a:prstGeom prst="roundRect">
            <a:avLst>
              <a:gd name="adj" fmla="val 3863"/>
            </a:avLst>
          </a:prstGeom>
          <a:solidFill>
            <a:schemeClr val="tx1">
              <a:lumMod val="10000"/>
              <a:lumOff val="90000"/>
            </a:schemeClr>
          </a:solidFill>
          <a:ln w="254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object 7"/>
          <p:cNvSpPr/>
          <p:nvPr/>
        </p:nvSpPr>
        <p:spPr>
          <a:xfrm>
            <a:off x="4580758" y="2177534"/>
            <a:ext cx="1326202" cy="375647"/>
          </a:xfrm>
          <a:custGeom>
            <a:avLst/>
            <a:gdLst/>
            <a:ahLst/>
            <a:cxnLst/>
            <a:rect l="l" t="t" r="r" b="b"/>
            <a:pathLst>
              <a:path w="1229359" h="526414">
                <a:moveTo>
                  <a:pt x="266" y="526313"/>
                </a:moveTo>
                <a:lnTo>
                  <a:pt x="236" y="473682"/>
                </a:lnTo>
                <a:lnTo>
                  <a:pt x="207" y="421050"/>
                </a:lnTo>
                <a:lnTo>
                  <a:pt x="178" y="368419"/>
                </a:lnTo>
                <a:lnTo>
                  <a:pt x="150" y="315788"/>
                </a:lnTo>
                <a:lnTo>
                  <a:pt x="123" y="263156"/>
                </a:lnTo>
                <a:lnTo>
                  <a:pt x="97" y="210525"/>
                </a:lnTo>
                <a:lnTo>
                  <a:pt x="72" y="157894"/>
                </a:lnTo>
                <a:lnTo>
                  <a:pt x="47" y="105262"/>
                </a:lnTo>
                <a:lnTo>
                  <a:pt x="23" y="52631"/>
                </a:lnTo>
                <a:lnTo>
                  <a:pt x="0" y="0"/>
                </a:lnTo>
                <a:lnTo>
                  <a:pt x="1228801" y="5727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7"/>
          <p:cNvSpPr/>
          <p:nvPr/>
        </p:nvSpPr>
        <p:spPr>
          <a:xfrm>
            <a:off x="4596001" y="4793797"/>
            <a:ext cx="72049" cy="218885"/>
          </a:xfrm>
          <a:custGeom>
            <a:avLst/>
            <a:gdLst>
              <a:gd name="connsiteX0" fmla="*/ 0 w 0"/>
              <a:gd name="connsiteY0" fmla="*/ 1357287 h 1357287"/>
              <a:gd name="connsiteX1" fmla="*/ 0 w 0"/>
              <a:gd name="connsiteY1" fmla="*/ 0 h 135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57287">
                <a:moveTo>
                  <a:pt x="0" y="1357287"/>
                </a:moveTo>
                <a:lnTo>
                  <a:pt x="0" y="0"/>
                </a:lnTo>
              </a:path>
            </a:pathLst>
          </a:custGeom>
          <a:ln w="25399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8"/>
          <p:cNvSpPr/>
          <p:nvPr/>
        </p:nvSpPr>
        <p:spPr>
          <a:xfrm>
            <a:off x="7630974" y="1939866"/>
            <a:ext cx="146685" cy="242570"/>
          </a:xfrm>
          <a:custGeom>
            <a:avLst/>
            <a:gdLst/>
            <a:ahLst/>
            <a:cxnLst/>
            <a:rect l="l" t="t" r="r" b="b"/>
            <a:pathLst>
              <a:path w="146684" h="242569">
                <a:moveTo>
                  <a:pt x="123189" y="125234"/>
                </a:moveTo>
                <a:lnTo>
                  <a:pt x="24790" y="125234"/>
                </a:lnTo>
                <a:lnTo>
                  <a:pt x="25361" y="125539"/>
                </a:lnTo>
                <a:lnTo>
                  <a:pt x="25387" y="128473"/>
                </a:lnTo>
                <a:lnTo>
                  <a:pt x="25603" y="130098"/>
                </a:lnTo>
                <a:lnTo>
                  <a:pt x="26720" y="144818"/>
                </a:lnTo>
                <a:lnTo>
                  <a:pt x="27266" y="151383"/>
                </a:lnTo>
                <a:lnTo>
                  <a:pt x="29857" y="183489"/>
                </a:lnTo>
                <a:lnTo>
                  <a:pt x="30340" y="190157"/>
                </a:lnTo>
                <a:lnTo>
                  <a:pt x="30861" y="196837"/>
                </a:lnTo>
                <a:lnTo>
                  <a:pt x="33388" y="228104"/>
                </a:lnTo>
                <a:lnTo>
                  <a:pt x="33743" y="233222"/>
                </a:lnTo>
                <a:lnTo>
                  <a:pt x="34505" y="240931"/>
                </a:lnTo>
                <a:lnTo>
                  <a:pt x="35420" y="241617"/>
                </a:lnTo>
                <a:lnTo>
                  <a:pt x="111518" y="242379"/>
                </a:lnTo>
                <a:lnTo>
                  <a:pt x="112522" y="241490"/>
                </a:lnTo>
                <a:lnTo>
                  <a:pt x="112826" y="238709"/>
                </a:lnTo>
                <a:lnTo>
                  <a:pt x="112966" y="236169"/>
                </a:lnTo>
                <a:lnTo>
                  <a:pt x="116128" y="201764"/>
                </a:lnTo>
                <a:lnTo>
                  <a:pt x="119100" y="167170"/>
                </a:lnTo>
                <a:lnTo>
                  <a:pt x="122783" y="125717"/>
                </a:lnTo>
                <a:lnTo>
                  <a:pt x="123189" y="125234"/>
                </a:lnTo>
                <a:close/>
              </a:path>
              <a:path w="146684" h="242569">
                <a:moveTo>
                  <a:pt x="75311" y="0"/>
                </a:moveTo>
                <a:lnTo>
                  <a:pt x="72161" y="203"/>
                </a:lnTo>
                <a:lnTo>
                  <a:pt x="65572" y="715"/>
                </a:lnTo>
                <a:lnTo>
                  <a:pt x="45847" y="2590"/>
                </a:lnTo>
                <a:lnTo>
                  <a:pt x="20015" y="4813"/>
                </a:lnTo>
                <a:lnTo>
                  <a:pt x="12395" y="5562"/>
                </a:lnTo>
                <a:lnTo>
                  <a:pt x="1066" y="6476"/>
                </a:lnTo>
                <a:lnTo>
                  <a:pt x="0" y="7492"/>
                </a:lnTo>
                <a:lnTo>
                  <a:pt x="0" y="124282"/>
                </a:lnTo>
                <a:lnTo>
                  <a:pt x="990" y="125260"/>
                </a:lnTo>
                <a:lnTo>
                  <a:pt x="145517" y="125234"/>
                </a:lnTo>
                <a:lnTo>
                  <a:pt x="146517" y="124282"/>
                </a:lnTo>
                <a:lnTo>
                  <a:pt x="146570" y="7645"/>
                </a:lnTo>
                <a:lnTo>
                  <a:pt x="145300" y="6438"/>
                </a:lnTo>
                <a:lnTo>
                  <a:pt x="136093" y="5740"/>
                </a:lnTo>
                <a:lnTo>
                  <a:pt x="78498" y="622"/>
                </a:lnTo>
                <a:lnTo>
                  <a:pt x="75311" y="0"/>
                </a:lnTo>
                <a:close/>
              </a:path>
              <a:path w="146684" h="242569">
                <a:moveTo>
                  <a:pt x="145517" y="125234"/>
                </a:moveTo>
                <a:lnTo>
                  <a:pt x="123189" y="125234"/>
                </a:lnTo>
                <a:lnTo>
                  <a:pt x="145491" y="125260"/>
                </a:lnTo>
                <a:close/>
              </a:path>
            </a:pathLst>
          </a:custGeom>
          <a:solidFill>
            <a:srgbClr val="1A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9"/>
          <p:cNvSpPr/>
          <p:nvPr/>
        </p:nvSpPr>
        <p:spPr>
          <a:xfrm>
            <a:off x="7665037" y="1854026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5">
                <a:moveTo>
                  <a:pt x="39217" y="0"/>
                </a:moveTo>
                <a:lnTo>
                  <a:pt x="24056" y="3024"/>
                </a:lnTo>
                <a:lnTo>
                  <a:pt x="11598" y="11387"/>
                </a:lnTo>
                <a:lnTo>
                  <a:pt x="3145" y="23790"/>
                </a:lnTo>
                <a:lnTo>
                  <a:pt x="0" y="38938"/>
                </a:lnTo>
                <a:lnTo>
                  <a:pt x="3053" y="54099"/>
                </a:lnTo>
                <a:lnTo>
                  <a:pt x="11442" y="66543"/>
                </a:lnTo>
                <a:lnTo>
                  <a:pt x="23870" y="74969"/>
                </a:lnTo>
                <a:lnTo>
                  <a:pt x="39039" y="78079"/>
                </a:lnTo>
                <a:lnTo>
                  <a:pt x="54148" y="75004"/>
                </a:lnTo>
                <a:lnTo>
                  <a:pt x="66551" y="66635"/>
                </a:lnTo>
                <a:lnTo>
                  <a:pt x="74958" y="54253"/>
                </a:lnTo>
                <a:lnTo>
                  <a:pt x="78079" y="39141"/>
                </a:lnTo>
                <a:lnTo>
                  <a:pt x="75036" y="24020"/>
                </a:lnTo>
                <a:lnTo>
                  <a:pt x="66687" y="11598"/>
                </a:lnTo>
                <a:lnTo>
                  <a:pt x="54319" y="3161"/>
                </a:lnTo>
                <a:lnTo>
                  <a:pt x="39217" y="0"/>
                </a:lnTo>
                <a:close/>
              </a:path>
            </a:pathLst>
          </a:custGeom>
          <a:solidFill>
            <a:srgbClr val="1A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50"/>
          <p:cNvSpPr/>
          <p:nvPr/>
        </p:nvSpPr>
        <p:spPr>
          <a:xfrm>
            <a:off x="7523908" y="1922964"/>
            <a:ext cx="146685" cy="242570"/>
          </a:xfrm>
          <a:custGeom>
            <a:avLst/>
            <a:gdLst/>
            <a:ahLst/>
            <a:cxnLst/>
            <a:rect l="l" t="t" r="r" b="b"/>
            <a:pathLst>
              <a:path w="146684" h="242569">
                <a:moveTo>
                  <a:pt x="92583" y="125107"/>
                </a:moveTo>
                <a:lnTo>
                  <a:pt x="24815" y="125107"/>
                </a:lnTo>
                <a:lnTo>
                  <a:pt x="25374" y="125412"/>
                </a:lnTo>
                <a:lnTo>
                  <a:pt x="25374" y="128333"/>
                </a:lnTo>
                <a:lnTo>
                  <a:pt x="25590" y="129971"/>
                </a:lnTo>
                <a:lnTo>
                  <a:pt x="26238" y="138137"/>
                </a:lnTo>
                <a:lnTo>
                  <a:pt x="26733" y="144703"/>
                </a:lnTo>
                <a:lnTo>
                  <a:pt x="29870" y="183349"/>
                </a:lnTo>
                <a:lnTo>
                  <a:pt x="30340" y="190017"/>
                </a:lnTo>
                <a:lnTo>
                  <a:pt x="33388" y="227977"/>
                </a:lnTo>
                <a:lnTo>
                  <a:pt x="33743" y="233083"/>
                </a:lnTo>
                <a:lnTo>
                  <a:pt x="34518" y="240792"/>
                </a:lnTo>
                <a:lnTo>
                  <a:pt x="35433" y="241465"/>
                </a:lnTo>
                <a:lnTo>
                  <a:pt x="111518" y="242239"/>
                </a:lnTo>
                <a:lnTo>
                  <a:pt x="112522" y="241350"/>
                </a:lnTo>
                <a:lnTo>
                  <a:pt x="112826" y="238582"/>
                </a:lnTo>
                <a:lnTo>
                  <a:pt x="112953" y="236054"/>
                </a:lnTo>
                <a:lnTo>
                  <a:pt x="115329" y="210239"/>
                </a:lnTo>
                <a:lnTo>
                  <a:pt x="116836" y="193288"/>
                </a:lnTo>
                <a:lnTo>
                  <a:pt x="118999" y="168275"/>
                </a:lnTo>
                <a:lnTo>
                  <a:pt x="118160" y="157518"/>
                </a:lnTo>
                <a:lnTo>
                  <a:pt x="117944" y="155892"/>
                </a:lnTo>
                <a:lnTo>
                  <a:pt x="117944" y="152958"/>
                </a:lnTo>
                <a:lnTo>
                  <a:pt x="117421" y="152679"/>
                </a:lnTo>
                <a:lnTo>
                  <a:pt x="93560" y="152679"/>
                </a:lnTo>
                <a:lnTo>
                  <a:pt x="92583" y="151701"/>
                </a:lnTo>
                <a:lnTo>
                  <a:pt x="92583" y="125107"/>
                </a:lnTo>
                <a:close/>
              </a:path>
              <a:path w="146684" h="242569">
                <a:moveTo>
                  <a:pt x="117373" y="152654"/>
                </a:moveTo>
                <a:lnTo>
                  <a:pt x="93560" y="152679"/>
                </a:lnTo>
                <a:lnTo>
                  <a:pt x="117421" y="152679"/>
                </a:lnTo>
                <a:close/>
              </a:path>
              <a:path w="146684" h="242569">
                <a:moveTo>
                  <a:pt x="76085" y="0"/>
                </a:moveTo>
                <a:lnTo>
                  <a:pt x="72136" y="76"/>
                </a:lnTo>
                <a:lnTo>
                  <a:pt x="65565" y="586"/>
                </a:lnTo>
                <a:lnTo>
                  <a:pt x="20002" y="4686"/>
                </a:lnTo>
                <a:lnTo>
                  <a:pt x="12382" y="5435"/>
                </a:lnTo>
                <a:lnTo>
                  <a:pt x="1054" y="6350"/>
                </a:lnTo>
                <a:lnTo>
                  <a:pt x="0" y="7366"/>
                </a:lnTo>
                <a:lnTo>
                  <a:pt x="0" y="124142"/>
                </a:lnTo>
                <a:lnTo>
                  <a:pt x="990" y="125133"/>
                </a:lnTo>
                <a:lnTo>
                  <a:pt x="92583" y="125107"/>
                </a:lnTo>
                <a:lnTo>
                  <a:pt x="92583" y="17132"/>
                </a:lnTo>
                <a:lnTo>
                  <a:pt x="93637" y="16141"/>
                </a:lnTo>
                <a:lnTo>
                  <a:pt x="104952" y="15227"/>
                </a:lnTo>
                <a:lnTo>
                  <a:pt x="112572" y="14465"/>
                </a:lnTo>
                <a:lnTo>
                  <a:pt x="126276" y="13258"/>
                </a:lnTo>
                <a:lnTo>
                  <a:pt x="132359" y="12788"/>
                </a:lnTo>
                <a:lnTo>
                  <a:pt x="141135" y="12001"/>
                </a:lnTo>
                <a:lnTo>
                  <a:pt x="146570" y="11455"/>
                </a:lnTo>
                <a:lnTo>
                  <a:pt x="146570" y="7505"/>
                </a:lnTo>
                <a:lnTo>
                  <a:pt x="145300" y="6299"/>
                </a:lnTo>
                <a:lnTo>
                  <a:pt x="136093" y="5600"/>
                </a:lnTo>
                <a:lnTo>
                  <a:pt x="78892" y="520"/>
                </a:lnTo>
                <a:lnTo>
                  <a:pt x="76085" y="0"/>
                </a:lnTo>
                <a:close/>
              </a:path>
            </a:pathLst>
          </a:custGeom>
          <a:solidFill>
            <a:srgbClr val="1A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51"/>
          <p:cNvSpPr/>
          <p:nvPr/>
        </p:nvSpPr>
        <p:spPr>
          <a:xfrm>
            <a:off x="7557964" y="1836990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5">
                <a:moveTo>
                  <a:pt x="39242" y="0"/>
                </a:moveTo>
                <a:lnTo>
                  <a:pt x="24069" y="3022"/>
                </a:lnTo>
                <a:lnTo>
                  <a:pt x="11606" y="11382"/>
                </a:lnTo>
                <a:lnTo>
                  <a:pt x="3150" y="23785"/>
                </a:lnTo>
                <a:lnTo>
                  <a:pt x="0" y="38938"/>
                </a:lnTo>
                <a:lnTo>
                  <a:pt x="3060" y="54099"/>
                </a:lnTo>
                <a:lnTo>
                  <a:pt x="11452" y="66543"/>
                </a:lnTo>
                <a:lnTo>
                  <a:pt x="23877" y="74969"/>
                </a:lnTo>
                <a:lnTo>
                  <a:pt x="39039" y="78079"/>
                </a:lnTo>
                <a:lnTo>
                  <a:pt x="54156" y="75004"/>
                </a:lnTo>
                <a:lnTo>
                  <a:pt x="66555" y="66635"/>
                </a:lnTo>
                <a:lnTo>
                  <a:pt x="74956" y="54253"/>
                </a:lnTo>
                <a:lnTo>
                  <a:pt x="78079" y="39141"/>
                </a:lnTo>
                <a:lnTo>
                  <a:pt x="75043" y="24024"/>
                </a:lnTo>
                <a:lnTo>
                  <a:pt x="66700" y="11598"/>
                </a:lnTo>
                <a:lnTo>
                  <a:pt x="54337" y="3158"/>
                </a:lnTo>
                <a:lnTo>
                  <a:pt x="39242" y="0"/>
                </a:lnTo>
                <a:close/>
              </a:path>
            </a:pathLst>
          </a:custGeom>
          <a:solidFill>
            <a:srgbClr val="1A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2"/>
          <p:cNvSpPr/>
          <p:nvPr/>
        </p:nvSpPr>
        <p:spPr>
          <a:xfrm>
            <a:off x="7737682" y="1922964"/>
            <a:ext cx="146685" cy="242570"/>
          </a:xfrm>
          <a:custGeom>
            <a:avLst/>
            <a:gdLst/>
            <a:ahLst/>
            <a:cxnLst/>
            <a:rect l="l" t="t" r="r" b="b"/>
            <a:pathLst>
              <a:path w="146684" h="242569">
                <a:moveTo>
                  <a:pt x="70472" y="0"/>
                </a:moveTo>
                <a:lnTo>
                  <a:pt x="67665" y="520"/>
                </a:lnTo>
                <a:lnTo>
                  <a:pt x="10464" y="5600"/>
                </a:lnTo>
                <a:lnTo>
                  <a:pt x="1269" y="6299"/>
                </a:lnTo>
                <a:lnTo>
                  <a:pt x="0" y="7505"/>
                </a:lnTo>
                <a:lnTo>
                  <a:pt x="0" y="11455"/>
                </a:lnTo>
                <a:lnTo>
                  <a:pt x="5435" y="12001"/>
                </a:lnTo>
                <a:lnTo>
                  <a:pt x="14211" y="12788"/>
                </a:lnTo>
                <a:lnTo>
                  <a:pt x="20294" y="13258"/>
                </a:lnTo>
                <a:lnTo>
                  <a:pt x="33972" y="14465"/>
                </a:lnTo>
                <a:lnTo>
                  <a:pt x="41605" y="15227"/>
                </a:lnTo>
                <a:lnTo>
                  <a:pt x="52933" y="16141"/>
                </a:lnTo>
                <a:lnTo>
                  <a:pt x="54000" y="17132"/>
                </a:lnTo>
                <a:lnTo>
                  <a:pt x="53987" y="151701"/>
                </a:lnTo>
                <a:lnTo>
                  <a:pt x="53009" y="152679"/>
                </a:lnTo>
                <a:lnTo>
                  <a:pt x="29138" y="152679"/>
                </a:lnTo>
                <a:lnTo>
                  <a:pt x="28625" y="152958"/>
                </a:lnTo>
                <a:lnTo>
                  <a:pt x="28600" y="155892"/>
                </a:lnTo>
                <a:lnTo>
                  <a:pt x="28409" y="157518"/>
                </a:lnTo>
                <a:lnTo>
                  <a:pt x="27558" y="168275"/>
                </a:lnTo>
                <a:lnTo>
                  <a:pt x="30454" y="201625"/>
                </a:lnTo>
                <a:lnTo>
                  <a:pt x="33604" y="236054"/>
                </a:lnTo>
                <a:lnTo>
                  <a:pt x="33743" y="238582"/>
                </a:lnTo>
                <a:lnTo>
                  <a:pt x="34035" y="241350"/>
                </a:lnTo>
                <a:lnTo>
                  <a:pt x="35039" y="242239"/>
                </a:lnTo>
                <a:lnTo>
                  <a:pt x="111137" y="241465"/>
                </a:lnTo>
                <a:lnTo>
                  <a:pt x="112039" y="240792"/>
                </a:lnTo>
                <a:lnTo>
                  <a:pt x="112826" y="233083"/>
                </a:lnTo>
                <a:lnTo>
                  <a:pt x="113169" y="227977"/>
                </a:lnTo>
                <a:lnTo>
                  <a:pt x="116230" y="190017"/>
                </a:lnTo>
                <a:lnTo>
                  <a:pt x="116700" y="183349"/>
                </a:lnTo>
                <a:lnTo>
                  <a:pt x="119200" y="152679"/>
                </a:lnTo>
                <a:lnTo>
                  <a:pt x="53009" y="152679"/>
                </a:lnTo>
                <a:lnTo>
                  <a:pt x="119202" y="152654"/>
                </a:lnTo>
                <a:lnTo>
                  <a:pt x="120967" y="129971"/>
                </a:lnTo>
                <a:lnTo>
                  <a:pt x="121170" y="128333"/>
                </a:lnTo>
                <a:lnTo>
                  <a:pt x="121196" y="125412"/>
                </a:lnTo>
                <a:lnTo>
                  <a:pt x="121754" y="125107"/>
                </a:lnTo>
                <a:lnTo>
                  <a:pt x="145605" y="125107"/>
                </a:lnTo>
                <a:lnTo>
                  <a:pt x="146557" y="124142"/>
                </a:lnTo>
                <a:lnTo>
                  <a:pt x="146557" y="7366"/>
                </a:lnTo>
                <a:lnTo>
                  <a:pt x="145503" y="6350"/>
                </a:lnTo>
                <a:lnTo>
                  <a:pt x="134162" y="5435"/>
                </a:lnTo>
                <a:lnTo>
                  <a:pt x="126542" y="4686"/>
                </a:lnTo>
                <a:lnTo>
                  <a:pt x="80997" y="586"/>
                </a:lnTo>
                <a:lnTo>
                  <a:pt x="74421" y="76"/>
                </a:lnTo>
                <a:lnTo>
                  <a:pt x="70472" y="0"/>
                </a:lnTo>
                <a:close/>
              </a:path>
              <a:path w="146684" h="242569">
                <a:moveTo>
                  <a:pt x="145605" y="125107"/>
                </a:moveTo>
                <a:lnTo>
                  <a:pt x="121754" y="125107"/>
                </a:lnTo>
                <a:lnTo>
                  <a:pt x="145580" y="125133"/>
                </a:lnTo>
                <a:close/>
              </a:path>
            </a:pathLst>
          </a:custGeom>
          <a:solidFill>
            <a:srgbClr val="1A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3"/>
          <p:cNvSpPr/>
          <p:nvPr/>
        </p:nvSpPr>
        <p:spPr>
          <a:xfrm>
            <a:off x="7772115" y="1836990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5">
                <a:moveTo>
                  <a:pt x="38823" y="0"/>
                </a:moveTo>
                <a:lnTo>
                  <a:pt x="23736" y="3158"/>
                </a:lnTo>
                <a:lnTo>
                  <a:pt x="11377" y="11598"/>
                </a:lnTo>
                <a:lnTo>
                  <a:pt x="3035" y="24024"/>
                </a:lnTo>
                <a:lnTo>
                  <a:pt x="0" y="39141"/>
                </a:lnTo>
                <a:lnTo>
                  <a:pt x="3117" y="54253"/>
                </a:lnTo>
                <a:lnTo>
                  <a:pt x="11518" y="66635"/>
                </a:lnTo>
                <a:lnTo>
                  <a:pt x="23920" y="75004"/>
                </a:lnTo>
                <a:lnTo>
                  <a:pt x="39039" y="78079"/>
                </a:lnTo>
                <a:lnTo>
                  <a:pt x="54201" y="74969"/>
                </a:lnTo>
                <a:lnTo>
                  <a:pt x="66624" y="66543"/>
                </a:lnTo>
                <a:lnTo>
                  <a:pt x="75008" y="54099"/>
                </a:lnTo>
                <a:lnTo>
                  <a:pt x="78054" y="38938"/>
                </a:lnTo>
                <a:lnTo>
                  <a:pt x="74915" y="23785"/>
                </a:lnTo>
                <a:lnTo>
                  <a:pt x="66463" y="11382"/>
                </a:lnTo>
                <a:lnTo>
                  <a:pt x="53999" y="3022"/>
                </a:lnTo>
                <a:lnTo>
                  <a:pt x="38823" y="0"/>
                </a:lnTo>
                <a:close/>
              </a:path>
            </a:pathLst>
          </a:custGeom>
          <a:solidFill>
            <a:srgbClr val="1A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Rounded Rectangle 52"/>
          <p:cNvSpPr/>
          <p:nvPr/>
        </p:nvSpPr>
        <p:spPr>
          <a:xfrm>
            <a:off x="4951689" y="4321006"/>
            <a:ext cx="709518" cy="18448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WHAT?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225999" y="2553166"/>
            <a:ext cx="709518" cy="18448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WHO?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225999" y="4619752"/>
            <a:ext cx="709518" cy="18448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HOW?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421350" y="5021964"/>
            <a:ext cx="3540142" cy="995033"/>
          </a:xfrm>
          <a:prstGeom prst="roundRect">
            <a:avLst>
              <a:gd name="adj" fmla="val 3863"/>
            </a:avLst>
          </a:prstGeom>
          <a:solidFill>
            <a:schemeClr val="tx1">
              <a:lumMod val="10000"/>
              <a:lumOff val="90000"/>
            </a:schemeClr>
          </a:solidFill>
          <a:ln w="254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1666" y="5140586"/>
            <a:ext cx="244032" cy="244032"/>
          </a:xfrm>
          <a:prstGeom prst="rect">
            <a:avLst/>
          </a:prstGeom>
        </p:spPr>
      </p:pic>
      <p:sp>
        <p:nvSpPr>
          <p:cNvPr id="44" name="object 9"/>
          <p:cNvSpPr txBox="1"/>
          <p:nvPr/>
        </p:nvSpPr>
        <p:spPr>
          <a:xfrm>
            <a:off x="6004198" y="1874917"/>
            <a:ext cx="2190792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6245">
              <a:lnSpc>
                <a:spcPts val="1000"/>
              </a:lnSpc>
            </a:pP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Members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are </a:t>
            </a:r>
            <a:b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</a:b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representatives  from the </a:t>
            </a:r>
            <a:r>
              <a:rPr lang="en-US" sz="1000" spc="-10" dirty="0">
                <a:solidFill>
                  <a:srgbClr val="424243"/>
                </a:solidFill>
                <a:latin typeface="Arial"/>
                <a:cs typeface="Arial"/>
              </a:rPr>
              <a:t>Community, s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elected by </a:t>
            </a:r>
            <a:b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</a:b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their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peers.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The Board</a:t>
            </a:r>
            <a:r>
              <a:rPr lang="en-US" sz="1000" spc="-120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is</a:t>
            </a:r>
            <a:endParaRPr lang="en-US" sz="1000" dirty="0">
              <a:latin typeface="Arial"/>
              <a:cs typeface="Arial"/>
            </a:endParaRPr>
          </a:p>
          <a:p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composed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of 16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members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and </a:t>
            </a:r>
            <a:r>
              <a:rPr lang="en-US" sz="1000" spc="-90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br>
              <a:rPr lang="en-US" sz="1000" spc="-90" dirty="0">
                <a:solidFill>
                  <a:srgbClr val="424243"/>
                </a:solidFill>
                <a:latin typeface="Arial"/>
                <a:cs typeface="Arial"/>
              </a:rPr>
            </a:b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four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non-voting liaisons, from </a:t>
            </a:r>
            <a:b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</a:b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different geographies and with expertise relevant to ICANN's </a:t>
            </a:r>
            <a:b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</a:b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mission.</a:t>
            </a:r>
          </a:p>
        </p:txBody>
      </p:sp>
      <p:sp>
        <p:nvSpPr>
          <p:cNvPr id="47" name="object 11"/>
          <p:cNvSpPr txBox="1"/>
          <p:nvPr/>
        </p:nvSpPr>
        <p:spPr>
          <a:xfrm>
            <a:off x="4532776" y="5083540"/>
            <a:ext cx="3369310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38125">
              <a:lnSpc>
                <a:spcPts val="1000"/>
              </a:lnSpc>
            </a:pP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In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accordance with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the Bylaws, the ICANN  Board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approves Community policy</a:t>
            </a:r>
            <a:r>
              <a:rPr lang="en-US" sz="1000" spc="-10" dirty="0">
                <a:solidFill>
                  <a:srgbClr val="424243"/>
                </a:solidFill>
                <a:latin typeface="Arial"/>
                <a:cs typeface="Arial"/>
              </a:rPr>
              <a:t>. T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he Board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directs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the ICANN organization to implement. Board members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act in what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they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believe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to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be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the 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best interests of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the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global c</a:t>
            </a:r>
            <a:r>
              <a:rPr lang="en-US" sz="1000" spc="-10" dirty="0">
                <a:solidFill>
                  <a:srgbClr val="424243"/>
                </a:solidFill>
                <a:latin typeface="Arial"/>
                <a:cs typeface="Arial"/>
              </a:rPr>
              <a:t>ommunity. The Board acts by resolution, with information about decisions being provided openly and transparently. 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906960" y="3563616"/>
            <a:ext cx="2063668" cy="1119303"/>
          </a:xfrm>
          <a:prstGeom prst="roundRect">
            <a:avLst>
              <a:gd name="adj" fmla="val 3863"/>
            </a:avLst>
          </a:prstGeom>
          <a:solidFill>
            <a:schemeClr val="tx1">
              <a:lumMod val="10000"/>
              <a:lumOff val="90000"/>
            </a:schemeClr>
          </a:solidFill>
          <a:ln w="254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object 10"/>
          <p:cNvSpPr txBox="1"/>
          <p:nvPr/>
        </p:nvSpPr>
        <p:spPr>
          <a:xfrm>
            <a:off x="5994366" y="3606720"/>
            <a:ext cx="1743316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ts val="1000"/>
              </a:lnSpc>
            </a:pP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Provides strategic oversight for the ICANN organization,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ensuring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the organization </a:t>
            </a:r>
            <a:b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</a:b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acts within its mission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 and operates </a:t>
            </a:r>
            <a:r>
              <a:rPr lang="en-US" sz="1000" spc="-10" dirty="0">
                <a:solidFill>
                  <a:srgbClr val="424243"/>
                </a:solidFill>
                <a:latin typeface="Arial"/>
                <a:cs typeface="Arial"/>
              </a:rPr>
              <a:t>effectively,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efficiently and </a:t>
            </a:r>
            <a:r>
              <a:rPr lang="en-US" sz="1000" spc="-10" dirty="0">
                <a:solidFill>
                  <a:srgbClr val="424243"/>
                </a:solidFill>
                <a:latin typeface="Arial"/>
                <a:cs typeface="Arial"/>
              </a:rPr>
              <a:t>ethically, and considers community-developed policy recommendations. 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9223" y="3651367"/>
            <a:ext cx="312094" cy="352522"/>
          </a:xfrm>
          <a:prstGeom prst="rect">
            <a:avLst/>
          </a:prstGeom>
        </p:spPr>
      </p:pic>
      <p:cxnSp>
        <p:nvCxnSpPr>
          <p:cNvPr id="60" name="Straight Connector 59"/>
          <p:cNvCxnSpPr/>
          <p:nvPr/>
        </p:nvCxnSpPr>
        <p:spPr>
          <a:xfrm>
            <a:off x="5661207" y="4423346"/>
            <a:ext cx="245753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904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/>
          <p:cNvSpPr/>
          <p:nvPr/>
        </p:nvSpPr>
        <p:spPr>
          <a:xfrm>
            <a:off x="3658007" y="1094250"/>
            <a:ext cx="4701387" cy="4701387"/>
          </a:xfrm>
          <a:prstGeom prst="ellipse">
            <a:avLst/>
          </a:prstGeom>
          <a:noFill/>
          <a:ln w="38100" cap="rnd">
            <a:solidFill>
              <a:schemeClr val="tx2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 rot="10285020">
            <a:off x="6017692" y="3655628"/>
            <a:ext cx="687422" cy="41644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6675274">
            <a:off x="5409902" y="2937872"/>
            <a:ext cx="627106" cy="41644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rot="3347960">
            <a:off x="6543918" y="2834689"/>
            <a:ext cx="493873" cy="41644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451267" y="2859036"/>
            <a:ext cx="1580958" cy="1580958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5340939" y="1369066"/>
            <a:ext cx="1725922" cy="1725922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5394317" y="1422636"/>
            <a:ext cx="1619166" cy="1619166"/>
          </a:xfrm>
          <a:prstGeom prst="ellipse">
            <a:avLst/>
          </a:prstGeom>
          <a:noFill/>
          <a:ln w="19050" cmpd="sng">
            <a:solidFill>
              <a:schemeClr val="accent4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6513569" y="2922295"/>
            <a:ext cx="1459389" cy="1459388"/>
          </a:xfrm>
          <a:prstGeom prst="ellipse">
            <a:avLst/>
          </a:prstGeom>
          <a:noFill/>
          <a:ln w="19050" cmpd="sng">
            <a:solidFill>
              <a:schemeClr val="accent3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object 44"/>
          <p:cNvSpPr txBox="1"/>
          <p:nvPr/>
        </p:nvSpPr>
        <p:spPr>
          <a:xfrm>
            <a:off x="6834816" y="3992494"/>
            <a:ext cx="78105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900" b="1" spc="15">
                <a:solidFill>
                  <a:srgbClr val="1B6E74"/>
                </a:solidFill>
                <a:latin typeface="Arial"/>
                <a:cs typeface="Arial"/>
              </a:rPr>
              <a:t>Board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45"/>
          <p:cNvSpPr txBox="1"/>
          <p:nvPr/>
        </p:nvSpPr>
        <p:spPr>
          <a:xfrm>
            <a:off x="5623697" y="2550687"/>
            <a:ext cx="117411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000" b="1">
                <a:solidFill>
                  <a:srgbClr val="EA9039"/>
                </a:solidFill>
                <a:latin typeface="Arial"/>
                <a:cs typeface="Arial"/>
              </a:rPr>
              <a:t>Community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8" name="Picture 67" descr="Asset 12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618" y="3206243"/>
            <a:ext cx="859360" cy="743170"/>
          </a:xfrm>
          <a:prstGeom prst="rect">
            <a:avLst/>
          </a:prstGeom>
        </p:spPr>
      </p:pic>
      <p:pic>
        <p:nvPicPr>
          <p:cNvPr id="69" name="Picture 68" descr="Asset 11@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07" y="1610938"/>
            <a:ext cx="975284" cy="924288"/>
          </a:xfrm>
          <a:prstGeom prst="rect">
            <a:avLst/>
          </a:prstGeom>
        </p:spPr>
      </p:pic>
      <p:sp>
        <p:nvSpPr>
          <p:cNvPr id="45" name="Oval 44"/>
          <p:cNvSpPr>
            <a:spLocks noChangeAspect="1"/>
          </p:cNvSpPr>
          <p:nvPr/>
        </p:nvSpPr>
        <p:spPr>
          <a:xfrm>
            <a:off x="4308830" y="3248256"/>
            <a:ext cx="1937916" cy="1937916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4370885" y="3311618"/>
            <a:ext cx="1808840" cy="1808840"/>
          </a:xfrm>
          <a:prstGeom prst="ellipse">
            <a:avLst/>
          </a:prstGeom>
          <a:noFill/>
          <a:ln w="19050" cmpd="sng">
            <a:solidFill>
              <a:schemeClr val="accent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8" name="object 4"/>
          <p:cNvSpPr txBox="1"/>
          <p:nvPr/>
        </p:nvSpPr>
        <p:spPr>
          <a:xfrm>
            <a:off x="4775740" y="4413566"/>
            <a:ext cx="9575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br>
              <a:rPr lang="en-US" sz="1200" b="1" dirty="0">
                <a:solidFill>
                  <a:srgbClr val="114E85"/>
                </a:solidFill>
                <a:latin typeface="Arial"/>
                <a:cs typeface="Arial"/>
              </a:rPr>
            </a:br>
            <a:r>
              <a:rPr sz="1200" b="1" dirty="0">
                <a:solidFill>
                  <a:srgbClr val="114E85"/>
                </a:solidFill>
                <a:latin typeface="Arial"/>
                <a:cs typeface="Arial"/>
              </a:rPr>
              <a:t>Organization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59" name="Picture 58" descr="Asset 13@2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03" y="3567022"/>
            <a:ext cx="1217756" cy="9860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ICANN Organization</a:t>
            </a:r>
            <a:endParaRPr lang="en-US" sz="3000" dirty="0">
              <a:latin typeface="Arial"/>
              <a:cs typeface="Arial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670812" y="3444944"/>
            <a:ext cx="103236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 flipH="1" flipV="1">
            <a:off x="3758267" y="4381683"/>
            <a:ext cx="758185" cy="45719"/>
          </a:xfrm>
          <a:custGeom>
            <a:avLst/>
            <a:gdLst>
              <a:gd name="connsiteX0" fmla="*/ 0 w 598897"/>
              <a:gd name="connsiteY0" fmla="*/ 324724 h 324724"/>
              <a:gd name="connsiteX1" fmla="*/ 288625 w 598897"/>
              <a:gd name="connsiteY1" fmla="*/ 0 h 324724"/>
              <a:gd name="connsiteX2" fmla="*/ 598897 w 598897"/>
              <a:gd name="connsiteY2" fmla="*/ 0 h 32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897" h="324724">
                <a:moveTo>
                  <a:pt x="0" y="324724"/>
                </a:moveTo>
                <a:lnTo>
                  <a:pt x="288625" y="0"/>
                </a:lnTo>
                <a:lnTo>
                  <a:pt x="598897" y="0"/>
                </a:lnTo>
              </a:path>
            </a:pathLst>
          </a:custGeom>
          <a:ln>
            <a:solidFill>
              <a:srgbClr val="114E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896825" y="4044300"/>
            <a:ext cx="3021589" cy="868895"/>
          </a:xfrm>
          <a:prstGeom prst="roundRect">
            <a:avLst>
              <a:gd name="adj" fmla="val 5385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901159" y="2009453"/>
            <a:ext cx="2828325" cy="1766030"/>
          </a:xfrm>
          <a:prstGeom prst="roundRect">
            <a:avLst>
              <a:gd name="adj" fmla="val 372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4050117" y="4333546"/>
            <a:ext cx="709518" cy="184484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WHAT?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948590" y="5046587"/>
            <a:ext cx="645016" cy="184484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HOW?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07559" y="3357996"/>
            <a:ext cx="645016" cy="184484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WHO?</a:t>
            </a:r>
          </a:p>
        </p:txBody>
      </p:sp>
      <p:sp>
        <p:nvSpPr>
          <p:cNvPr id="28" name="Freeform 27"/>
          <p:cNvSpPr/>
          <p:nvPr/>
        </p:nvSpPr>
        <p:spPr>
          <a:xfrm rot="5400000" flipH="1">
            <a:off x="4765924" y="5057263"/>
            <a:ext cx="327819" cy="675433"/>
          </a:xfrm>
          <a:custGeom>
            <a:avLst/>
            <a:gdLst>
              <a:gd name="connsiteX0" fmla="*/ 0 w 598897"/>
              <a:gd name="connsiteY0" fmla="*/ 324724 h 324724"/>
              <a:gd name="connsiteX1" fmla="*/ 288625 w 598897"/>
              <a:gd name="connsiteY1" fmla="*/ 0 h 324724"/>
              <a:gd name="connsiteX2" fmla="*/ 598897 w 598897"/>
              <a:gd name="connsiteY2" fmla="*/ 0 h 324724"/>
              <a:gd name="connsiteX0" fmla="*/ 0 w 2097197"/>
              <a:gd name="connsiteY0" fmla="*/ 324724 h 324724"/>
              <a:gd name="connsiteX1" fmla="*/ 288625 w 2097197"/>
              <a:gd name="connsiteY1" fmla="*/ 0 h 324724"/>
              <a:gd name="connsiteX2" fmla="*/ 2097197 w 2097197"/>
              <a:gd name="connsiteY2" fmla="*/ 0 h 324724"/>
              <a:gd name="connsiteX0" fmla="*/ 0 w 1822999"/>
              <a:gd name="connsiteY0" fmla="*/ 351150 h 351150"/>
              <a:gd name="connsiteX1" fmla="*/ 14427 w 1822999"/>
              <a:gd name="connsiteY1" fmla="*/ 0 h 351150"/>
              <a:gd name="connsiteX2" fmla="*/ 1822999 w 1822999"/>
              <a:gd name="connsiteY2" fmla="*/ 0 h 351150"/>
              <a:gd name="connsiteX0" fmla="*/ 16149 w 1808572"/>
              <a:gd name="connsiteY0" fmla="*/ 351150 h 351150"/>
              <a:gd name="connsiteX1" fmla="*/ 0 w 1808572"/>
              <a:gd name="connsiteY1" fmla="*/ 0 h 351150"/>
              <a:gd name="connsiteX2" fmla="*/ 1808572 w 1808572"/>
              <a:gd name="connsiteY2" fmla="*/ 0 h 351150"/>
              <a:gd name="connsiteX0" fmla="*/ 0 w 1822999"/>
              <a:gd name="connsiteY0" fmla="*/ 188216 h 188216"/>
              <a:gd name="connsiteX1" fmla="*/ 14427 w 1822999"/>
              <a:gd name="connsiteY1" fmla="*/ 0 h 188216"/>
              <a:gd name="connsiteX2" fmla="*/ 1822999 w 1822999"/>
              <a:gd name="connsiteY2" fmla="*/ 0 h 188216"/>
              <a:gd name="connsiteX0" fmla="*/ 4989 w 1808572"/>
              <a:gd name="connsiteY0" fmla="*/ 188216 h 188216"/>
              <a:gd name="connsiteX1" fmla="*/ 0 w 1808572"/>
              <a:gd name="connsiteY1" fmla="*/ 0 h 188216"/>
              <a:gd name="connsiteX2" fmla="*/ 1808572 w 1808572"/>
              <a:gd name="connsiteY2" fmla="*/ 0 h 18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8572" h="188216">
                <a:moveTo>
                  <a:pt x="4989" y="188216"/>
                </a:moveTo>
                <a:lnTo>
                  <a:pt x="0" y="0"/>
                </a:lnTo>
                <a:lnTo>
                  <a:pt x="1808572" y="0"/>
                </a:lnTo>
              </a:path>
            </a:pathLst>
          </a:cu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724" y="4156596"/>
            <a:ext cx="312094" cy="352522"/>
          </a:xfrm>
          <a:prstGeom prst="rect">
            <a:avLst/>
          </a:prstGeom>
        </p:spPr>
      </p:pic>
      <p:sp>
        <p:nvSpPr>
          <p:cNvPr id="32" name="object 29"/>
          <p:cNvSpPr/>
          <p:nvPr/>
        </p:nvSpPr>
        <p:spPr>
          <a:xfrm>
            <a:off x="3376464" y="2219533"/>
            <a:ext cx="146685" cy="242570"/>
          </a:xfrm>
          <a:custGeom>
            <a:avLst/>
            <a:gdLst/>
            <a:ahLst/>
            <a:cxnLst/>
            <a:rect l="l" t="t" r="r" b="b"/>
            <a:pathLst>
              <a:path w="146685" h="242570">
                <a:moveTo>
                  <a:pt x="123177" y="125234"/>
                </a:moveTo>
                <a:lnTo>
                  <a:pt x="24777" y="125234"/>
                </a:lnTo>
                <a:lnTo>
                  <a:pt x="25349" y="125539"/>
                </a:lnTo>
                <a:lnTo>
                  <a:pt x="25374" y="128473"/>
                </a:lnTo>
                <a:lnTo>
                  <a:pt x="25603" y="130098"/>
                </a:lnTo>
                <a:lnTo>
                  <a:pt x="26720" y="144818"/>
                </a:lnTo>
                <a:lnTo>
                  <a:pt x="29324" y="176822"/>
                </a:lnTo>
                <a:lnTo>
                  <a:pt x="30861" y="196837"/>
                </a:lnTo>
                <a:lnTo>
                  <a:pt x="33388" y="228104"/>
                </a:lnTo>
                <a:lnTo>
                  <a:pt x="33731" y="233222"/>
                </a:lnTo>
                <a:lnTo>
                  <a:pt x="34505" y="240931"/>
                </a:lnTo>
                <a:lnTo>
                  <a:pt x="35420" y="241617"/>
                </a:lnTo>
                <a:lnTo>
                  <a:pt x="111518" y="242379"/>
                </a:lnTo>
                <a:lnTo>
                  <a:pt x="112509" y="241490"/>
                </a:lnTo>
                <a:lnTo>
                  <a:pt x="112814" y="238709"/>
                </a:lnTo>
                <a:lnTo>
                  <a:pt x="112966" y="236169"/>
                </a:lnTo>
                <a:lnTo>
                  <a:pt x="116116" y="201764"/>
                </a:lnTo>
                <a:lnTo>
                  <a:pt x="119087" y="167170"/>
                </a:lnTo>
                <a:lnTo>
                  <a:pt x="122783" y="125717"/>
                </a:lnTo>
                <a:lnTo>
                  <a:pt x="123177" y="125234"/>
                </a:lnTo>
                <a:close/>
              </a:path>
              <a:path w="146685" h="242570">
                <a:moveTo>
                  <a:pt x="75311" y="0"/>
                </a:moveTo>
                <a:lnTo>
                  <a:pt x="72161" y="203"/>
                </a:lnTo>
                <a:lnTo>
                  <a:pt x="65565" y="715"/>
                </a:lnTo>
                <a:lnTo>
                  <a:pt x="39789" y="3136"/>
                </a:lnTo>
                <a:lnTo>
                  <a:pt x="33705" y="3619"/>
                </a:lnTo>
                <a:lnTo>
                  <a:pt x="12382" y="5562"/>
                </a:lnTo>
                <a:lnTo>
                  <a:pt x="1066" y="6476"/>
                </a:lnTo>
                <a:lnTo>
                  <a:pt x="0" y="7492"/>
                </a:lnTo>
                <a:lnTo>
                  <a:pt x="0" y="124282"/>
                </a:lnTo>
                <a:lnTo>
                  <a:pt x="990" y="125260"/>
                </a:lnTo>
                <a:lnTo>
                  <a:pt x="145505" y="125234"/>
                </a:lnTo>
                <a:lnTo>
                  <a:pt x="146516" y="124282"/>
                </a:lnTo>
                <a:lnTo>
                  <a:pt x="146570" y="7645"/>
                </a:lnTo>
                <a:lnTo>
                  <a:pt x="145300" y="6438"/>
                </a:lnTo>
                <a:lnTo>
                  <a:pt x="136080" y="5740"/>
                </a:lnTo>
                <a:lnTo>
                  <a:pt x="78486" y="634"/>
                </a:lnTo>
                <a:lnTo>
                  <a:pt x="75311" y="0"/>
                </a:lnTo>
                <a:close/>
              </a:path>
              <a:path w="146685" h="242570">
                <a:moveTo>
                  <a:pt x="145505" y="125234"/>
                </a:moveTo>
                <a:lnTo>
                  <a:pt x="123177" y="125234"/>
                </a:lnTo>
                <a:lnTo>
                  <a:pt x="145478" y="125260"/>
                </a:lnTo>
                <a:close/>
              </a:path>
            </a:pathLst>
          </a:custGeom>
          <a:solidFill>
            <a:srgbClr val="1061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0"/>
          <p:cNvSpPr/>
          <p:nvPr/>
        </p:nvSpPr>
        <p:spPr>
          <a:xfrm>
            <a:off x="3410526" y="2133693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39204" y="0"/>
                </a:moveTo>
                <a:lnTo>
                  <a:pt x="24049" y="3024"/>
                </a:lnTo>
                <a:lnTo>
                  <a:pt x="11591" y="11387"/>
                </a:lnTo>
                <a:lnTo>
                  <a:pt x="3139" y="23790"/>
                </a:lnTo>
                <a:lnTo>
                  <a:pt x="0" y="38938"/>
                </a:lnTo>
                <a:lnTo>
                  <a:pt x="3046" y="54099"/>
                </a:lnTo>
                <a:lnTo>
                  <a:pt x="11433" y="66543"/>
                </a:lnTo>
                <a:lnTo>
                  <a:pt x="23863" y="74969"/>
                </a:lnTo>
                <a:lnTo>
                  <a:pt x="39039" y="78079"/>
                </a:lnTo>
                <a:lnTo>
                  <a:pt x="54146" y="75006"/>
                </a:lnTo>
                <a:lnTo>
                  <a:pt x="66546" y="66640"/>
                </a:lnTo>
                <a:lnTo>
                  <a:pt x="74953" y="54258"/>
                </a:lnTo>
                <a:lnTo>
                  <a:pt x="78079" y="39141"/>
                </a:lnTo>
                <a:lnTo>
                  <a:pt x="75034" y="24020"/>
                </a:lnTo>
                <a:lnTo>
                  <a:pt x="66681" y="11598"/>
                </a:lnTo>
                <a:lnTo>
                  <a:pt x="54308" y="3161"/>
                </a:lnTo>
                <a:lnTo>
                  <a:pt x="39204" y="0"/>
                </a:lnTo>
                <a:close/>
              </a:path>
            </a:pathLst>
          </a:custGeom>
          <a:solidFill>
            <a:srgbClr val="1061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1"/>
          <p:cNvSpPr/>
          <p:nvPr/>
        </p:nvSpPr>
        <p:spPr>
          <a:xfrm>
            <a:off x="3269384" y="2202631"/>
            <a:ext cx="146685" cy="242570"/>
          </a:xfrm>
          <a:custGeom>
            <a:avLst/>
            <a:gdLst/>
            <a:ahLst/>
            <a:cxnLst/>
            <a:rect l="l" t="t" r="r" b="b"/>
            <a:pathLst>
              <a:path w="146685" h="242570">
                <a:moveTo>
                  <a:pt x="92595" y="125107"/>
                </a:moveTo>
                <a:lnTo>
                  <a:pt x="24828" y="125107"/>
                </a:lnTo>
                <a:lnTo>
                  <a:pt x="25374" y="125399"/>
                </a:lnTo>
                <a:lnTo>
                  <a:pt x="25374" y="128333"/>
                </a:lnTo>
                <a:lnTo>
                  <a:pt x="25590" y="129971"/>
                </a:lnTo>
                <a:lnTo>
                  <a:pt x="26238" y="138137"/>
                </a:lnTo>
                <a:lnTo>
                  <a:pt x="26733" y="144703"/>
                </a:lnTo>
                <a:lnTo>
                  <a:pt x="29883" y="183349"/>
                </a:lnTo>
                <a:lnTo>
                  <a:pt x="30352" y="190017"/>
                </a:lnTo>
                <a:lnTo>
                  <a:pt x="33388" y="227977"/>
                </a:lnTo>
                <a:lnTo>
                  <a:pt x="33756" y="233083"/>
                </a:lnTo>
                <a:lnTo>
                  <a:pt x="34294" y="238582"/>
                </a:lnTo>
                <a:lnTo>
                  <a:pt x="34531" y="240792"/>
                </a:lnTo>
                <a:lnTo>
                  <a:pt x="35445" y="241465"/>
                </a:lnTo>
                <a:lnTo>
                  <a:pt x="111518" y="242239"/>
                </a:lnTo>
                <a:lnTo>
                  <a:pt x="112534" y="241350"/>
                </a:lnTo>
                <a:lnTo>
                  <a:pt x="112839" y="238582"/>
                </a:lnTo>
                <a:lnTo>
                  <a:pt x="112953" y="236054"/>
                </a:lnTo>
                <a:lnTo>
                  <a:pt x="115329" y="210239"/>
                </a:lnTo>
                <a:lnTo>
                  <a:pt x="116841" y="193290"/>
                </a:lnTo>
                <a:lnTo>
                  <a:pt x="119011" y="168262"/>
                </a:lnTo>
                <a:lnTo>
                  <a:pt x="118757" y="165239"/>
                </a:lnTo>
                <a:lnTo>
                  <a:pt x="118541" y="162179"/>
                </a:lnTo>
                <a:lnTo>
                  <a:pt x="118287" y="159143"/>
                </a:lnTo>
                <a:lnTo>
                  <a:pt x="118173" y="157518"/>
                </a:lnTo>
                <a:lnTo>
                  <a:pt x="117944" y="155892"/>
                </a:lnTo>
                <a:lnTo>
                  <a:pt x="117944" y="152958"/>
                </a:lnTo>
                <a:lnTo>
                  <a:pt x="117421" y="152679"/>
                </a:lnTo>
                <a:lnTo>
                  <a:pt x="93560" y="152679"/>
                </a:lnTo>
                <a:lnTo>
                  <a:pt x="92595" y="151701"/>
                </a:lnTo>
                <a:lnTo>
                  <a:pt x="92595" y="125107"/>
                </a:lnTo>
                <a:close/>
              </a:path>
              <a:path w="146685" h="242570">
                <a:moveTo>
                  <a:pt x="117373" y="152654"/>
                </a:moveTo>
                <a:lnTo>
                  <a:pt x="93560" y="152679"/>
                </a:lnTo>
                <a:lnTo>
                  <a:pt x="117421" y="152679"/>
                </a:lnTo>
                <a:close/>
              </a:path>
              <a:path w="146685" h="242570">
                <a:moveTo>
                  <a:pt x="76098" y="0"/>
                </a:moveTo>
                <a:lnTo>
                  <a:pt x="72148" y="76"/>
                </a:lnTo>
                <a:lnTo>
                  <a:pt x="65571" y="586"/>
                </a:lnTo>
                <a:lnTo>
                  <a:pt x="20015" y="4686"/>
                </a:lnTo>
                <a:lnTo>
                  <a:pt x="12395" y="5435"/>
                </a:lnTo>
                <a:lnTo>
                  <a:pt x="1066" y="6337"/>
                </a:lnTo>
                <a:lnTo>
                  <a:pt x="0" y="7366"/>
                </a:lnTo>
                <a:lnTo>
                  <a:pt x="0" y="124142"/>
                </a:lnTo>
                <a:lnTo>
                  <a:pt x="990" y="125133"/>
                </a:lnTo>
                <a:lnTo>
                  <a:pt x="92595" y="125107"/>
                </a:lnTo>
                <a:lnTo>
                  <a:pt x="92595" y="17132"/>
                </a:lnTo>
                <a:lnTo>
                  <a:pt x="93637" y="16141"/>
                </a:lnTo>
                <a:lnTo>
                  <a:pt x="104965" y="15227"/>
                </a:lnTo>
                <a:lnTo>
                  <a:pt x="112585" y="14465"/>
                </a:lnTo>
                <a:lnTo>
                  <a:pt x="126276" y="13258"/>
                </a:lnTo>
                <a:lnTo>
                  <a:pt x="132359" y="12788"/>
                </a:lnTo>
                <a:lnTo>
                  <a:pt x="141135" y="12001"/>
                </a:lnTo>
                <a:lnTo>
                  <a:pt x="146570" y="11455"/>
                </a:lnTo>
                <a:lnTo>
                  <a:pt x="146570" y="7505"/>
                </a:lnTo>
                <a:lnTo>
                  <a:pt x="145300" y="6299"/>
                </a:lnTo>
                <a:lnTo>
                  <a:pt x="136105" y="5600"/>
                </a:lnTo>
                <a:lnTo>
                  <a:pt x="78905" y="520"/>
                </a:lnTo>
                <a:lnTo>
                  <a:pt x="76098" y="0"/>
                </a:lnTo>
                <a:close/>
              </a:path>
            </a:pathLst>
          </a:custGeom>
          <a:solidFill>
            <a:srgbClr val="1061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2"/>
          <p:cNvSpPr/>
          <p:nvPr/>
        </p:nvSpPr>
        <p:spPr>
          <a:xfrm>
            <a:off x="3303441" y="2116669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39243" y="0"/>
                </a:moveTo>
                <a:lnTo>
                  <a:pt x="24070" y="3017"/>
                </a:lnTo>
                <a:lnTo>
                  <a:pt x="11610" y="11376"/>
                </a:lnTo>
                <a:lnTo>
                  <a:pt x="3156" y="23777"/>
                </a:lnTo>
                <a:lnTo>
                  <a:pt x="0" y="38925"/>
                </a:lnTo>
                <a:lnTo>
                  <a:pt x="3062" y="54087"/>
                </a:lnTo>
                <a:lnTo>
                  <a:pt x="11456" y="66530"/>
                </a:lnTo>
                <a:lnTo>
                  <a:pt x="23883" y="74956"/>
                </a:lnTo>
                <a:lnTo>
                  <a:pt x="39039" y="78066"/>
                </a:lnTo>
                <a:lnTo>
                  <a:pt x="54162" y="74992"/>
                </a:lnTo>
                <a:lnTo>
                  <a:pt x="66560" y="66622"/>
                </a:lnTo>
                <a:lnTo>
                  <a:pt x="74958" y="54240"/>
                </a:lnTo>
                <a:lnTo>
                  <a:pt x="78079" y="39128"/>
                </a:lnTo>
                <a:lnTo>
                  <a:pt x="75049" y="24011"/>
                </a:lnTo>
                <a:lnTo>
                  <a:pt x="66705" y="11587"/>
                </a:lnTo>
                <a:lnTo>
                  <a:pt x="54339" y="3150"/>
                </a:lnTo>
                <a:lnTo>
                  <a:pt x="39243" y="0"/>
                </a:lnTo>
                <a:close/>
              </a:path>
            </a:pathLst>
          </a:custGeom>
          <a:solidFill>
            <a:srgbClr val="1061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3"/>
          <p:cNvSpPr/>
          <p:nvPr/>
        </p:nvSpPr>
        <p:spPr>
          <a:xfrm>
            <a:off x="3483172" y="2202631"/>
            <a:ext cx="146685" cy="242570"/>
          </a:xfrm>
          <a:custGeom>
            <a:avLst/>
            <a:gdLst/>
            <a:ahLst/>
            <a:cxnLst/>
            <a:rect l="l" t="t" r="r" b="b"/>
            <a:pathLst>
              <a:path w="146685" h="242570">
                <a:moveTo>
                  <a:pt x="70472" y="0"/>
                </a:moveTo>
                <a:lnTo>
                  <a:pt x="67665" y="520"/>
                </a:lnTo>
                <a:lnTo>
                  <a:pt x="10464" y="5600"/>
                </a:lnTo>
                <a:lnTo>
                  <a:pt x="1270" y="6299"/>
                </a:lnTo>
                <a:lnTo>
                  <a:pt x="0" y="7505"/>
                </a:lnTo>
                <a:lnTo>
                  <a:pt x="0" y="11455"/>
                </a:lnTo>
                <a:lnTo>
                  <a:pt x="5435" y="12001"/>
                </a:lnTo>
                <a:lnTo>
                  <a:pt x="14211" y="12788"/>
                </a:lnTo>
                <a:lnTo>
                  <a:pt x="20294" y="13258"/>
                </a:lnTo>
                <a:lnTo>
                  <a:pt x="33959" y="14465"/>
                </a:lnTo>
                <a:lnTo>
                  <a:pt x="41605" y="15227"/>
                </a:lnTo>
                <a:lnTo>
                  <a:pt x="52933" y="16141"/>
                </a:lnTo>
                <a:lnTo>
                  <a:pt x="54000" y="17132"/>
                </a:lnTo>
                <a:lnTo>
                  <a:pt x="53975" y="151701"/>
                </a:lnTo>
                <a:lnTo>
                  <a:pt x="53009" y="152679"/>
                </a:lnTo>
                <a:lnTo>
                  <a:pt x="29126" y="152679"/>
                </a:lnTo>
                <a:lnTo>
                  <a:pt x="28625" y="152958"/>
                </a:lnTo>
                <a:lnTo>
                  <a:pt x="28600" y="155892"/>
                </a:lnTo>
                <a:lnTo>
                  <a:pt x="28409" y="157518"/>
                </a:lnTo>
                <a:lnTo>
                  <a:pt x="28257" y="159143"/>
                </a:lnTo>
                <a:lnTo>
                  <a:pt x="27559" y="168262"/>
                </a:lnTo>
                <a:lnTo>
                  <a:pt x="30441" y="201625"/>
                </a:lnTo>
                <a:lnTo>
                  <a:pt x="33591" y="236054"/>
                </a:lnTo>
                <a:lnTo>
                  <a:pt x="33731" y="238582"/>
                </a:lnTo>
                <a:lnTo>
                  <a:pt x="34036" y="241350"/>
                </a:lnTo>
                <a:lnTo>
                  <a:pt x="35026" y="242239"/>
                </a:lnTo>
                <a:lnTo>
                  <a:pt x="111125" y="241465"/>
                </a:lnTo>
                <a:lnTo>
                  <a:pt x="112039" y="240792"/>
                </a:lnTo>
                <a:lnTo>
                  <a:pt x="112814" y="233083"/>
                </a:lnTo>
                <a:lnTo>
                  <a:pt x="113157" y="227977"/>
                </a:lnTo>
                <a:lnTo>
                  <a:pt x="113588" y="222859"/>
                </a:lnTo>
                <a:lnTo>
                  <a:pt x="116217" y="190017"/>
                </a:lnTo>
                <a:lnTo>
                  <a:pt x="116687" y="183349"/>
                </a:lnTo>
                <a:lnTo>
                  <a:pt x="119187" y="152679"/>
                </a:lnTo>
                <a:lnTo>
                  <a:pt x="53009" y="152679"/>
                </a:lnTo>
                <a:lnTo>
                  <a:pt x="119189" y="152654"/>
                </a:lnTo>
                <a:lnTo>
                  <a:pt x="119837" y="144703"/>
                </a:lnTo>
                <a:lnTo>
                  <a:pt x="120954" y="129971"/>
                </a:lnTo>
                <a:lnTo>
                  <a:pt x="121170" y="128333"/>
                </a:lnTo>
                <a:lnTo>
                  <a:pt x="121196" y="125399"/>
                </a:lnTo>
                <a:lnTo>
                  <a:pt x="121742" y="125107"/>
                </a:lnTo>
                <a:lnTo>
                  <a:pt x="145604" y="125107"/>
                </a:lnTo>
                <a:lnTo>
                  <a:pt x="146545" y="124142"/>
                </a:lnTo>
                <a:lnTo>
                  <a:pt x="146545" y="7366"/>
                </a:lnTo>
                <a:lnTo>
                  <a:pt x="145503" y="6337"/>
                </a:lnTo>
                <a:lnTo>
                  <a:pt x="134150" y="5435"/>
                </a:lnTo>
                <a:lnTo>
                  <a:pt x="126530" y="4686"/>
                </a:lnTo>
                <a:lnTo>
                  <a:pt x="80996" y="586"/>
                </a:lnTo>
                <a:lnTo>
                  <a:pt x="74422" y="76"/>
                </a:lnTo>
                <a:lnTo>
                  <a:pt x="70472" y="0"/>
                </a:lnTo>
                <a:close/>
              </a:path>
              <a:path w="146685" h="242570">
                <a:moveTo>
                  <a:pt x="145604" y="125107"/>
                </a:moveTo>
                <a:lnTo>
                  <a:pt x="121742" y="125107"/>
                </a:lnTo>
                <a:lnTo>
                  <a:pt x="145580" y="125133"/>
                </a:lnTo>
                <a:close/>
              </a:path>
            </a:pathLst>
          </a:custGeom>
          <a:solidFill>
            <a:srgbClr val="1061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4"/>
          <p:cNvSpPr/>
          <p:nvPr/>
        </p:nvSpPr>
        <p:spPr>
          <a:xfrm>
            <a:off x="3517605" y="2116669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38811" y="0"/>
                </a:moveTo>
                <a:lnTo>
                  <a:pt x="23729" y="3150"/>
                </a:lnTo>
                <a:lnTo>
                  <a:pt x="11371" y="11587"/>
                </a:lnTo>
                <a:lnTo>
                  <a:pt x="3029" y="24011"/>
                </a:lnTo>
                <a:lnTo>
                  <a:pt x="0" y="39128"/>
                </a:lnTo>
                <a:lnTo>
                  <a:pt x="3110" y="54240"/>
                </a:lnTo>
                <a:lnTo>
                  <a:pt x="11509" y="66622"/>
                </a:lnTo>
                <a:lnTo>
                  <a:pt x="23913" y="74992"/>
                </a:lnTo>
                <a:lnTo>
                  <a:pt x="39039" y="78066"/>
                </a:lnTo>
                <a:lnTo>
                  <a:pt x="54195" y="74956"/>
                </a:lnTo>
                <a:lnTo>
                  <a:pt x="66619" y="66530"/>
                </a:lnTo>
                <a:lnTo>
                  <a:pt x="75006" y="54087"/>
                </a:lnTo>
                <a:lnTo>
                  <a:pt x="78054" y="38925"/>
                </a:lnTo>
                <a:lnTo>
                  <a:pt x="74908" y="23777"/>
                </a:lnTo>
                <a:lnTo>
                  <a:pt x="66452" y="11376"/>
                </a:lnTo>
                <a:lnTo>
                  <a:pt x="53986" y="3017"/>
                </a:lnTo>
                <a:lnTo>
                  <a:pt x="38811" y="0"/>
                </a:lnTo>
                <a:close/>
              </a:path>
            </a:pathLst>
          </a:custGeom>
          <a:solidFill>
            <a:srgbClr val="1061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6"/>
          <p:cNvSpPr txBox="1"/>
          <p:nvPr/>
        </p:nvSpPr>
        <p:spPr>
          <a:xfrm>
            <a:off x="1023789" y="2120297"/>
            <a:ext cx="2836012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2725">
              <a:lnSpc>
                <a:spcPts val="1000"/>
              </a:lnSpc>
              <a:spcBef>
                <a:spcPts val="200"/>
              </a:spcBef>
            </a:pP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A global organization, led by the CEO </a:t>
            </a:r>
            <a:b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</a:b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with staff members in 40 countries, </a:t>
            </a:r>
            <a:b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</a:b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the ICANN organization focuses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staff &amp;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resources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on: policy development support, event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management, registrars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&amp;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registries support,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Community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support, contract compliance, IANA</a:t>
            </a:r>
            <a:r>
              <a:rPr lang="en-US" sz="1000" spc="-135" dirty="0">
                <a:solidFill>
                  <a:srgbClr val="424243"/>
                </a:solidFill>
                <a:latin typeface="Arial"/>
                <a:cs typeface="Arial"/>
              </a:rPr>
              <a:t> 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functions, o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utreach and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capacity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building, external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services for the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broader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community (L-Root, WHOIS,</a:t>
            </a:r>
            <a:r>
              <a:rPr lang="en-US" sz="1000" spc="-105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etc.), &amp; internal staff</a:t>
            </a:r>
            <a:r>
              <a:rPr lang="en-US" sz="1000" spc="-90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services. </a:t>
            </a:r>
          </a:p>
        </p:txBody>
      </p:sp>
      <p:sp>
        <p:nvSpPr>
          <p:cNvPr id="53" name="object 17"/>
          <p:cNvSpPr txBox="1"/>
          <p:nvPr/>
        </p:nvSpPr>
        <p:spPr>
          <a:xfrm>
            <a:off x="1023789" y="4156954"/>
            <a:ext cx="2352675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ts val="1000"/>
              </a:lnSpc>
            </a:pP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The ICANN organization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implements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the </a:t>
            </a:r>
            <a:r>
              <a:rPr lang="en-US" sz="1000" spc="-10" dirty="0">
                <a:solidFill>
                  <a:srgbClr val="424243"/>
                </a:solidFill>
                <a:latin typeface="Arial"/>
                <a:cs typeface="Arial"/>
              </a:rPr>
              <a:t>Community’s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recommendations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at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the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direction of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the Board,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under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the supervision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of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the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CEO, within ICANN’s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mission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and</a:t>
            </a:r>
            <a:r>
              <a:rPr lang="en-US" sz="1000" spc="-100" dirty="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scope. 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96825" y="5200100"/>
            <a:ext cx="3737068" cy="699076"/>
          </a:xfrm>
          <a:prstGeom prst="roundRect">
            <a:avLst>
              <a:gd name="adj" fmla="val 6641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3" descr="blue tick@2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40" y="5314414"/>
            <a:ext cx="244475" cy="244475"/>
          </a:xfrm>
          <a:prstGeom prst="rect">
            <a:avLst/>
          </a:prstGeom>
        </p:spPr>
      </p:pic>
      <p:sp>
        <p:nvSpPr>
          <p:cNvPr id="54" name="object 18"/>
          <p:cNvSpPr txBox="1"/>
          <p:nvPr/>
        </p:nvSpPr>
        <p:spPr>
          <a:xfrm>
            <a:off x="1023789" y="5321950"/>
            <a:ext cx="3140048" cy="469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The ICANN organization is committed to accountable, transparent, inclusive and open operations and engagement,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in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cooperation 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with its </a:t>
            </a:r>
            <a:r>
              <a:rPr lang="en-US" sz="1000" dirty="0">
                <a:solidFill>
                  <a:srgbClr val="424243"/>
                </a:solidFill>
                <a:latin typeface="Arial"/>
                <a:cs typeface="Arial"/>
              </a:rPr>
              <a:t>partners</a:t>
            </a:r>
            <a:r>
              <a:rPr lang="en-US" sz="1000" spc="-5" dirty="0">
                <a:solidFill>
                  <a:srgbClr val="424243"/>
                </a:solidFill>
                <a:latin typeface="Arial"/>
                <a:cs typeface="Arial"/>
              </a:rPr>
              <a:t>.</a:t>
            </a:r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6522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Policy Development Process</a:t>
            </a:r>
          </a:p>
        </p:txBody>
      </p:sp>
      <p:sp>
        <p:nvSpPr>
          <p:cNvPr id="9" name="object 2"/>
          <p:cNvSpPr/>
          <p:nvPr/>
        </p:nvSpPr>
        <p:spPr>
          <a:xfrm>
            <a:off x="2224731" y="1468648"/>
            <a:ext cx="1538605" cy="3542029"/>
          </a:xfrm>
          <a:custGeom>
            <a:avLst/>
            <a:gdLst/>
            <a:ahLst/>
            <a:cxnLst/>
            <a:rect l="l" t="t" r="r" b="b"/>
            <a:pathLst>
              <a:path w="1538604" h="3542029">
                <a:moveTo>
                  <a:pt x="9601" y="0"/>
                </a:moveTo>
                <a:lnTo>
                  <a:pt x="3000" y="12014"/>
                </a:lnTo>
                <a:lnTo>
                  <a:pt x="0" y="42100"/>
                </a:lnTo>
                <a:lnTo>
                  <a:pt x="0" y="3430155"/>
                </a:lnTo>
                <a:lnTo>
                  <a:pt x="8765" y="3473463"/>
                </a:lnTo>
                <a:lnTo>
                  <a:pt x="32650" y="3508871"/>
                </a:lnTo>
                <a:lnTo>
                  <a:pt x="68038" y="3532766"/>
                </a:lnTo>
                <a:lnTo>
                  <a:pt x="111315" y="3541534"/>
                </a:lnTo>
                <a:lnTo>
                  <a:pt x="1427187" y="3541534"/>
                </a:lnTo>
                <a:lnTo>
                  <a:pt x="1470466" y="3532766"/>
                </a:lnTo>
                <a:lnTo>
                  <a:pt x="1485922" y="3522332"/>
                </a:lnTo>
                <a:lnTo>
                  <a:pt x="111315" y="3522332"/>
                </a:lnTo>
                <a:lnTo>
                  <a:pt x="75496" y="3515073"/>
                </a:lnTo>
                <a:lnTo>
                  <a:pt x="46213" y="3495293"/>
                </a:lnTo>
                <a:lnTo>
                  <a:pt x="26453" y="3465989"/>
                </a:lnTo>
                <a:lnTo>
                  <a:pt x="19202" y="3430155"/>
                </a:lnTo>
                <a:lnTo>
                  <a:pt x="19202" y="42100"/>
                </a:lnTo>
                <a:lnTo>
                  <a:pt x="16202" y="9035"/>
                </a:lnTo>
                <a:lnTo>
                  <a:pt x="9601" y="0"/>
                </a:lnTo>
                <a:close/>
              </a:path>
              <a:path w="1538604" h="3542029">
                <a:moveTo>
                  <a:pt x="1538516" y="1988604"/>
                </a:moveTo>
                <a:lnTo>
                  <a:pt x="1519288" y="1988604"/>
                </a:lnTo>
                <a:lnTo>
                  <a:pt x="1519288" y="3430155"/>
                </a:lnTo>
                <a:lnTo>
                  <a:pt x="1512037" y="3465989"/>
                </a:lnTo>
                <a:lnTo>
                  <a:pt x="1492278" y="3495293"/>
                </a:lnTo>
                <a:lnTo>
                  <a:pt x="1462999" y="3515073"/>
                </a:lnTo>
                <a:lnTo>
                  <a:pt x="1427187" y="3522332"/>
                </a:lnTo>
                <a:lnTo>
                  <a:pt x="1485922" y="3522332"/>
                </a:lnTo>
                <a:lnTo>
                  <a:pt x="1505859" y="3508871"/>
                </a:lnTo>
                <a:lnTo>
                  <a:pt x="1529748" y="3473463"/>
                </a:lnTo>
                <a:lnTo>
                  <a:pt x="1538516" y="3430155"/>
                </a:lnTo>
                <a:lnTo>
                  <a:pt x="1538516" y="1988604"/>
                </a:lnTo>
                <a:close/>
              </a:path>
            </a:pathLst>
          </a:custGeom>
          <a:solidFill>
            <a:srgbClr val="CD6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/>
          <p:nvPr/>
        </p:nvSpPr>
        <p:spPr>
          <a:xfrm>
            <a:off x="2224731" y="1468648"/>
            <a:ext cx="1538605" cy="3542029"/>
          </a:xfrm>
          <a:custGeom>
            <a:avLst/>
            <a:gdLst/>
            <a:ahLst/>
            <a:cxnLst/>
            <a:rect l="l" t="t" r="r" b="b"/>
            <a:pathLst>
              <a:path w="1538604" h="3542029">
                <a:moveTo>
                  <a:pt x="1519288" y="1988604"/>
                </a:moveTo>
                <a:lnTo>
                  <a:pt x="1519288" y="3430155"/>
                </a:lnTo>
                <a:lnTo>
                  <a:pt x="1512037" y="3465989"/>
                </a:lnTo>
                <a:lnTo>
                  <a:pt x="1492278" y="3495293"/>
                </a:lnTo>
                <a:lnTo>
                  <a:pt x="1462999" y="3515073"/>
                </a:lnTo>
                <a:lnTo>
                  <a:pt x="1427187" y="3522332"/>
                </a:lnTo>
                <a:lnTo>
                  <a:pt x="111315" y="3522332"/>
                </a:lnTo>
                <a:lnTo>
                  <a:pt x="75496" y="3515073"/>
                </a:lnTo>
                <a:lnTo>
                  <a:pt x="46213" y="3495293"/>
                </a:lnTo>
                <a:lnTo>
                  <a:pt x="26453" y="3465989"/>
                </a:lnTo>
                <a:lnTo>
                  <a:pt x="19202" y="3430155"/>
                </a:lnTo>
                <a:lnTo>
                  <a:pt x="19202" y="42100"/>
                </a:lnTo>
                <a:lnTo>
                  <a:pt x="16202" y="9035"/>
                </a:lnTo>
                <a:lnTo>
                  <a:pt x="9601" y="0"/>
                </a:lnTo>
                <a:lnTo>
                  <a:pt x="3000" y="12014"/>
                </a:lnTo>
                <a:lnTo>
                  <a:pt x="0" y="42100"/>
                </a:lnTo>
                <a:lnTo>
                  <a:pt x="0" y="3430155"/>
                </a:lnTo>
                <a:lnTo>
                  <a:pt x="8765" y="3473463"/>
                </a:lnTo>
                <a:lnTo>
                  <a:pt x="32650" y="3508871"/>
                </a:lnTo>
                <a:lnTo>
                  <a:pt x="68038" y="3532766"/>
                </a:lnTo>
                <a:lnTo>
                  <a:pt x="111315" y="3541534"/>
                </a:lnTo>
                <a:lnTo>
                  <a:pt x="1427187" y="3541534"/>
                </a:lnTo>
                <a:lnTo>
                  <a:pt x="1470466" y="3532766"/>
                </a:lnTo>
                <a:lnTo>
                  <a:pt x="1505859" y="3508871"/>
                </a:lnTo>
                <a:lnTo>
                  <a:pt x="1529748" y="3473463"/>
                </a:lnTo>
                <a:lnTo>
                  <a:pt x="1538516" y="3430155"/>
                </a:lnTo>
                <a:lnTo>
                  <a:pt x="1538516" y="1988604"/>
                </a:lnTo>
              </a:path>
            </a:pathLst>
          </a:custGeom>
          <a:ln w="12699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3742904" y="1392297"/>
            <a:ext cx="1490345" cy="2367280"/>
          </a:xfrm>
          <a:custGeom>
            <a:avLst/>
            <a:gdLst/>
            <a:ahLst/>
            <a:cxnLst/>
            <a:rect l="l" t="t" r="r" b="b"/>
            <a:pathLst>
              <a:path w="1490345" h="2367279">
                <a:moveTo>
                  <a:pt x="1437194" y="19215"/>
                </a:moveTo>
                <a:lnTo>
                  <a:pt x="1378445" y="19215"/>
                </a:lnTo>
                <a:lnTo>
                  <a:pt x="1414247" y="26473"/>
                </a:lnTo>
                <a:lnTo>
                  <a:pt x="1443518" y="46253"/>
                </a:lnTo>
                <a:lnTo>
                  <a:pt x="1463271" y="75557"/>
                </a:lnTo>
                <a:lnTo>
                  <a:pt x="1470520" y="111391"/>
                </a:lnTo>
                <a:lnTo>
                  <a:pt x="1470520" y="2367038"/>
                </a:lnTo>
                <a:lnTo>
                  <a:pt x="1489748" y="2367038"/>
                </a:lnTo>
                <a:lnTo>
                  <a:pt x="1489748" y="111391"/>
                </a:lnTo>
                <a:lnTo>
                  <a:pt x="1480986" y="68076"/>
                </a:lnTo>
                <a:lnTo>
                  <a:pt x="1457109" y="32664"/>
                </a:lnTo>
                <a:lnTo>
                  <a:pt x="1437194" y="19215"/>
                </a:lnTo>
                <a:close/>
              </a:path>
              <a:path w="1490345" h="2367279">
                <a:moveTo>
                  <a:pt x="1378445" y="0"/>
                </a:moveTo>
                <a:lnTo>
                  <a:pt x="111328" y="1282"/>
                </a:lnTo>
                <a:lnTo>
                  <a:pt x="68028" y="10051"/>
                </a:lnTo>
                <a:lnTo>
                  <a:pt x="32637" y="33950"/>
                </a:lnTo>
                <a:lnTo>
                  <a:pt x="8760" y="69369"/>
                </a:lnTo>
                <a:lnTo>
                  <a:pt x="0" y="112699"/>
                </a:lnTo>
                <a:lnTo>
                  <a:pt x="0" y="2142705"/>
                </a:lnTo>
                <a:lnTo>
                  <a:pt x="2996" y="2172765"/>
                </a:lnTo>
                <a:lnTo>
                  <a:pt x="9588" y="2184773"/>
                </a:lnTo>
                <a:lnTo>
                  <a:pt x="16180" y="2175747"/>
                </a:lnTo>
                <a:lnTo>
                  <a:pt x="19176" y="2142705"/>
                </a:lnTo>
                <a:lnTo>
                  <a:pt x="19176" y="112699"/>
                </a:lnTo>
                <a:lnTo>
                  <a:pt x="26431" y="76840"/>
                </a:lnTo>
                <a:lnTo>
                  <a:pt x="46202" y="47529"/>
                </a:lnTo>
                <a:lnTo>
                  <a:pt x="75498" y="27753"/>
                </a:lnTo>
                <a:lnTo>
                  <a:pt x="111328" y="20497"/>
                </a:lnTo>
                <a:lnTo>
                  <a:pt x="1437194" y="19215"/>
                </a:lnTo>
                <a:lnTo>
                  <a:pt x="1421725" y="8768"/>
                </a:lnTo>
                <a:lnTo>
                  <a:pt x="1378445" y="0"/>
                </a:lnTo>
                <a:close/>
              </a:path>
            </a:pathLst>
          </a:custGeom>
          <a:solidFill>
            <a:srgbClr val="CD6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/>
          <p:cNvSpPr/>
          <p:nvPr/>
        </p:nvSpPr>
        <p:spPr>
          <a:xfrm>
            <a:off x="3742904" y="1392297"/>
            <a:ext cx="1490345" cy="2367280"/>
          </a:xfrm>
          <a:custGeom>
            <a:avLst/>
            <a:gdLst/>
            <a:ahLst/>
            <a:cxnLst/>
            <a:rect l="l" t="t" r="r" b="b"/>
            <a:pathLst>
              <a:path w="1490345" h="2367279">
                <a:moveTo>
                  <a:pt x="1470520" y="2367038"/>
                </a:moveTo>
                <a:lnTo>
                  <a:pt x="1470520" y="111391"/>
                </a:lnTo>
                <a:lnTo>
                  <a:pt x="1463271" y="75557"/>
                </a:lnTo>
                <a:lnTo>
                  <a:pt x="1443518" y="46253"/>
                </a:lnTo>
                <a:lnTo>
                  <a:pt x="1414247" y="26473"/>
                </a:lnTo>
                <a:lnTo>
                  <a:pt x="1378445" y="19215"/>
                </a:lnTo>
                <a:lnTo>
                  <a:pt x="111328" y="20497"/>
                </a:lnTo>
                <a:lnTo>
                  <a:pt x="75498" y="27753"/>
                </a:lnTo>
                <a:lnTo>
                  <a:pt x="46202" y="47529"/>
                </a:lnTo>
                <a:lnTo>
                  <a:pt x="26431" y="76840"/>
                </a:lnTo>
                <a:lnTo>
                  <a:pt x="19176" y="112699"/>
                </a:lnTo>
                <a:lnTo>
                  <a:pt x="19176" y="2142705"/>
                </a:lnTo>
                <a:lnTo>
                  <a:pt x="16180" y="2175747"/>
                </a:lnTo>
                <a:lnTo>
                  <a:pt x="9588" y="2184773"/>
                </a:lnTo>
                <a:lnTo>
                  <a:pt x="2996" y="2172765"/>
                </a:lnTo>
                <a:lnTo>
                  <a:pt x="0" y="2142705"/>
                </a:lnTo>
                <a:lnTo>
                  <a:pt x="0" y="112699"/>
                </a:lnTo>
                <a:lnTo>
                  <a:pt x="8760" y="69369"/>
                </a:lnTo>
                <a:lnTo>
                  <a:pt x="32637" y="33950"/>
                </a:lnTo>
                <a:lnTo>
                  <a:pt x="68028" y="10051"/>
                </a:lnTo>
                <a:lnTo>
                  <a:pt x="111328" y="1282"/>
                </a:lnTo>
                <a:lnTo>
                  <a:pt x="1378445" y="0"/>
                </a:lnTo>
                <a:lnTo>
                  <a:pt x="1421725" y="8768"/>
                </a:lnTo>
                <a:lnTo>
                  <a:pt x="1457109" y="32664"/>
                </a:lnTo>
                <a:lnTo>
                  <a:pt x="1480986" y="68076"/>
                </a:lnTo>
                <a:lnTo>
                  <a:pt x="1489748" y="111391"/>
                </a:lnTo>
                <a:lnTo>
                  <a:pt x="1489748" y="2367038"/>
                </a:lnTo>
              </a:path>
            </a:pathLst>
          </a:custGeom>
          <a:ln w="12700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/>
          <p:cNvSpPr/>
          <p:nvPr/>
        </p:nvSpPr>
        <p:spPr>
          <a:xfrm>
            <a:off x="1268228" y="1392295"/>
            <a:ext cx="870585" cy="2185035"/>
          </a:xfrm>
          <a:custGeom>
            <a:avLst/>
            <a:gdLst/>
            <a:ahLst/>
            <a:cxnLst/>
            <a:rect l="l" t="t" r="r" b="b"/>
            <a:pathLst>
              <a:path w="870585" h="2185035">
                <a:moveTo>
                  <a:pt x="870394" y="0"/>
                </a:moveTo>
                <a:lnTo>
                  <a:pt x="111328" y="1282"/>
                </a:lnTo>
                <a:lnTo>
                  <a:pt x="68028" y="10051"/>
                </a:lnTo>
                <a:lnTo>
                  <a:pt x="32637" y="33950"/>
                </a:lnTo>
                <a:lnTo>
                  <a:pt x="8760" y="69369"/>
                </a:lnTo>
                <a:lnTo>
                  <a:pt x="0" y="112699"/>
                </a:lnTo>
                <a:lnTo>
                  <a:pt x="0" y="2142705"/>
                </a:lnTo>
                <a:lnTo>
                  <a:pt x="2996" y="2172765"/>
                </a:lnTo>
                <a:lnTo>
                  <a:pt x="9588" y="2184773"/>
                </a:lnTo>
                <a:lnTo>
                  <a:pt x="16180" y="2175747"/>
                </a:lnTo>
                <a:lnTo>
                  <a:pt x="19176" y="2142705"/>
                </a:lnTo>
                <a:lnTo>
                  <a:pt x="19176" y="112699"/>
                </a:lnTo>
                <a:lnTo>
                  <a:pt x="26431" y="76842"/>
                </a:lnTo>
                <a:lnTo>
                  <a:pt x="46202" y="47536"/>
                </a:lnTo>
                <a:lnTo>
                  <a:pt x="75498" y="27764"/>
                </a:lnTo>
                <a:lnTo>
                  <a:pt x="111328" y="20510"/>
                </a:lnTo>
                <a:lnTo>
                  <a:pt x="870394" y="19215"/>
                </a:lnTo>
                <a:lnTo>
                  <a:pt x="870394" y="0"/>
                </a:lnTo>
                <a:close/>
              </a:path>
            </a:pathLst>
          </a:custGeom>
          <a:solidFill>
            <a:srgbClr val="CD6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/>
          <p:cNvSpPr/>
          <p:nvPr/>
        </p:nvSpPr>
        <p:spPr>
          <a:xfrm>
            <a:off x="1268228" y="1392295"/>
            <a:ext cx="870585" cy="2185035"/>
          </a:xfrm>
          <a:custGeom>
            <a:avLst/>
            <a:gdLst/>
            <a:ahLst/>
            <a:cxnLst/>
            <a:rect l="l" t="t" r="r" b="b"/>
            <a:pathLst>
              <a:path w="870585" h="2185035">
                <a:moveTo>
                  <a:pt x="870394" y="19215"/>
                </a:moveTo>
                <a:lnTo>
                  <a:pt x="111328" y="20510"/>
                </a:lnTo>
                <a:lnTo>
                  <a:pt x="46202" y="47536"/>
                </a:lnTo>
                <a:lnTo>
                  <a:pt x="19176" y="112699"/>
                </a:lnTo>
                <a:lnTo>
                  <a:pt x="19176" y="2142705"/>
                </a:lnTo>
                <a:lnTo>
                  <a:pt x="16180" y="2175747"/>
                </a:lnTo>
                <a:lnTo>
                  <a:pt x="9588" y="2184773"/>
                </a:lnTo>
                <a:lnTo>
                  <a:pt x="2996" y="2172765"/>
                </a:lnTo>
                <a:lnTo>
                  <a:pt x="0" y="2142705"/>
                </a:lnTo>
                <a:lnTo>
                  <a:pt x="0" y="112699"/>
                </a:lnTo>
                <a:lnTo>
                  <a:pt x="8760" y="69369"/>
                </a:lnTo>
                <a:lnTo>
                  <a:pt x="32637" y="33950"/>
                </a:lnTo>
                <a:lnTo>
                  <a:pt x="68028" y="10051"/>
                </a:lnTo>
                <a:lnTo>
                  <a:pt x="111328" y="1282"/>
                </a:lnTo>
                <a:lnTo>
                  <a:pt x="870394" y="0"/>
                </a:lnTo>
              </a:path>
            </a:pathLst>
          </a:custGeom>
          <a:ln w="12700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"/>
          <p:cNvSpPr/>
          <p:nvPr/>
        </p:nvSpPr>
        <p:spPr>
          <a:xfrm>
            <a:off x="6758868" y="1392306"/>
            <a:ext cx="1454785" cy="2252980"/>
          </a:xfrm>
          <a:custGeom>
            <a:avLst/>
            <a:gdLst/>
            <a:ahLst/>
            <a:cxnLst/>
            <a:rect l="l" t="t" r="r" b="b"/>
            <a:pathLst>
              <a:path w="1454784" h="2252979">
                <a:moveTo>
                  <a:pt x="1262176" y="19227"/>
                </a:moveTo>
                <a:lnTo>
                  <a:pt x="1203401" y="19227"/>
                </a:lnTo>
                <a:lnTo>
                  <a:pt x="1239213" y="26482"/>
                </a:lnTo>
                <a:lnTo>
                  <a:pt x="1268483" y="46253"/>
                </a:lnTo>
                <a:lnTo>
                  <a:pt x="1288231" y="75549"/>
                </a:lnTo>
                <a:lnTo>
                  <a:pt x="1295476" y="111378"/>
                </a:lnTo>
                <a:lnTo>
                  <a:pt x="1295476" y="2141372"/>
                </a:lnTo>
                <a:lnTo>
                  <a:pt x="1304241" y="2184689"/>
                </a:lnTo>
                <a:lnTo>
                  <a:pt x="1328126" y="2220091"/>
                </a:lnTo>
                <a:lnTo>
                  <a:pt x="1363515" y="2243976"/>
                </a:lnTo>
                <a:lnTo>
                  <a:pt x="1406791" y="2252738"/>
                </a:lnTo>
                <a:lnTo>
                  <a:pt x="1453019" y="2252738"/>
                </a:lnTo>
                <a:lnTo>
                  <a:pt x="1452740" y="2250579"/>
                </a:lnTo>
                <a:lnTo>
                  <a:pt x="1452511" y="2248357"/>
                </a:lnTo>
                <a:lnTo>
                  <a:pt x="1452511" y="2241753"/>
                </a:lnTo>
                <a:lnTo>
                  <a:pt x="1453172" y="2237587"/>
                </a:lnTo>
                <a:lnTo>
                  <a:pt x="1454213" y="2233574"/>
                </a:lnTo>
                <a:lnTo>
                  <a:pt x="1406791" y="2233574"/>
                </a:lnTo>
                <a:lnTo>
                  <a:pt x="1370985" y="2226316"/>
                </a:lnTo>
                <a:lnTo>
                  <a:pt x="1341705" y="2206537"/>
                </a:lnTo>
                <a:lnTo>
                  <a:pt x="1321943" y="2177226"/>
                </a:lnTo>
                <a:lnTo>
                  <a:pt x="1314691" y="2141372"/>
                </a:lnTo>
                <a:lnTo>
                  <a:pt x="1314691" y="111378"/>
                </a:lnTo>
                <a:lnTo>
                  <a:pt x="1305933" y="68065"/>
                </a:lnTo>
                <a:lnTo>
                  <a:pt x="1282063" y="32658"/>
                </a:lnTo>
                <a:lnTo>
                  <a:pt x="1262176" y="19227"/>
                </a:lnTo>
                <a:close/>
              </a:path>
              <a:path w="1454784" h="2252979">
                <a:moveTo>
                  <a:pt x="1203401" y="0"/>
                </a:moveTo>
                <a:lnTo>
                  <a:pt x="111290" y="1269"/>
                </a:lnTo>
                <a:lnTo>
                  <a:pt x="68001" y="10040"/>
                </a:lnTo>
                <a:lnTo>
                  <a:pt x="32623" y="33943"/>
                </a:lnTo>
                <a:lnTo>
                  <a:pt x="8755" y="69367"/>
                </a:lnTo>
                <a:lnTo>
                  <a:pt x="0" y="112699"/>
                </a:lnTo>
                <a:lnTo>
                  <a:pt x="0" y="2142667"/>
                </a:lnTo>
                <a:lnTo>
                  <a:pt x="2994" y="2172741"/>
                </a:lnTo>
                <a:lnTo>
                  <a:pt x="9582" y="2184754"/>
                </a:lnTo>
                <a:lnTo>
                  <a:pt x="16169" y="2175723"/>
                </a:lnTo>
                <a:lnTo>
                  <a:pt x="19164" y="2142667"/>
                </a:lnTo>
                <a:lnTo>
                  <a:pt x="19164" y="112699"/>
                </a:lnTo>
                <a:lnTo>
                  <a:pt x="26415" y="76840"/>
                </a:lnTo>
                <a:lnTo>
                  <a:pt x="46177" y="47529"/>
                </a:lnTo>
                <a:lnTo>
                  <a:pt x="75464" y="27753"/>
                </a:lnTo>
                <a:lnTo>
                  <a:pt x="111290" y="20497"/>
                </a:lnTo>
                <a:lnTo>
                  <a:pt x="1262176" y="19227"/>
                </a:lnTo>
                <a:lnTo>
                  <a:pt x="1246684" y="8766"/>
                </a:lnTo>
                <a:lnTo>
                  <a:pt x="1203401" y="0"/>
                </a:lnTo>
                <a:close/>
              </a:path>
            </a:pathLst>
          </a:custGeom>
          <a:solidFill>
            <a:srgbClr val="CD6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9"/>
          <p:cNvSpPr/>
          <p:nvPr/>
        </p:nvSpPr>
        <p:spPr>
          <a:xfrm>
            <a:off x="6758868" y="1392306"/>
            <a:ext cx="1454785" cy="2252980"/>
          </a:xfrm>
          <a:custGeom>
            <a:avLst/>
            <a:gdLst/>
            <a:ahLst/>
            <a:cxnLst/>
            <a:rect l="l" t="t" r="r" b="b"/>
            <a:pathLst>
              <a:path w="1454784" h="2252979">
                <a:moveTo>
                  <a:pt x="1452511" y="2246045"/>
                </a:moveTo>
                <a:lnTo>
                  <a:pt x="1452511" y="2248357"/>
                </a:lnTo>
                <a:lnTo>
                  <a:pt x="1452740" y="2250579"/>
                </a:lnTo>
                <a:lnTo>
                  <a:pt x="1453019" y="2252738"/>
                </a:lnTo>
                <a:lnTo>
                  <a:pt x="1406791" y="2252738"/>
                </a:lnTo>
                <a:lnTo>
                  <a:pt x="1363515" y="2243976"/>
                </a:lnTo>
                <a:lnTo>
                  <a:pt x="1328126" y="2220091"/>
                </a:lnTo>
                <a:lnTo>
                  <a:pt x="1304241" y="2184689"/>
                </a:lnTo>
                <a:lnTo>
                  <a:pt x="1295476" y="2141372"/>
                </a:lnTo>
                <a:lnTo>
                  <a:pt x="1295476" y="111378"/>
                </a:lnTo>
                <a:lnTo>
                  <a:pt x="1288231" y="75549"/>
                </a:lnTo>
                <a:lnTo>
                  <a:pt x="1268483" y="46253"/>
                </a:lnTo>
                <a:lnTo>
                  <a:pt x="1239213" y="26482"/>
                </a:lnTo>
                <a:lnTo>
                  <a:pt x="1203401" y="19227"/>
                </a:lnTo>
                <a:lnTo>
                  <a:pt x="111290" y="20497"/>
                </a:lnTo>
                <a:lnTo>
                  <a:pt x="75464" y="27753"/>
                </a:lnTo>
                <a:lnTo>
                  <a:pt x="46177" y="47529"/>
                </a:lnTo>
                <a:lnTo>
                  <a:pt x="26415" y="76840"/>
                </a:lnTo>
                <a:lnTo>
                  <a:pt x="19164" y="112699"/>
                </a:lnTo>
                <a:lnTo>
                  <a:pt x="19164" y="2142667"/>
                </a:lnTo>
                <a:lnTo>
                  <a:pt x="16169" y="2175723"/>
                </a:lnTo>
                <a:lnTo>
                  <a:pt x="9582" y="2184754"/>
                </a:lnTo>
                <a:lnTo>
                  <a:pt x="2994" y="2172741"/>
                </a:lnTo>
                <a:lnTo>
                  <a:pt x="0" y="2142667"/>
                </a:lnTo>
                <a:lnTo>
                  <a:pt x="0" y="112699"/>
                </a:lnTo>
                <a:lnTo>
                  <a:pt x="8755" y="69367"/>
                </a:lnTo>
                <a:lnTo>
                  <a:pt x="32623" y="33943"/>
                </a:lnTo>
                <a:lnTo>
                  <a:pt x="68001" y="10040"/>
                </a:lnTo>
                <a:lnTo>
                  <a:pt x="111290" y="1269"/>
                </a:lnTo>
                <a:lnTo>
                  <a:pt x="1203401" y="0"/>
                </a:lnTo>
                <a:lnTo>
                  <a:pt x="1246684" y="8766"/>
                </a:lnTo>
                <a:lnTo>
                  <a:pt x="1282063" y="32658"/>
                </a:lnTo>
                <a:lnTo>
                  <a:pt x="1305933" y="68065"/>
                </a:lnTo>
                <a:lnTo>
                  <a:pt x="1314691" y="111378"/>
                </a:lnTo>
                <a:lnTo>
                  <a:pt x="1314691" y="2141372"/>
                </a:lnTo>
                <a:lnTo>
                  <a:pt x="1321943" y="2177226"/>
                </a:lnTo>
                <a:lnTo>
                  <a:pt x="1341705" y="2206537"/>
                </a:lnTo>
                <a:lnTo>
                  <a:pt x="1370985" y="2226316"/>
                </a:lnTo>
                <a:lnTo>
                  <a:pt x="1406791" y="2233574"/>
                </a:lnTo>
                <a:lnTo>
                  <a:pt x="1454213" y="2233574"/>
                </a:lnTo>
                <a:lnTo>
                  <a:pt x="1453172" y="2237587"/>
                </a:lnTo>
                <a:lnTo>
                  <a:pt x="1452511" y="2241753"/>
                </a:lnTo>
                <a:lnTo>
                  <a:pt x="1452511" y="2246045"/>
                </a:lnTo>
              </a:path>
            </a:pathLst>
          </a:custGeom>
          <a:ln w="12700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/>
          <p:nvPr/>
        </p:nvSpPr>
        <p:spPr>
          <a:xfrm>
            <a:off x="5213208" y="3530810"/>
            <a:ext cx="1564640" cy="1479550"/>
          </a:xfrm>
          <a:custGeom>
            <a:avLst/>
            <a:gdLst/>
            <a:ahLst/>
            <a:cxnLst/>
            <a:rect l="l" t="t" r="r" b="b"/>
            <a:pathLst>
              <a:path w="1564640" h="1479550">
                <a:moveTo>
                  <a:pt x="9601" y="188956"/>
                </a:moveTo>
                <a:lnTo>
                  <a:pt x="3000" y="200970"/>
                </a:lnTo>
                <a:lnTo>
                  <a:pt x="0" y="231038"/>
                </a:lnTo>
                <a:lnTo>
                  <a:pt x="0" y="1367993"/>
                </a:lnTo>
                <a:lnTo>
                  <a:pt x="8763" y="1411301"/>
                </a:lnTo>
                <a:lnTo>
                  <a:pt x="32645" y="1446709"/>
                </a:lnTo>
                <a:lnTo>
                  <a:pt x="68033" y="1470604"/>
                </a:lnTo>
                <a:lnTo>
                  <a:pt x="111315" y="1479372"/>
                </a:lnTo>
                <a:lnTo>
                  <a:pt x="1453260" y="1479372"/>
                </a:lnTo>
                <a:lnTo>
                  <a:pt x="1496555" y="1470604"/>
                </a:lnTo>
                <a:lnTo>
                  <a:pt x="1512029" y="1460157"/>
                </a:lnTo>
                <a:lnTo>
                  <a:pt x="111315" y="1460157"/>
                </a:lnTo>
                <a:lnTo>
                  <a:pt x="75491" y="1452898"/>
                </a:lnTo>
                <a:lnTo>
                  <a:pt x="46208" y="1433120"/>
                </a:lnTo>
                <a:lnTo>
                  <a:pt x="26451" y="1403819"/>
                </a:lnTo>
                <a:lnTo>
                  <a:pt x="19202" y="1367993"/>
                </a:lnTo>
                <a:lnTo>
                  <a:pt x="19202" y="231038"/>
                </a:lnTo>
                <a:lnTo>
                  <a:pt x="16202" y="197984"/>
                </a:lnTo>
                <a:lnTo>
                  <a:pt x="9601" y="188956"/>
                </a:lnTo>
                <a:close/>
              </a:path>
              <a:path w="1564640" h="1479550">
                <a:moveTo>
                  <a:pt x="1564589" y="0"/>
                </a:moveTo>
                <a:lnTo>
                  <a:pt x="1545386" y="0"/>
                </a:lnTo>
                <a:lnTo>
                  <a:pt x="1545386" y="1367993"/>
                </a:lnTo>
                <a:lnTo>
                  <a:pt x="1538134" y="1403819"/>
                </a:lnTo>
                <a:lnTo>
                  <a:pt x="1518369" y="1433120"/>
                </a:lnTo>
                <a:lnTo>
                  <a:pt x="1489081" y="1452898"/>
                </a:lnTo>
                <a:lnTo>
                  <a:pt x="1453260" y="1460157"/>
                </a:lnTo>
                <a:lnTo>
                  <a:pt x="1512029" y="1460157"/>
                </a:lnTo>
                <a:lnTo>
                  <a:pt x="1531947" y="1446709"/>
                </a:lnTo>
                <a:lnTo>
                  <a:pt x="1555827" y="1411301"/>
                </a:lnTo>
                <a:lnTo>
                  <a:pt x="1564589" y="1367993"/>
                </a:lnTo>
                <a:lnTo>
                  <a:pt x="1564589" y="0"/>
                </a:lnTo>
                <a:close/>
              </a:path>
            </a:pathLst>
          </a:custGeom>
          <a:solidFill>
            <a:srgbClr val="CD6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1"/>
          <p:cNvSpPr/>
          <p:nvPr/>
        </p:nvSpPr>
        <p:spPr>
          <a:xfrm>
            <a:off x="5213208" y="3530810"/>
            <a:ext cx="1564640" cy="1479550"/>
          </a:xfrm>
          <a:custGeom>
            <a:avLst/>
            <a:gdLst/>
            <a:ahLst/>
            <a:cxnLst/>
            <a:rect l="l" t="t" r="r" b="b"/>
            <a:pathLst>
              <a:path w="1564640" h="1479550">
                <a:moveTo>
                  <a:pt x="1545386" y="0"/>
                </a:moveTo>
                <a:lnTo>
                  <a:pt x="1545386" y="1367993"/>
                </a:lnTo>
                <a:lnTo>
                  <a:pt x="1538134" y="1403819"/>
                </a:lnTo>
                <a:lnTo>
                  <a:pt x="1518369" y="1433120"/>
                </a:lnTo>
                <a:lnTo>
                  <a:pt x="1489081" y="1452898"/>
                </a:lnTo>
                <a:lnTo>
                  <a:pt x="1453260" y="1460157"/>
                </a:lnTo>
                <a:lnTo>
                  <a:pt x="111315" y="1460157"/>
                </a:lnTo>
                <a:lnTo>
                  <a:pt x="75491" y="1452898"/>
                </a:lnTo>
                <a:lnTo>
                  <a:pt x="46208" y="1433120"/>
                </a:lnTo>
                <a:lnTo>
                  <a:pt x="26451" y="1403819"/>
                </a:lnTo>
                <a:lnTo>
                  <a:pt x="19202" y="1367993"/>
                </a:lnTo>
                <a:lnTo>
                  <a:pt x="19202" y="231038"/>
                </a:lnTo>
                <a:lnTo>
                  <a:pt x="16202" y="197984"/>
                </a:lnTo>
                <a:lnTo>
                  <a:pt x="9601" y="188956"/>
                </a:lnTo>
                <a:lnTo>
                  <a:pt x="3000" y="200970"/>
                </a:lnTo>
                <a:lnTo>
                  <a:pt x="0" y="231038"/>
                </a:lnTo>
                <a:lnTo>
                  <a:pt x="0" y="1367993"/>
                </a:lnTo>
                <a:lnTo>
                  <a:pt x="8763" y="1411301"/>
                </a:lnTo>
                <a:lnTo>
                  <a:pt x="32645" y="1446709"/>
                </a:lnTo>
                <a:lnTo>
                  <a:pt x="68033" y="1470604"/>
                </a:lnTo>
                <a:lnTo>
                  <a:pt x="111315" y="1479372"/>
                </a:lnTo>
                <a:lnTo>
                  <a:pt x="1453260" y="1479372"/>
                </a:lnTo>
                <a:lnTo>
                  <a:pt x="1496555" y="1470604"/>
                </a:lnTo>
                <a:lnTo>
                  <a:pt x="1531947" y="1446709"/>
                </a:lnTo>
                <a:lnTo>
                  <a:pt x="1555827" y="1411301"/>
                </a:lnTo>
                <a:lnTo>
                  <a:pt x="1564589" y="1367993"/>
                </a:lnTo>
                <a:lnTo>
                  <a:pt x="1564589" y="0"/>
                </a:lnTo>
              </a:path>
            </a:pathLst>
          </a:custGeom>
          <a:ln w="12699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1"/>
          <p:cNvSpPr/>
          <p:nvPr/>
        </p:nvSpPr>
        <p:spPr>
          <a:xfrm>
            <a:off x="8213730" y="3298746"/>
            <a:ext cx="638810" cy="661035"/>
          </a:xfrm>
          <a:custGeom>
            <a:avLst/>
            <a:gdLst/>
            <a:ahLst/>
            <a:cxnLst/>
            <a:rect l="l" t="t" r="r" b="b"/>
            <a:pathLst>
              <a:path w="638809" h="661035">
                <a:moveTo>
                  <a:pt x="536067" y="0"/>
                </a:moveTo>
                <a:lnTo>
                  <a:pt x="102438" y="0"/>
                </a:lnTo>
                <a:lnTo>
                  <a:pt x="62627" y="8079"/>
                </a:lnTo>
                <a:lnTo>
                  <a:pt x="30059" y="30095"/>
                </a:lnTo>
                <a:lnTo>
                  <a:pt x="8071" y="62718"/>
                </a:lnTo>
                <a:lnTo>
                  <a:pt x="0" y="102615"/>
                </a:lnTo>
                <a:lnTo>
                  <a:pt x="0" y="558520"/>
                </a:lnTo>
                <a:lnTo>
                  <a:pt x="8071" y="598418"/>
                </a:lnTo>
                <a:lnTo>
                  <a:pt x="30059" y="631004"/>
                </a:lnTo>
                <a:lnTo>
                  <a:pt x="62627" y="652977"/>
                </a:lnTo>
                <a:lnTo>
                  <a:pt x="102438" y="661034"/>
                </a:lnTo>
                <a:lnTo>
                  <a:pt x="536067" y="661034"/>
                </a:lnTo>
                <a:lnTo>
                  <a:pt x="575929" y="652977"/>
                </a:lnTo>
                <a:lnTo>
                  <a:pt x="593899" y="640854"/>
                </a:lnTo>
                <a:lnTo>
                  <a:pt x="102438" y="640854"/>
                </a:lnTo>
                <a:lnTo>
                  <a:pt x="70492" y="634378"/>
                </a:lnTo>
                <a:lnTo>
                  <a:pt x="44342" y="616723"/>
                </a:lnTo>
                <a:lnTo>
                  <a:pt x="26678" y="590550"/>
                </a:lnTo>
                <a:lnTo>
                  <a:pt x="20193" y="558520"/>
                </a:lnTo>
                <a:lnTo>
                  <a:pt x="20193" y="102615"/>
                </a:lnTo>
                <a:lnTo>
                  <a:pt x="26678" y="70585"/>
                </a:lnTo>
                <a:lnTo>
                  <a:pt x="44342" y="44421"/>
                </a:lnTo>
                <a:lnTo>
                  <a:pt x="70492" y="26777"/>
                </a:lnTo>
                <a:lnTo>
                  <a:pt x="102438" y="20307"/>
                </a:lnTo>
                <a:lnTo>
                  <a:pt x="594020" y="20307"/>
                </a:lnTo>
                <a:lnTo>
                  <a:pt x="575929" y="8079"/>
                </a:lnTo>
                <a:lnTo>
                  <a:pt x="536067" y="0"/>
                </a:lnTo>
                <a:close/>
              </a:path>
              <a:path w="638809" h="661035">
                <a:moveTo>
                  <a:pt x="594020" y="20307"/>
                </a:moveTo>
                <a:lnTo>
                  <a:pt x="536067" y="20307"/>
                </a:lnTo>
                <a:lnTo>
                  <a:pt x="568017" y="26777"/>
                </a:lnTo>
                <a:lnTo>
                  <a:pt x="594139" y="44421"/>
                </a:lnTo>
                <a:lnTo>
                  <a:pt x="611767" y="70585"/>
                </a:lnTo>
                <a:lnTo>
                  <a:pt x="618236" y="102615"/>
                </a:lnTo>
                <a:lnTo>
                  <a:pt x="618236" y="558520"/>
                </a:lnTo>
                <a:lnTo>
                  <a:pt x="611767" y="590550"/>
                </a:lnTo>
                <a:lnTo>
                  <a:pt x="594139" y="616723"/>
                </a:lnTo>
                <a:lnTo>
                  <a:pt x="568017" y="634378"/>
                </a:lnTo>
                <a:lnTo>
                  <a:pt x="536067" y="640854"/>
                </a:lnTo>
                <a:lnTo>
                  <a:pt x="593899" y="640854"/>
                </a:lnTo>
                <a:lnTo>
                  <a:pt x="608501" y="631004"/>
                </a:lnTo>
                <a:lnTo>
                  <a:pt x="630471" y="598418"/>
                </a:lnTo>
                <a:lnTo>
                  <a:pt x="638530" y="558520"/>
                </a:lnTo>
                <a:lnTo>
                  <a:pt x="638530" y="102615"/>
                </a:lnTo>
                <a:lnTo>
                  <a:pt x="630471" y="62718"/>
                </a:lnTo>
                <a:lnTo>
                  <a:pt x="608501" y="30095"/>
                </a:lnTo>
                <a:lnTo>
                  <a:pt x="594020" y="20307"/>
                </a:lnTo>
                <a:close/>
              </a:path>
            </a:pathLst>
          </a:custGeom>
          <a:solidFill>
            <a:srgbClr val="4242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2"/>
          <p:cNvSpPr/>
          <p:nvPr/>
        </p:nvSpPr>
        <p:spPr>
          <a:xfrm>
            <a:off x="8302205" y="3743959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093" y="0"/>
                </a:lnTo>
              </a:path>
            </a:pathLst>
          </a:custGeom>
          <a:ln w="20319">
            <a:solidFill>
              <a:srgbClr val="4242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3"/>
          <p:cNvSpPr/>
          <p:nvPr/>
        </p:nvSpPr>
        <p:spPr>
          <a:xfrm>
            <a:off x="8312315" y="36322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20218">
            <a:solidFill>
              <a:srgbClr val="4242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4"/>
          <p:cNvSpPr/>
          <p:nvPr/>
        </p:nvSpPr>
        <p:spPr>
          <a:xfrm>
            <a:off x="8302205" y="362204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093" y="0"/>
                </a:lnTo>
              </a:path>
            </a:pathLst>
          </a:custGeom>
          <a:ln w="20320">
            <a:solidFill>
              <a:srgbClr val="4242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5"/>
          <p:cNvSpPr/>
          <p:nvPr/>
        </p:nvSpPr>
        <p:spPr>
          <a:xfrm>
            <a:off x="8482203" y="3631996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84"/>
                </a:lnTo>
              </a:path>
            </a:pathLst>
          </a:custGeom>
          <a:ln w="20192">
            <a:solidFill>
              <a:srgbClr val="4242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6"/>
          <p:cNvSpPr/>
          <p:nvPr/>
        </p:nvSpPr>
        <p:spPr>
          <a:xfrm>
            <a:off x="8307069" y="3865143"/>
            <a:ext cx="461009" cy="0"/>
          </a:xfrm>
          <a:custGeom>
            <a:avLst/>
            <a:gdLst/>
            <a:ahLst/>
            <a:cxnLst/>
            <a:rect l="l" t="t" r="r" b="b"/>
            <a:pathLst>
              <a:path w="461009">
                <a:moveTo>
                  <a:pt x="0" y="0"/>
                </a:moveTo>
                <a:lnTo>
                  <a:pt x="461009" y="0"/>
                </a:lnTo>
              </a:path>
            </a:pathLst>
          </a:custGeom>
          <a:ln w="20269">
            <a:solidFill>
              <a:srgbClr val="4242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7"/>
          <p:cNvSpPr/>
          <p:nvPr/>
        </p:nvSpPr>
        <p:spPr>
          <a:xfrm>
            <a:off x="8307069" y="3804323"/>
            <a:ext cx="461009" cy="0"/>
          </a:xfrm>
          <a:custGeom>
            <a:avLst/>
            <a:gdLst/>
            <a:ahLst/>
            <a:cxnLst/>
            <a:rect l="l" t="t" r="r" b="b"/>
            <a:pathLst>
              <a:path w="461009">
                <a:moveTo>
                  <a:pt x="0" y="0"/>
                </a:moveTo>
                <a:lnTo>
                  <a:pt x="461009" y="0"/>
                </a:lnTo>
              </a:path>
            </a:pathLst>
          </a:custGeom>
          <a:ln w="20294">
            <a:solidFill>
              <a:srgbClr val="4242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8"/>
          <p:cNvSpPr/>
          <p:nvPr/>
        </p:nvSpPr>
        <p:spPr>
          <a:xfrm>
            <a:off x="8537575" y="3743534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479" y="0"/>
                </a:lnTo>
              </a:path>
            </a:pathLst>
          </a:custGeom>
          <a:ln w="20307">
            <a:solidFill>
              <a:srgbClr val="4242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9"/>
          <p:cNvSpPr/>
          <p:nvPr/>
        </p:nvSpPr>
        <p:spPr>
          <a:xfrm>
            <a:off x="8537268" y="3668265"/>
            <a:ext cx="231140" cy="29209"/>
          </a:xfrm>
          <a:custGeom>
            <a:avLst/>
            <a:gdLst/>
            <a:ahLst/>
            <a:cxnLst/>
            <a:rect l="l" t="t" r="r" b="b"/>
            <a:pathLst>
              <a:path w="231140" h="29210">
                <a:moveTo>
                  <a:pt x="736" y="0"/>
                </a:moveTo>
                <a:lnTo>
                  <a:pt x="0" y="20281"/>
                </a:lnTo>
                <a:lnTo>
                  <a:pt x="230327" y="28765"/>
                </a:lnTo>
                <a:lnTo>
                  <a:pt x="231076" y="8483"/>
                </a:lnTo>
                <a:lnTo>
                  <a:pt x="736" y="0"/>
                </a:lnTo>
                <a:close/>
              </a:path>
            </a:pathLst>
          </a:custGeom>
          <a:solidFill>
            <a:srgbClr val="4242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0"/>
          <p:cNvSpPr/>
          <p:nvPr/>
        </p:nvSpPr>
        <p:spPr>
          <a:xfrm>
            <a:off x="8537575" y="3621887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479" y="0"/>
                </a:lnTo>
              </a:path>
            </a:pathLst>
          </a:custGeom>
          <a:ln w="20319">
            <a:solidFill>
              <a:srgbClr val="4242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2"/>
          <p:cNvSpPr/>
          <p:nvPr/>
        </p:nvSpPr>
        <p:spPr>
          <a:xfrm>
            <a:off x="1686166" y="1784329"/>
            <a:ext cx="1084580" cy="201930"/>
          </a:xfrm>
          <a:custGeom>
            <a:avLst/>
            <a:gdLst/>
            <a:ahLst/>
            <a:cxnLst/>
            <a:rect l="l" t="t" r="r" b="b"/>
            <a:pathLst>
              <a:path w="1084580" h="201930">
                <a:moveTo>
                  <a:pt x="1050391" y="0"/>
                </a:moveTo>
                <a:lnTo>
                  <a:pt x="33629" y="0"/>
                </a:lnTo>
                <a:lnTo>
                  <a:pt x="20541" y="2641"/>
                </a:lnTo>
                <a:lnTo>
                  <a:pt x="9852" y="9847"/>
                </a:lnTo>
                <a:lnTo>
                  <a:pt x="2643" y="20536"/>
                </a:lnTo>
                <a:lnTo>
                  <a:pt x="0" y="33629"/>
                </a:lnTo>
                <a:lnTo>
                  <a:pt x="0" y="168109"/>
                </a:lnTo>
                <a:lnTo>
                  <a:pt x="2643" y="181195"/>
                </a:lnTo>
                <a:lnTo>
                  <a:pt x="9852" y="191881"/>
                </a:lnTo>
                <a:lnTo>
                  <a:pt x="20541" y="199085"/>
                </a:lnTo>
                <a:lnTo>
                  <a:pt x="33629" y="201726"/>
                </a:lnTo>
                <a:lnTo>
                  <a:pt x="1050391" y="201726"/>
                </a:lnTo>
                <a:lnTo>
                  <a:pt x="1063484" y="199085"/>
                </a:lnTo>
                <a:lnTo>
                  <a:pt x="1074173" y="191881"/>
                </a:lnTo>
                <a:lnTo>
                  <a:pt x="1081379" y="181195"/>
                </a:lnTo>
                <a:lnTo>
                  <a:pt x="1084021" y="168109"/>
                </a:lnTo>
                <a:lnTo>
                  <a:pt x="1084021" y="33629"/>
                </a:lnTo>
                <a:lnTo>
                  <a:pt x="1081379" y="20536"/>
                </a:lnTo>
                <a:lnTo>
                  <a:pt x="1074173" y="9847"/>
                </a:lnTo>
                <a:lnTo>
                  <a:pt x="1063484" y="2641"/>
                </a:lnTo>
                <a:lnTo>
                  <a:pt x="10503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3"/>
          <p:cNvSpPr/>
          <p:nvPr/>
        </p:nvSpPr>
        <p:spPr>
          <a:xfrm>
            <a:off x="1686166" y="1784329"/>
            <a:ext cx="1084580" cy="201930"/>
          </a:xfrm>
          <a:custGeom>
            <a:avLst/>
            <a:gdLst/>
            <a:ahLst/>
            <a:cxnLst/>
            <a:rect l="l" t="t" r="r" b="b"/>
            <a:pathLst>
              <a:path w="1084580" h="201930">
                <a:moveTo>
                  <a:pt x="1084021" y="168109"/>
                </a:moveTo>
                <a:lnTo>
                  <a:pt x="1081379" y="181195"/>
                </a:lnTo>
                <a:lnTo>
                  <a:pt x="1074173" y="191881"/>
                </a:lnTo>
                <a:lnTo>
                  <a:pt x="1063484" y="199085"/>
                </a:lnTo>
                <a:lnTo>
                  <a:pt x="1050391" y="201726"/>
                </a:lnTo>
                <a:lnTo>
                  <a:pt x="33629" y="201726"/>
                </a:lnTo>
                <a:lnTo>
                  <a:pt x="20541" y="199085"/>
                </a:lnTo>
                <a:lnTo>
                  <a:pt x="9852" y="191881"/>
                </a:lnTo>
                <a:lnTo>
                  <a:pt x="2643" y="181195"/>
                </a:lnTo>
                <a:lnTo>
                  <a:pt x="0" y="168109"/>
                </a:lnTo>
                <a:lnTo>
                  <a:pt x="0" y="33629"/>
                </a:lnTo>
                <a:lnTo>
                  <a:pt x="2643" y="20536"/>
                </a:lnTo>
                <a:lnTo>
                  <a:pt x="9852" y="9847"/>
                </a:lnTo>
                <a:lnTo>
                  <a:pt x="20541" y="2641"/>
                </a:lnTo>
                <a:lnTo>
                  <a:pt x="33629" y="0"/>
                </a:lnTo>
                <a:lnTo>
                  <a:pt x="1050391" y="0"/>
                </a:lnTo>
                <a:lnTo>
                  <a:pt x="1063484" y="2641"/>
                </a:lnTo>
                <a:lnTo>
                  <a:pt x="1074173" y="9847"/>
                </a:lnTo>
                <a:lnTo>
                  <a:pt x="1081379" y="20536"/>
                </a:lnTo>
                <a:lnTo>
                  <a:pt x="1084021" y="33629"/>
                </a:lnTo>
                <a:lnTo>
                  <a:pt x="1084021" y="168109"/>
                </a:lnTo>
                <a:close/>
              </a:path>
            </a:pathLst>
          </a:custGeom>
          <a:ln w="12699">
            <a:solidFill>
              <a:srgbClr val="E695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4"/>
          <p:cNvSpPr/>
          <p:nvPr/>
        </p:nvSpPr>
        <p:spPr>
          <a:xfrm>
            <a:off x="261137" y="2085643"/>
            <a:ext cx="830580" cy="240029"/>
          </a:xfrm>
          <a:custGeom>
            <a:avLst/>
            <a:gdLst/>
            <a:ahLst/>
            <a:cxnLst/>
            <a:rect l="l" t="t" r="r" b="b"/>
            <a:pathLst>
              <a:path w="830580" h="240030">
                <a:moveTo>
                  <a:pt x="796378" y="0"/>
                </a:moveTo>
                <a:lnTo>
                  <a:pt x="33629" y="0"/>
                </a:lnTo>
                <a:lnTo>
                  <a:pt x="20541" y="2641"/>
                </a:lnTo>
                <a:lnTo>
                  <a:pt x="9852" y="9847"/>
                </a:lnTo>
                <a:lnTo>
                  <a:pt x="2643" y="20536"/>
                </a:lnTo>
                <a:lnTo>
                  <a:pt x="0" y="33629"/>
                </a:lnTo>
                <a:lnTo>
                  <a:pt x="0" y="206209"/>
                </a:lnTo>
                <a:lnTo>
                  <a:pt x="2643" y="219295"/>
                </a:lnTo>
                <a:lnTo>
                  <a:pt x="9852" y="229981"/>
                </a:lnTo>
                <a:lnTo>
                  <a:pt x="20541" y="237185"/>
                </a:lnTo>
                <a:lnTo>
                  <a:pt x="33629" y="239826"/>
                </a:lnTo>
                <a:lnTo>
                  <a:pt x="796378" y="239826"/>
                </a:lnTo>
                <a:lnTo>
                  <a:pt x="809464" y="237185"/>
                </a:lnTo>
                <a:lnTo>
                  <a:pt x="820150" y="229981"/>
                </a:lnTo>
                <a:lnTo>
                  <a:pt x="827354" y="219295"/>
                </a:lnTo>
                <a:lnTo>
                  <a:pt x="829995" y="206209"/>
                </a:lnTo>
                <a:lnTo>
                  <a:pt x="829995" y="33629"/>
                </a:lnTo>
                <a:lnTo>
                  <a:pt x="827354" y="20536"/>
                </a:lnTo>
                <a:lnTo>
                  <a:pt x="820150" y="9847"/>
                </a:lnTo>
                <a:lnTo>
                  <a:pt x="809464" y="2641"/>
                </a:lnTo>
                <a:lnTo>
                  <a:pt x="796378" y="0"/>
                </a:lnTo>
                <a:close/>
              </a:path>
            </a:pathLst>
          </a:custGeom>
          <a:solidFill>
            <a:srgbClr val="CFE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45"/>
          <p:cNvSpPr/>
          <p:nvPr/>
        </p:nvSpPr>
        <p:spPr>
          <a:xfrm>
            <a:off x="261137" y="3036630"/>
            <a:ext cx="830580" cy="328930"/>
          </a:xfrm>
          <a:custGeom>
            <a:avLst/>
            <a:gdLst/>
            <a:ahLst/>
            <a:cxnLst/>
            <a:rect l="l" t="t" r="r" b="b"/>
            <a:pathLst>
              <a:path w="830580" h="328929">
                <a:moveTo>
                  <a:pt x="796378" y="0"/>
                </a:moveTo>
                <a:lnTo>
                  <a:pt x="33629" y="0"/>
                </a:lnTo>
                <a:lnTo>
                  <a:pt x="20541" y="2641"/>
                </a:lnTo>
                <a:lnTo>
                  <a:pt x="9852" y="9847"/>
                </a:lnTo>
                <a:lnTo>
                  <a:pt x="2643" y="20536"/>
                </a:lnTo>
                <a:lnTo>
                  <a:pt x="0" y="33629"/>
                </a:lnTo>
                <a:lnTo>
                  <a:pt x="0" y="295122"/>
                </a:lnTo>
                <a:lnTo>
                  <a:pt x="2643" y="308208"/>
                </a:lnTo>
                <a:lnTo>
                  <a:pt x="9852" y="318893"/>
                </a:lnTo>
                <a:lnTo>
                  <a:pt x="20541" y="326097"/>
                </a:lnTo>
                <a:lnTo>
                  <a:pt x="33629" y="328739"/>
                </a:lnTo>
                <a:lnTo>
                  <a:pt x="796378" y="328739"/>
                </a:lnTo>
                <a:lnTo>
                  <a:pt x="809464" y="326097"/>
                </a:lnTo>
                <a:lnTo>
                  <a:pt x="820150" y="318893"/>
                </a:lnTo>
                <a:lnTo>
                  <a:pt x="827354" y="308208"/>
                </a:lnTo>
                <a:lnTo>
                  <a:pt x="829995" y="295122"/>
                </a:lnTo>
                <a:lnTo>
                  <a:pt x="829995" y="33629"/>
                </a:lnTo>
                <a:lnTo>
                  <a:pt x="827354" y="20536"/>
                </a:lnTo>
                <a:lnTo>
                  <a:pt x="820150" y="9847"/>
                </a:lnTo>
                <a:lnTo>
                  <a:pt x="809464" y="2641"/>
                </a:lnTo>
                <a:lnTo>
                  <a:pt x="796378" y="0"/>
                </a:lnTo>
                <a:close/>
              </a:path>
            </a:pathLst>
          </a:custGeom>
          <a:solidFill>
            <a:srgbClr val="CFE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46"/>
          <p:cNvSpPr/>
          <p:nvPr/>
        </p:nvSpPr>
        <p:spPr>
          <a:xfrm>
            <a:off x="261137" y="4026449"/>
            <a:ext cx="830580" cy="328930"/>
          </a:xfrm>
          <a:custGeom>
            <a:avLst/>
            <a:gdLst/>
            <a:ahLst/>
            <a:cxnLst/>
            <a:rect l="l" t="t" r="r" b="b"/>
            <a:pathLst>
              <a:path w="830580" h="328929">
                <a:moveTo>
                  <a:pt x="796378" y="0"/>
                </a:moveTo>
                <a:lnTo>
                  <a:pt x="33629" y="0"/>
                </a:lnTo>
                <a:lnTo>
                  <a:pt x="20541" y="2641"/>
                </a:lnTo>
                <a:lnTo>
                  <a:pt x="9852" y="9847"/>
                </a:lnTo>
                <a:lnTo>
                  <a:pt x="2643" y="20536"/>
                </a:lnTo>
                <a:lnTo>
                  <a:pt x="0" y="33629"/>
                </a:lnTo>
                <a:lnTo>
                  <a:pt x="0" y="295122"/>
                </a:lnTo>
                <a:lnTo>
                  <a:pt x="2643" y="308208"/>
                </a:lnTo>
                <a:lnTo>
                  <a:pt x="9852" y="318893"/>
                </a:lnTo>
                <a:lnTo>
                  <a:pt x="20541" y="326097"/>
                </a:lnTo>
                <a:lnTo>
                  <a:pt x="33629" y="328739"/>
                </a:lnTo>
                <a:lnTo>
                  <a:pt x="796378" y="328739"/>
                </a:lnTo>
                <a:lnTo>
                  <a:pt x="809464" y="326097"/>
                </a:lnTo>
                <a:lnTo>
                  <a:pt x="820150" y="318893"/>
                </a:lnTo>
                <a:lnTo>
                  <a:pt x="827354" y="308208"/>
                </a:lnTo>
                <a:lnTo>
                  <a:pt x="829995" y="295122"/>
                </a:lnTo>
                <a:lnTo>
                  <a:pt x="829995" y="33629"/>
                </a:lnTo>
                <a:lnTo>
                  <a:pt x="827354" y="20536"/>
                </a:lnTo>
                <a:lnTo>
                  <a:pt x="820150" y="9847"/>
                </a:lnTo>
                <a:lnTo>
                  <a:pt x="809464" y="2641"/>
                </a:lnTo>
                <a:lnTo>
                  <a:pt x="796378" y="0"/>
                </a:lnTo>
                <a:close/>
              </a:path>
            </a:pathLst>
          </a:custGeom>
          <a:solidFill>
            <a:srgbClr val="CFE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47"/>
          <p:cNvSpPr/>
          <p:nvPr/>
        </p:nvSpPr>
        <p:spPr>
          <a:xfrm>
            <a:off x="2555148" y="5808116"/>
            <a:ext cx="576580" cy="328930"/>
          </a:xfrm>
          <a:custGeom>
            <a:avLst/>
            <a:gdLst/>
            <a:ahLst/>
            <a:cxnLst/>
            <a:rect l="l" t="t" r="r" b="b"/>
            <a:pathLst>
              <a:path w="576580" h="328929">
                <a:moveTo>
                  <a:pt x="542353" y="0"/>
                </a:moveTo>
                <a:lnTo>
                  <a:pt x="33629" y="0"/>
                </a:lnTo>
                <a:lnTo>
                  <a:pt x="20541" y="2641"/>
                </a:lnTo>
                <a:lnTo>
                  <a:pt x="9852" y="9847"/>
                </a:lnTo>
                <a:lnTo>
                  <a:pt x="2643" y="20536"/>
                </a:lnTo>
                <a:lnTo>
                  <a:pt x="0" y="33629"/>
                </a:lnTo>
                <a:lnTo>
                  <a:pt x="0" y="295122"/>
                </a:lnTo>
                <a:lnTo>
                  <a:pt x="2643" y="308210"/>
                </a:lnTo>
                <a:lnTo>
                  <a:pt x="9852" y="318900"/>
                </a:lnTo>
                <a:lnTo>
                  <a:pt x="20541" y="326108"/>
                </a:lnTo>
                <a:lnTo>
                  <a:pt x="33629" y="328752"/>
                </a:lnTo>
                <a:lnTo>
                  <a:pt x="542353" y="328752"/>
                </a:lnTo>
                <a:lnTo>
                  <a:pt x="555439" y="326108"/>
                </a:lnTo>
                <a:lnTo>
                  <a:pt x="566124" y="318900"/>
                </a:lnTo>
                <a:lnTo>
                  <a:pt x="573328" y="308210"/>
                </a:lnTo>
                <a:lnTo>
                  <a:pt x="575970" y="295122"/>
                </a:lnTo>
                <a:lnTo>
                  <a:pt x="575970" y="33629"/>
                </a:lnTo>
                <a:lnTo>
                  <a:pt x="573328" y="20536"/>
                </a:lnTo>
                <a:lnTo>
                  <a:pt x="566124" y="9847"/>
                </a:lnTo>
                <a:lnTo>
                  <a:pt x="555439" y="2641"/>
                </a:lnTo>
                <a:lnTo>
                  <a:pt x="542353" y="0"/>
                </a:lnTo>
                <a:close/>
              </a:path>
            </a:pathLst>
          </a:custGeom>
          <a:solidFill>
            <a:srgbClr val="CEEB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8"/>
          <p:cNvSpPr/>
          <p:nvPr/>
        </p:nvSpPr>
        <p:spPr>
          <a:xfrm>
            <a:off x="1686166" y="2814914"/>
            <a:ext cx="1084580" cy="201930"/>
          </a:xfrm>
          <a:custGeom>
            <a:avLst/>
            <a:gdLst/>
            <a:ahLst/>
            <a:cxnLst/>
            <a:rect l="l" t="t" r="r" b="b"/>
            <a:pathLst>
              <a:path w="1084580" h="201930">
                <a:moveTo>
                  <a:pt x="1050391" y="0"/>
                </a:moveTo>
                <a:lnTo>
                  <a:pt x="33629" y="0"/>
                </a:lnTo>
                <a:lnTo>
                  <a:pt x="20541" y="2637"/>
                </a:lnTo>
                <a:lnTo>
                  <a:pt x="9852" y="9834"/>
                </a:lnTo>
                <a:lnTo>
                  <a:pt x="2643" y="20515"/>
                </a:lnTo>
                <a:lnTo>
                  <a:pt x="0" y="33604"/>
                </a:lnTo>
                <a:lnTo>
                  <a:pt x="0" y="168097"/>
                </a:lnTo>
                <a:lnTo>
                  <a:pt x="2643" y="181180"/>
                </a:lnTo>
                <a:lnTo>
                  <a:pt x="9852" y="191862"/>
                </a:lnTo>
                <a:lnTo>
                  <a:pt x="20541" y="199061"/>
                </a:lnTo>
                <a:lnTo>
                  <a:pt x="33629" y="201701"/>
                </a:lnTo>
                <a:lnTo>
                  <a:pt x="1050391" y="201701"/>
                </a:lnTo>
                <a:lnTo>
                  <a:pt x="1063484" y="199061"/>
                </a:lnTo>
                <a:lnTo>
                  <a:pt x="1074173" y="191862"/>
                </a:lnTo>
                <a:lnTo>
                  <a:pt x="1081379" y="181180"/>
                </a:lnTo>
                <a:lnTo>
                  <a:pt x="1084021" y="168097"/>
                </a:lnTo>
                <a:lnTo>
                  <a:pt x="1084021" y="33604"/>
                </a:lnTo>
                <a:lnTo>
                  <a:pt x="1081379" y="20515"/>
                </a:lnTo>
                <a:lnTo>
                  <a:pt x="1074173" y="9834"/>
                </a:lnTo>
                <a:lnTo>
                  <a:pt x="1063484" y="2637"/>
                </a:lnTo>
                <a:lnTo>
                  <a:pt x="10503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49"/>
          <p:cNvSpPr/>
          <p:nvPr/>
        </p:nvSpPr>
        <p:spPr>
          <a:xfrm>
            <a:off x="1686166" y="2814914"/>
            <a:ext cx="1084580" cy="201930"/>
          </a:xfrm>
          <a:custGeom>
            <a:avLst/>
            <a:gdLst/>
            <a:ahLst/>
            <a:cxnLst/>
            <a:rect l="l" t="t" r="r" b="b"/>
            <a:pathLst>
              <a:path w="1084580" h="201930">
                <a:moveTo>
                  <a:pt x="1084021" y="168097"/>
                </a:moveTo>
                <a:lnTo>
                  <a:pt x="1081379" y="181180"/>
                </a:lnTo>
                <a:lnTo>
                  <a:pt x="1074173" y="191862"/>
                </a:lnTo>
                <a:lnTo>
                  <a:pt x="1063484" y="199061"/>
                </a:lnTo>
                <a:lnTo>
                  <a:pt x="1050391" y="201701"/>
                </a:lnTo>
                <a:lnTo>
                  <a:pt x="33629" y="201701"/>
                </a:lnTo>
                <a:lnTo>
                  <a:pt x="20541" y="199061"/>
                </a:lnTo>
                <a:lnTo>
                  <a:pt x="9852" y="191862"/>
                </a:lnTo>
                <a:lnTo>
                  <a:pt x="2643" y="181180"/>
                </a:lnTo>
                <a:lnTo>
                  <a:pt x="0" y="168097"/>
                </a:lnTo>
                <a:lnTo>
                  <a:pt x="0" y="33604"/>
                </a:lnTo>
                <a:lnTo>
                  <a:pt x="2643" y="20515"/>
                </a:lnTo>
                <a:lnTo>
                  <a:pt x="9852" y="9834"/>
                </a:lnTo>
                <a:lnTo>
                  <a:pt x="20541" y="2637"/>
                </a:lnTo>
                <a:lnTo>
                  <a:pt x="33629" y="0"/>
                </a:lnTo>
                <a:lnTo>
                  <a:pt x="1050391" y="0"/>
                </a:lnTo>
                <a:lnTo>
                  <a:pt x="1063484" y="2637"/>
                </a:lnTo>
                <a:lnTo>
                  <a:pt x="1074173" y="9834"/>
                </a:lnTo>
                <a:lnTo>
                  <a:pt x="1081379" y="20515"/>
                </a:lnTo>
                <a:lnTo>
                  <a:pt x="1084021" y="33604"/>
                </a:lnTo>
                <a:lnTo>
                  <a:pt x="1084021" y="168097"/>
                </a:lnTo>
                <a:close/>
              </a:path>
            </a:pathLst>
          </a:custGeom>
          <a:ln w="12700">
            <a:solidFill>
              <a:srgbClr val="E695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0"/>
          <p:cNvSpPr/>
          <p:nvPr/>
        </p:nvSpPr>
        <p:spPr>
          <a:xfrm>
            <a:off x="3220020" y="2811583"/>
            <a:ext cx="1102995" cy="442595"/>
          </a:xfrm>
          <a:custGeom>
            <a:avLst/>
            <a:gdLst/>
            <a:ahLst/>
            <a:cxnLst/>
            <a:rect l="l" t="t" r="r" b="b"/>
            <a:pathLst>
              <a:path w="1102995" h="442595">
                <a:moveTo>
                  <a:pt x="1028687" y="0"/>
                </a:moveTo>
                <a:lnTo>
                  <a:pt x="73672" y="0"/>
                </a:lnTo>
                <a:lnTo>
                  <a:pt x="45000" y="5789"/>
                </a:lnTo>
                <a:lnTo>
                  <a:pt x="21582" y="21577"/>
                </a:lnTo>
                <a:lnTo>
                  <a:pt x="5791" y="44994"/>
                </a:lnTo>
                <a:lnTo>
                  <a:pt x="0" y="73672"/>
                </a:lnTo>
                <a:lnTo>
                  <a:pt x="0" y="368376"/>
                </a:lnTo>
                <a:lnTo>
                  <a:pt x="5791" y="397061"/>
                </a:lnTo>
                <a:lnTo>
                  <a:pt x="21582" y="420482"/>
                </a:lnTo>
                <a:lnTo>
                  <a:pt x="45000" y="436272"/>
                </a:lnTo>
                <a:lnTo>
                  <a:pt x="73672" y="442061"/>
                </a:lnTo>
                <a:lnTo>
                  <a:pt x="1028687" y="442061"/>
                </a:lnTo>
                <a:lnTo>
                  <a:pt x="1057367" y="436272"/>
                </a:lnTo>
                <a:lnTo>
                  <a:pt x="1080789" y="420482"/>
                </a:lnTo>
                <a:lnTo>
                  <a:pt x="1096581" y="397061"/>
                </a:lnTo>
                <a:lnTo>
                  <a:pt x="1102372" y="368376"/>
                </a:lnTo>
                <a:lnTo>
                  <a:pt x="1102372" y="73672"/>
                </a:lnTo>
                <a:lnTo>
                  <a:pt x="1096581" y="44994"/>
                </a:lnTo>
                <a:lnTo>
                  <a:pt x="1080789" y="21577"/>
                </a:lnTo>
                <a:lnTo>
                  <a:pt x="1057367" y="5789"/>
                </a:lnTo>
                <a:lnTo>
                  <a:pt x="1028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1"/>
          <p:cNvSpPr/>
          <p:nvPr/>
        </p:nvSpPr>
        <p:spPr>
          <a:xfrm>
            <a:off x="3200970" y="3014292"/>
            <a:ext cx="1102995" cy="442595"/>
          </a:xfrm>
          <a:custGeom>
            <a:avLst/>
            <a:gdLst/>
            <a:ahLst/>
            <a:cxnLst/>
            <a:rect l="l" t="t" r="r" b="b"/>
            <a:pathLst>
              <a:path w="1102995" h="442595">
                <a:moveTo>
                  <a:pt x="0" y="73672"/>
                </a:moveTo>
                <a:lnTo>
                  <a:pt x="5791" y="44994"/>
                </a:lnTo>
                <a:lnTo>
                  <a:pt x="21582" y="21577"/>
                </a:lnTo>
                <a:lnTo>
                  <a:pt x="45000" y="5789"/>
                </a:lnTo>
                <a:lnTo>
                  <a:pt x="73672" y="0"/>
                </a:lnTo>
                <a:lnTo>
                  <a:pt x="1028687" y="0"/>
                </a:lnTo>
                <a:lnTo>
                  <a:pt x="1057367" y="5789"/>
                </a:lnTo>
                <a:lnTo>
                  <a:pt x="1080789" y="21577"/>
                </a:lnTo>
                <a:lnTo>
                  <a:pt x="1096581" y="44994"/>
                </a:lnTo>
                <a:lnTo>
                  <a:pt x="1102372" y="73672"/>
                </a:lnTo>
                <a:lnTo>
                  <a:pt x="1102372" y="368376"/>
                </a:lnTo>
                <a:lnTo>
                  <a:pt x="1096581" y="397061"/>
                </a:lnTo>
                <a:lnTo>
                  <a:pt x="1080789" y="420482"/>
                </a:lnTo>
                <a:lnTo>
                  <a:pt x="1057367" y="436272"/>
                </a:lnTo>
                <a:lnTo>
                  <a:pt x="1028687" y="442061"/>
                </a:lnTo>
                <a:lnTo>
                  <a:pt x="73672" y="442061"/>
                </a:lnTo>
                <a:lnTo>
                  <a:pt x="45000" y="436272"/>
                </a:lnTo>
                <a:lnTo>
                  <a:pt x="21582" y="420482"/>
                </a:lnTo>
                <a:lnTo>
                  <a:pt x="5791" y="397061"/>
                </a:lnTo>
                <a:lnTo>
                  <a:pt x="0" y="368376"/>
                </a:lnTo>
                <a:lnTo>
                  <a:pt x="0" y="73672"/>
                </a:lnTo>
                <a:close/>
              </a:path>
            </a:pathLst>
          </a:custGeom>
          <a:solidFill>
            <a:schemeClr val="bg1"/>
          </a:solidFill>
          <a:ln w="12699">
            <a:solidFill>
              <a:srgbClr val="E695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56"/>
          <p:cNvSpPr txBox="1"/>
          <p:nvPr/>
        </p:nvSpPr>
        <p:spPr>
          <a:xfrm>
            <a:off x="1718611" y="962919"/>
            <a:ext cx="1005205" cy="237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4139">
              <a:lnSpc>
                <a:spcPts val="890"/>
              </a:lnSpc>
            </a:pPr>
            <a:r>
              <a:rPr sz="850" b="1">
                <a:solidFill>
                  <a:srgbClr val="0D436C"/>
                </a:solidFill>
                <a:latin typeface="Arial"/>
                <a:cs typeface="Arial"/>
              </a:rPr>
              <a:t>IDENTIFY </a:t>
            </a:r>
            <a:r>
              <a:rPr sz="850" b="1" spc="-5">
                <a:solidFill>
                  <a:srgbClr val="0D436C"/>
                </a:solidFill>
                <a:latin typeface="Arial"/>
                <a:cs typeface="Arial"/>
              </a:rPr>
              <a:t>AND  </a:t>
            </a:r>
            <a:r>
              <a:rPr sz="850" b="1">
                <a:solidFill>
                  <a:srgbClr val="0D436C"/>
                </a:solidFill>
                <a:latin typeface="Arial"/>
                <a:cs typeface="Arial"/>
              </a:rPr>
              <a:t>SCOPE THE</a:t>
            </a:r>
            <a:r>
              <a:rPr sz="850" b="1" spc="-90">
                <a:solidFill>
                  <a:srgbClr val="0D436C"/>
                </a:solidFill>
                <a:latin typeface="Arial"/>
                <a:cs typeface="Arial"/>
              </a:rPr>
              <a:t> </a:t>
            </a:r>
            <a:r>
              <a:rPr sz="850" b="1">
                <a:solidFill>
                  <a:srgbClr val="0D436C"/>
                </a:solidFill>
                <a:latin typeface="Arial"/>
                <a:cs typeface="Arial"/>
              </a:rPr>
              <a:t>ISSUE</a:t>
            </a:r>
            <a:endParaRPr sz="850">
              <a:latin typeface="Arial"/>
              <a:cs typeface="Arial"/>
            </a:endParaRPr>
          </a:p>
        </p:txBody>
      </p:sp>
      <p:sp>
        <p:nvSpPr>
          <p:cNvPr id="63" name="object 57"/>
          <p:cNvSpPr txBox="1"/>
          <p:nvPr/>
        </p:nvSpPr>
        <p:spPr>
          <a:xfrm>
            <a:off x="3983813" y="4939874"/>
            <a:ext cx="97345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5">
                <a:solidFill>
                  <a:srgbClr val="0D436C"/>
                </a:solidFill>
                <a:latin typeface="Arial"/>
                <a:cs typeface="Arial"/>
              </a:rPr>
              <a:t>DEVELOP</a:t>
            </a:r>
            <a:r>
              <a:rPr sz="850" b="1" spc="-95">
                <a:solidFill>
                  <a:srgbClr val="0D436C"/>
                </a:solidFill>
                <a:latin typeface="Arial"/>
                <a:cs typeface="Arial"/>
              </a:rPr>
              <a:t> </a:t>
            </a:r>
            <a:r>
              <a:rPr sz="850" b="1">
                <a:solidFill>
                  <a:srgbClr val="0D436C"/>
                </a:solidFill>
                <a:latin typeface="Arial"/>
                <a:cs typeface="Arial"/>
              </a:rPr>
              <a:t>POLICY</a:t>
            </a:r>
            <a:endParaRPr sz="850">
              <a:latin typeface="Arial"/>
              <a:cs typeface="Arial"/>
            </a:endParaRPr>
          </a:p>
        </p:txBody>
      </p:sp>
      <p:sp>
        <p:nvSpPr>
          <p:cNvPr id="64" name="object 58"/>
          <p:cNvSpPr txBox="1"/>
          <p:nvPr/>
        </p:nvSpPr>
        <p:spPr>
          <a:xfrm>
            <a:off x="7002356" y="4939557"/>
            <a:ext cx="108902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>
                <a:solidFill>
                  <a:srgbClr val="0D436C"/>
                </a:solidFill>
                <a:latin typeface="Arial"/>
                <a:cs typeface="Arial"/>
              </a:rPr>
              <a:t>VOTING OR</a:t>
            </a:r>
            <a:r>
              <a:rPr sz="850" b="1" spc="-90">
                <a:solidFill>
                  <a:srgbClr val="0D436C"/>
                </a:solidFill>
                <a:latin typeface="Arial"/>
                <a:cs typeface="Arial"/>
              </a:rPr>
              <a:t> </a:t>
            </a:r>
            <a:r>
              <a:rPr sz="850" b="1" spc="-5">
                <a:solidFill>
                  <a:srgbClr val="0D436C"/>
                </a:solidFill>
                <a:latin typeface="Arial"/>
                <a:cs typeface="Arial"/>
              </a:rPr>
              <a:t>REVIEW</a:t>
            </a:r>
            <a:endParaRPr sz="850">
              <a:latin typeface="Arial"/>
              <a:cs typeface="Arial"/>
            </a:endParaRPr>
          </a:p>
        </p:txBody>
      </p:sp>
      <p:sp>
        <p:nvSpPr>
          <p:cNvPr id="65" name="object 59"/>
          <p:cNvSpPr txBox="1"/>
          <p:nvPr/>
        </p:nvSpPr>
        <p:spPr>
          <a:xfrm>
            <a:off x="7672499" y="1058719"/>
            <a:ext cx="81851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5">
                <a:solidFill>
                  <a:srgbClr val="0D436C"/>
                </a:solidFill>
                <a:latin typeface="Arial"/>
                <a:cs typeface="Arial"/>
              </a:rPr>
              <a:t>BOARD</a:t>
            </a:r>
            <a:r>
              <a:rPr sz="850" b="1" spc="-85">
                <a:solidFill>
                  <a:srgbClr val="0D436C"/>
                </a:solidFill>
                <a:latin typeface="Arial"/>
                <a:cs typeface="Arial"/>
              </a:rPr>
              <a:t> </a:t>
            </a:r>
            <a:r>
              <a:rPr sz="850" b="1">
                <a:solidFill>
                  <a:srgbClr val="0D436C"/>
                </a:solidFill>
                <a:latin typeface="Arial"/>
                <a:cs typeface="Arial"/>
              </a:rPr>
              <a:t>VOTES</a:t>
            </a:r>
            <a:endParaRPr sz="850">
              <a:latin typeface="Arial"/>
              <a:cs typeface="Arial"/>
            </a:endParaRPr>
          </a:p>
        </p:txBody>
      </p:sp>
      <p:sp>
        <p:nvSpPr>
          <p:cNvPr id="66" name="object 60"/>
          <p:cNvSpPr txBox="1"/>
          <p:nvPr/>
        </p:nvSpPr>
        <p:spPr>
          <a:xfrm>
            <a:off x="1747208" y="1805487"/>
            <a:ext cx="97660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900" b="1">
                <a:solidFill>
                  <a:srgbClr val="1A86C8"/>
                </a:solidFill>
                <a:latin typeface="Arial"/>
                <a:cs typeface="Arial"/>
              </a:rPr>
              <a:t>Identify</a:t>
            </a:r>
            <a:r>
              <a:rPr sz="900" b="1" spc="-60">
                <a:solidFill>
                  <a:srgbClr val="1A86C8"/>
                </a:solidFill>
                <a:latin typeface="Arial"/>
                <a:cs typeface="Arial"/>
              </a:rPr>
              <a:t> </a:t>
            </a:r>
            <a:r>
              <a:rPr sz="900" b="1">
                <a:solidFill>
                  <a:srgbClr val="1A86C8"/>
                </a:solidFill>
                <a:latin typeface="Arial"/>
                <a:cs typeface="Arial"/>
              </a:rPr>
              <a:t>issue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object 61"/>
          <p:cNvSpPr txBox="1"/>
          <p:nvPr/>
        </p:nvSpPr>
        <p:spPr>
          <a:xfrm>
            <a:off x="1783160" y="2834941"/>
            <a:ext cx="89328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900" b="1">
                <a:solidFill>
                  <a:srgbClr val="1A86C8"/>
                </a:solidFill>
                <a:latin typeface="Arial"/>
                <a:cs typeface="Arial"/>
              </a:rPr>
              <a:t>Issue</a:t>
            </a:r>
            <a:r>
              <a:rPr sz="900" b="1" spc="-65">
                <a:solidFill>
                  <a:srgbClr val="1A86C8"/>
                </a:solidFill>
                <a:latin typeface="Arial"/>
                <a:cs typeface="Arial"/>
              </a:rPr>
              <a:t> </a:t>
            </a:r>
            <a:r>
              <a:rPr sz="900" b="1" spc="-5">
                <a:solidFill>
                  <a:srgbClr val="1A86C8"/>
                </a:solidFill>
                <a:latin typeface="Arial"/>
                <a:cs typeface="Arial"/>
              </a:rPr>
              <a:t>report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3"/>
          <p:cNvSpPr txBox="1"/>
          <p:nvPr/>
        </p:nvSpPr>
        <p:spPr>
          <a:xfrm>
            <a:off x="3284552" y="3062011"/>
            <a:ext cx="933996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28575" algn="ctr">
              <a:lnSpc>
                <a:spcPts val="910"/>
              </a:lnSpc>
            </a:pPr>
            <a:r>
              <a:rPr sz="900" b="1" spc="-5">
                <a:solidFill>
                  <a:srgbClr val="1A86C8"/>
                </a:solidFill>
                <a:latin typeface="Arial"/>
                <a:cs typeface="Arial"/>
              </a:rPr>
              <a:t>Consult </a:t>
            </a:r>
            <a:r>
              <a:rPr sz="900" b="1">
                <a:solidFill>
                  <a:srgbClr val="1A86C8"/>
                </a:solidFill>
                <a:latin typeface="Arial"/>
                <a:cs typeface="Arial"/>
              </a:rPr>
              <a:t>with  </a:t>
            </a:r>
            <a:r>
              <a:rPr sz="900" b="1" spc="-5">
                <a:solidFill>
                  <a:srgbClr val="1A86C8"/>
                </a:solidFill>
                <a:latin typeface="Arial"/>
                <a:cs typeface="Arial"/>
              </a:rPr>
              <a:t>Community</a:t>
            </a:r>
            <a:r>
              <a:rPr sz="900" b="1" spc="-45">
                <a:solidFill>
                  <a:srgbClr val="1A86C8"/>
                </a:solidFill>
                <a:latin typeface="Arial"/>
                <a:cs typeface="Arial"/>
              </a:rPr>
              <a:t> </a:t>
            </a:r>
            <a:r>
              <a:rPr sz="900" b="1" spc="-5">
                <a:solidFill>
                  <a:srgbClr val="1A86C8"/>
                </a:solidFill>
                <a:latin typeface="Arial"/>
                <a:cs typeface="Arial"/>
              </a:rPr>
              <a:t>and  </a:t>
            </a:r>
            <a:r>
              <a:rPr sz="900" b="1">
                <a:solidFill>
                  <a:srgbClr val="1A86C8"/>
                </a:solidFill>
                <a:latin typeface="Arial"/>
                <a:cs typeface="Arial"/>
              </a:rPr>
              <a:t>produce</a:t>
            </a:r>
            <a:r>
              <a:rPr sz="900" b="1" spc="-60">
                <a:solidFill>
                  <a:srgbClr val="1A86C8"/>
                </a:solidFill>
                <a:latin typeface="Arial"/>
                <a:cs typeface="Arial"/>
              </a:rPr>
              <a:t> </a:t>
            </a:r>
            <a:r>
              <a:rPr sz="900" b="1">
                <a:solidFill>
                  <a:srgbClr val="1A86C8"/>
                </a:solidFill>
                <a:latin typeface="Arial"/>
                <a:cs typeface="Arial"/>
              </a:rPr>
              <a:t>policy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object 66"/>
          <p:cNvSpPr/>
          <p:nvPr/>
        </p:nvSpPr>
        <p:spPr>
          <a:xfrm>
            <a:off x="1192568" y="1550988"/>
            <a:ext cx="184785" cy="3080385"/>
          </a:xfrm>
          <a:custGeom>
            <a:avLst/>
            <a:gdLst/>
            <a:ahLst/>
            <a:cxnLst/>
            <a:rect l="l" t="t" r="r" b="b"/>
            <a:pathLst>
              <a:path w="184784" h="3080385">
                <a:moveTo>
                  <a:pt x="92240" y="0"/>
                </a:moveTo>
                <a:lnTo>
                  <a:pt x="56332" y="7249"/>
                </a:lnTo>
                <a:lnTo>
                  <a:pt x="27012" y="27019"/>
                </a:lnTo>
                <a:lnTo>
                  <a:pt x="7247" y="56342"/>
                </a:lnTo>
                <a:lnTo>
                  <a:pt x="0" y="92252"/>
                </a:lnTo>
                <a:lnTo>
                  <a:pt x="0" y="2988005"/>
                </a:lnTo>
                <a:lnTo>
                  <a:pt x="7247" y="3023907"/>
                </a:lnTo>
                <a:lnTo>
                  <a:pt x="27012" y="3053227"/>
                </a:lnTo>
                <a:lnTo>
                  <a:pt x="56332" y="3072996"/>
                </a:lnTo>
                <a:lnTo>
                  <a:pt x="92240" y="3080245"/>
                </a:lnTo>
                <a:lnTo>
                  <a:pt x="128150" y="3072996"/>
                </a:lnTo>
                <a:lnTo>
                  <a:pt x="157473" y="3053227"/>
                </a:lnTo>
                <a:lnTo>
                  <a:pt x="177243" y="3023907"/>
                </a:lnTo>
                <a:lnTo>
                  <a:pt x="184492" y="2988005"/>
                </a:lnTo>
                <a:lnTo>
                  <a:pt x="184492" y="92252"/>
                </a:lnTo>
                <a:lnTo>
                  <a:pt x="177243" y="56342"/>
                </a:lnTo>
                <a:lnTo>
                  <a:pt x="157473" y="27019"/>
                </a:lnTo>
                <a:lnTo>
                  <a:pt x="128150" y="7249"/>
                </a:lnTo>
                <a:lnTo>
                  <a:pt x="92240" y="0"/>
                </a:lnTo>
                <a:close/>
              </a:path>
            </a:pathLst>
          </a:custGeom>
          <a:solidFill>
            <a:srgbClr val="0055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68"/>
          <p:cNvSpPr txBox="1"/>
          <p:nvPr/>
        </p:nvSpPr>
        <p:spPr>
          <a:xfrm>
            <a:off x="1214105" y="1643456"/>
            <a:ext cx="127000" cy="2887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z="800" b="1">
                <a:solidFill>
                  <a:srgbClr val="FFFFFF"/>
                </a:solidFill>
                <a:latin typeface="Arial"/>
                <a:cs typeface="Arial"/>
              </a:rPr>
              <a:t>Supporting organizations</a:t>
            </a:r>
            <a:r>
              <a:rPr sz="800" b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>
                <a:solidFill>
                  <a:srgbClr val="FFFFFF"/>
                </a:solidFill>
                <a:latin typeface="Arial"/>
                <a:cs typeface="Arial"/>
              </a:rPr>
              <a:t>identify,</a:t>
            </a:r>
            <a:r>
              <a:rPr sz="800" b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>
                <a:solidFill>
                  <a:srgbClr val="FFFFFF"/>
                </a:solidFill>
                <a:latin typeface="Arial"/>
                <a:cs typeface="Arial"/>
              </a:rPr>
              <a:t>initiate</a:t>
            </a:r>
            <a:r>
              <a:rPr sz="800" b="1" spc="-5">
                <a:solidFill>
                  <a:srgbClr val="FFFFFF"/>
                </a:solidFill>
                <a:latin typeface="Arial"/>
                <a:cs typeface="Arial"/>
              </a:rPr>
              <a:t> an</a:t>
            </a:r>
            <a:r>
              <a:rPr sz="800" b="1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800" b="1" spc="-5">
                <a:solidFill>
                  <a:srgbClr val="FFFFFF"/>
                </a:solidFill>
                <a:latin typeface="Arial"/>
                <a:cs typeface="Arial"/>
              </a:rPr>
              <a:t>creat</a:t>
            </a:r>
            <a:r>
              <a:rPr sz="800" b="1">
                <a:solidFill>
                  <a:srgbClr val="FFFFFF"/>
                </a:solidFill>
                <a:latin typeface="Arial"/>
                <a:cs typeface="Arial"/>
              </a:rPr>
              <a:t>e policy</a:t>
            </a:r>
            <a:endParaRPr sz="800">
              <a:latin typeface="Arial"/>
              <a:cs typeface="Arial"/>
            </a:endParaRPr>
          </a:p>
        </p:txBody>
      </p:sp>
      <p:sp>
        <p:nvSpPr>
          <p:cNvPr id="75" name="object 69"/>
          <p:cNvSpPr/>
          <p:nvPr/>
        </p:nvSpPr>
        <p:spPr>
          <a:xfrm>
            <a:off x="1686172" y="3725068"/>
            <a:ext cx="1084580" cy="419100"/>
          </a:xfrm>
          <a:custGeom>
            <a:avLst/>
            <a:gdLst/>
            <a:ahLst/>
            <a:cxnLst/>
            <a:rect l="l" t="t" r="r" b="b"/>
            <a:pathLst>
              <a:path w="1084580" h="419100">
                <a:moveTo>
                  <a:pt x="1014183" y="0"/>
                </a:moveTo>
                <a:lnTo>
                  <a:pt x="69824" y="0"/>
                </a:lnTo>
                <a:lnTo>
                  <a:pt x="42642" y="5488"/>
                </a:lnTo>
                <a:lnTo>
                  <a:pt x="20448" y="20454"/>
                </a:lnTo>
                <a:lnTo>
                  <a:pt x="5486" y="42653"/>
                </a:lnTo>
                <a:lnTo>
                  <a:pt x="0" y="69837"/>
                </a:lnTo>
                <a:lnTo>
                  <a:pt x="0" y="349186"/>
                </a:lnTo>
                <a:lnTo>
                  <a:pt x="5486" y="376364"/>
                </a:lnTo>
                <a:lnTo>
                  <a:pt x="20448" y="398564"/>
                </a:lnTo>
                <a:lnTo>
                  <a:pt x="42642" y="413533"/>
                </a:lnTo>
                <a:lnTo>
                  <a:pt x="69824" y="419023"/>
                </a:lnTo>
                <a:lnTo>
                  <a:pt x="1014183" y="419023"/>
                </a:lnTo>
                <a:lnTo>
                  <a:pt x="1041367" y="413533"/>
                </a:lnTo>
                <a:lnTo>
                  <a:pt x="1063566" y="398564"/>
                </a:lnTo>
                <a:lnTo>
                  <a:pt x="1078533" y="376364"/>
                </a:lnTo>
                <a:lnTo>
                  <a:pt x="1084021" y="349186"/>
                </a:lnTo>
                <a:lnTo>
                  <a:pt x="1084021" y="69837"/>
                </a:lnTo>
                <a:lnTo>
                  <a:pt x="1078533" y="42653"/>
                </a:lnTo>
                <a:lnTo>
                  <a:pt x="1063566" y="20454"/>
                </a:lnTo>
                <a:lnTo>
                  <a:pt x="1041367" y="5488"/>
                </a:lnTo>
                <a:lnTo>
                  <a:pt x="10141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0"/>
          <p:cNvSpPr/>
          <p:nvPr/>
        </p:nvSpPr>
        <p:spPr>
          <a:xfrm>
            <a:off x="1686172" y="3725068"/>
            <a:ext cx="1084580" cy="419100"/>
          </a:xfrm>
          <a:custGeom>
            <a:avLst/>
            <a:gdLst/>
            <a:ahLst/>
            <a:cxnLst/>
            <a:rect l="l" t="t" r="r" b="b"/>
            <a:pathLst>
              <a:path w="1084580" h="419100">
                <a:moveTo>
                  <a:pt x="0" y="69837"/>
                </a:moveTo>
                <a:lnTo>
                  <a:pt x="5486" y="42653"/>
                </a:lnTo>
                <a:lnTo>
                  <a:pt x="20448" y="20454"/>
                </a:lnTo>
                <a:lnTo>
                  <a:pt x="42642" y="5488"/>
                </a:lnTo>
                <a:lnTo>
                  <a:pt x="69824" y="0"/>
                </a:lnTo>
                <a:lnTo>
                  <a:pt x="1014183" y="0"/>
                </a:lnTo>
                <a:lnTo>
                  <a:pt x="1041367" y="5488"/>
                </a:lnTo>
                <a:lnTo>
                  <a:pt x="1063566" y="20454"/>
                </a:lnTo>
                <a:lnTo>
                  <a:pt x="1078533" y="42653"/>
                </a:lnTo>
                <a:lnTo>
                  <a:pt x="1084021" y="69837"/>
                </a:lnTo>
                <a:lnTo>
                  <a:pt x="1084021" y="349186"/>
                </a:lnTo>
                <a:lnTo>
                  <a:pt x="1078533" y="376364"/>
                </a:lnTo>
                <a:lnTo>
                  <a:pt x="1063566" y="398564"/>
                </a:lnTo>
                <a:lnTo>
                  <a:pt x="1041367" y="413533"/>
                </a:lnTo>
                <a:lnTo>
                  <a:pt x="1014183" y="419023"/>
                </a:lnTo>
                <a:lnTo>
                  <a:pt x="69824" y="419023"/>
                </a:lnTo>
                <a:lnTo>
                  <a:pt x="42642" y="413533"/>
                </a:lnTo>
                <a:lnTo>
                  <a:pt x="20448" y="398564"/>
                </a:lnTo>
                <a:lnTo>
                  <a:pt x="5486" y="376364"/>
                </a:lnTo>
                <a:lnTo>
                  <a:pt x="0" y="349186"/>
                </a:lnTo>
                <a:lnTo>
                  <a:pt x="0" y="69837"/>
                </a:lnTo>
                <a:close/>
              </a:path>
            </a:pathLst>
          </a:custGeom>
          <a:ln w="12700">
            <a:solidFill>
              <a:srgbClr val="E695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1"/>
          <p:cNvSpPr txBox="1"/>
          <p:nvPr/>
        </p:nvSpPr>
        <p:spPr>
          <a:xfrm>
            <a:off x="1789061" y="3757864"/>
            <a:ext cx="887380" cy="353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910"/>
              </a:lnSpc>
            </a:pPr>
            <a:r>
              <a:rPr sz="900" b="1">
                <a:solidFill>
                  <a:srgbClr val="1A86C8"/>
                </a:solidFill>
                <a:latin typeface="Arial"/>
                <a:cs typeface="Arial"/>
              </a:rPr>
              <a:t>Initiate</a:t>
            </a:r>
            <a:r>
              <a:rPr sz="900" b="1" spc="-60">
                <a:solidFill>
                  <a:srgbClr val="1A86C8"/>
                </a:solidFill>
                <a:latin typeface="Arial"/>
                <a:cs typeface="Arial"/>
              </a:rPr>
              <a:t> </a:t>
            </a:r>
            <a:r>
              <a:rPr sz="900" b="1">
                <a:solidFill>
                  <a:srgbClr val="1A86C8"/>
                </a:solidFill>
                <a:latin typeface="Arial"/>
                <a:cs typeface="Arial"/>
              </a:rPr>
              <a:t>policy  development  process</a:t>
            </a:r>
            <a:endParaRPr sz="900">
              <a:latin typeface="Arial"/>
              <a:cs typeface="Arial"/>
            </a:endParaRPr>
          </a:p>
        </p:txBody>
      </p:sp>
      <p:sp>
        <p:nvSpPr>
          <p:cNvPr id="82" name="object 75"/>
          <p:cNvSpPr txBox="1"/>
          <p:nvPr/>
        </p:nvSpPr>
        <p:spPr>
          <a:xfrm>
            <a:off x="2630571" y="5842663"/>
            <a:ext cx="386715" cy="232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6355" algn="ctr">
              <a:lnSpc>
                <a:spcPts val="600"/>
              </a:lnSpc>
            </a:pPr>
            <a:r>
              <a:rPr sz="550" b="1">
                <a:solidFill>
                  <a:srgbClr val="1F8185"/>
                </a:solidFill>
                <a:latin typeface="Arial"/>
                <a:cs typeface="Arial"/>
              </a:rPr>
              <a:t>At-Large  </a:t>
            </a:r>
            <a:r>
              <a:rPr sz="550" b="1" spc="-5">
                <a:solidFill>
                  <a:srgbClr val="1F8185"/>
                </a:solidFill>
                <a:latin typeface="Arial"/>
                <a:cs typeface="Arial"/>
              </a:rPr>
              <a:t>Advisory  Committee</a:t>
            </a:r>
            <a:endParaRPr sz="550">
              <a:latin typeface="Arial"/>
              <a:cs typeface="Arial"/>
            </a:endParaRPr>
          </a:p>
        </p:txBody>
      </p:sp>
      <p:sp>
        <p:nvSpPr>
          <p:cNvPr id="83" name="object 76"/>
          <p:cNvSpPr/>
          <p:nvPr/>
        </p:nvSpPr>
        <p:spPr>
          <a:xfrm>
            <a:off x="4223992" y="5822732"/>
            <a:ext cx="703836" cy="328930"/>
          </a:xfrm>
          <a:custGeom>
            <a:avLst/>
            <a:gdLst/>
            <a:ahLst/>
            <a:cxnLst/>
            <a:rect l="l" t="t" r="r" b="b"/>
            <a:pathLst>
              <a:path w="576579" h="328929">
                <a:moveTo>
                  <a:pt x="542353" y="0"/>
                </a:moveTo>
                <a:lnTo>
                  <a:pt x="33629" y="0"/>
                </a:lnTo>
                <a:lnTo>
                  <a:pt x="20541" y="2641"/>
                </a:lnTo>
                <a:lnTo>
                  <a:pt x="9852" y="9847"/>
                </a:lnTo>
                <a:lnTo>
                  <a:pt x="2643" y="20536"/>
                </a:lnTo>
                <a:lnTo>
                  <a:pt x="0" y="33629"/>
                </a:lnTo>
                <a:lnTo>
                  <a:pt x="0" y="295122"/>
                </a:lnTo>
                <a:lnTo>
                  <a:pt x="2643" y="308210"/>
                </a:lnTo>
                <a:lnTo>
                  <a:pt x="9852" y="318900"/>
                </a:lnTo>
                <a:lnTo>
                  <a:pt x="20541" y="326108"/>
                </a:lnTo>
                <a:lnTo>
                  <a:pt x="33629" y="328752"/>
                </a:lnTo>
                <a:lnTo>
                  <a:pt x="542353" y="328752"/>
                </a:lnTo>
                <a:lnTo>
                  <a:pt x="555439" y="326108"/>
                </a:lnTo>
                <a:lnTo>
                  <a:pt x="566124" y="318900"/>
                </a:lnTo>
                <a:lnTo>
                  <a:pt x="573328" y="308210"/>
                </a:lnTo>
                <a:lnTo>
                  <a:pt x="575970" y="295122"/>
                </a:lnTo>
                <a:lnTo>
                  <a:pt x="575970" y="33629"/>
                </a:lnTo>
                <a:lnTo>
                  <a:pt x="573328" y="20536"/>
                </a:lnTo>
                <a:lnTo>
                  <a:pt x="566124" y="9847"/>
                </a:lnTo>
                <a:lnTo>
                  <a:pt x="555439" y="2641"/>
                </a:lnTo>
                <a:lnTo>
                  <a:pt x="542353" y="0"/>
                </a:lnTo>
                <a:close/>
              </a:path>
            </a:pathLst>
          </a:custGeom>
          <a:solidFill>
            <a:srgbClr val="CEEB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77"/>
          <p:cNvSpPr txBox="1"/>
          <p:nvPr/>
        </p:nvSpPr>
        <p:spPr>
          <a:xfrm>
            <a:off x="4232430" y="5869690"/>
            <a:ext cx="695398" cy="232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5080" indent="-6350" algn="ctr">
              <a:lnSpc>
                <a:spcPts val="600"/>
              </a:lnSpc>
            </a:pPr>
            <a:r>
              <a:rPr lang="en-US" sz="550" b="1" dirty="0">
                <a:solidFill>
                  <a:srgbClr val="1F8185"/>
                </a:solidFill>
                <a:latin typeface="Arial"/>
                <a:cs typeface="Arial"/>
              </a:rPr>
              <a:t>Security and Stability </a:t>
            </a:r>
            <a:r>
              <a:rPr sz="550" b="1" spc="-5" dirty="0">
                <a:solidFill>
                  <a:srgbClr val="1F8185"/>
                </a:solidFill>
                <a:latin typeface="Arial"/>
                <a:cs typeface="Arial"/>
              </a:rPr>
              <a:t>Advisory  Committee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85" name="object 78"/>
          <p:cNvSpPr/>
          <p:nvPr/>
        </p:nvSpPr>
        <p:spPr>
          <a:xfrm>
            <a:off x="5954691" y="5808116"/>
            <a:ext cx="703580" cy="328930"/>
          </a:xfrm>
          <a:custGeom>
            <a:avLst/>
            <a:gdLst/>
            <a:ahLst/>
            <a:cxnLst/>
            <a:rect l="l" t="t" r="r" b="b"/>
            <a:pathLst>
              <a:path w="703579" h="328929">
                <a:moveTo>
                  <a:pt x="669340" y="0"/>
                </a:moveTo>
                <a:lnTo>
                  <a:pt x="33629" y="0"/>
                </a:lnTo>
                <a:lnTo>
                  <a:pt x="20541" y="2641"/>
                </a:lnTo>
                <a:lnTo>
                  <a:pt x="9852" y="9847"/>
                </a:lnTo>
                <a:lnTo>
                  <a:pt x="2643" y="20536"/>
                </a:lnTo>
                <a:lnTo>
                  <a:pt x="0" y="33629"/>
                </a:lnTo>
                <a:lnTo>
                  <a:pt x="0" y="295122"/>
                </a:lnTo>
                <a:lnTo>
                  <a:pt x="2643" y="308210"/>
                </a:lnTo>
                <a:lnTo>
                  <a:pt x="9852" y="318900"/>
                </a:lnTo>
                <a:lnTo>
                  <a:pt x="20541" y="326108"/>
                </a:lnTo>
                <a:lnTo>
                  <a:pt x="33629" y="328752"/>
                </a:lnTo>
                <a:lnTo>
                  <a:pt x="669340" y="328752"/>
                </a:lnTo>
                <a:lnTo>
                  <a:pt x="682433" y="326108"/>
                </a:lnTo>
                <a:lnTo>
                  <a:pt x="693123" y="318900"/>
                </a:lnTo>
                <a:lnTo>
                  <a:pt x="700328" y="308210"/>
                </a:lnTo>
                <a:lnTo>
                  <a:pt x="702970" y="295122"/>
                </a:lnTo>
                <a:lnTo>
                  <a:pt x="702970" y="33629"/>
                </a:lnTo>
                <a:lnTo>
                  <a:pt x="700328" y="20536"/>
                </a:lnTo>
                <a:lnTo>
                  <a:pt x="693123" y="9847"/>
                </a:lnTo>
                <a:lnTo>
                  <a:pt x="682433" y="2641"/>
                </a:lnTo>
                <a:lnTo>
                  <a:pt x="669340" y="0"/>
                </a:lnTo>
                <a:close/>
              </a:path>
            </a:pathLst>
          </a:custGeom>
          <a:solidFill>
            <a:srgbClr val="CEEB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79"/>
          <p:cNvSpPr txBox="1"/>
          <p:nvPr/>
        </p:nvSpPr>
        <p:spPr>
          <a:xfrm>
            <a:off x="6010129" y="5850937"/>
            <a:ext cx="592455" cy="232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600"/>
              </a:lnSpc>
            </a:pPr>
            <a:r>
              <a:rPr sz="550" b="1" spc="-5">
                <a:solidFill>
                  <a:srgbClr val="1F8185"/>
                </a:solidFill>
                <a:latin typeface="Arial"/>
                <a:cs typeface="Arial"/>
              </a:rPr>
              <a:t>Root </a:t>
            </a:r>
            <a:r>
              <a:rPr sz="550" b="1">
                <a:solidFill>
                  <a:srgbClr val="1F8185"/>
                </a:solidFill>
                <a:latin typeface="Arial"/>
                <a:cs typeface="Arial"/>
              </a:rPr>
              <a:t>Server  System</a:t>
            </a:r>
            <a:r>
              <a:rPr sz="550" b="1" spc="-100">
                <a:solidFill>
                  <a:srgbClr val="1F8185"/>
                </a:solidFill>
                <a:latin typeface="Arial"/>
                <a:cs typeface="Arial"/>
              </a:rPr>
              <a:t> </a:t>
            </a:r>
            <a:r>
              <a:rPr sz="550" b="1">
                <a:solidFill>
                  <a:srgbClr val="1F8185"/>
                </a:solidFill>
                <a:latin typeface="Arial"/>
                <a:cs typeface="Arial"/>
              </a:rPr>
              <a:t>Advisory  Committee</a:t>
            </a:r>
            <a:endParaRPr sz="550">
              <a:latin typeface="Arial"/>
              <a:cs typeface="Arial"/>
            </a:endParaRPr>
          </a:p>
        </p:txBody>
      </p:sp>
      <p:sp>
        <p:nvSpPr>
          <p:cNvPr id="87" name="object 80"/>
          <p:cNvSpPr/>
          <p:nvPr/>
        </p:nvSpPr>
        <p:spPr>
          <a:xfrm>
            <a:off x="7817905" y="5808116"/>
            <a:ext cx="703580" cy="328930"/>
          </a:xfrm>
          <a:custGeom>
            <a:avLst/>
            <a:gdLst/>
            <a:ahLst/>
            <a:cxnLst/>
            <a:rect l="l" t="t" r="r" b="b"/>
            <a:pathLst>
              <a:path w="703579" h="328929">
                <a:moveTo>
                  <a:pt x="669353" y="0"/>
                </a:moveTo>
                <a:lnTo>
                  <a:pt x="33629" y="0"/>
                </a:lnTo>
                <a:lnTo>
                  <a:pt x="20541" y="2641"/>
                </a:lnTo>
                <a:lnTo>
                  <a:pt x="9852" y="9847"/>
                </a:lnTo>
                <a:lnTo>
                  <a:pt x="2643" y="20536"/>
                </a:lnTo>
                <a:lnTo>
                  <a:pt x="0" y="33629"/>
                </a:lnTo>
                <a:lnTo>
                  <a:pt x="0" y="295122"/>
                </a:lnTo>
                <a:lnTo>
                  <a:pt x="2643" y="308210"/>
                </a:lnTo>
                <a:lnTo>
                  <a:pt x="9852" y="318900"/>
                </a:lnTo>
                <a:lnTo>
                  <a:pt x="20541" y="326108"/>
                </a:lnTo>
                <a:lnTo>
                  <a:pt x="33629" y="328752"/>
                </a:lnTo>
                <a:lnTo>
                  <a:pt x="669353" y="328752"/>
                </a:lnTo>
                <a:lnTo>
                  <a:pt x="682439" y="326108"/>
                </a:lnTo>
                <a:lnTo>
                  <a:pt x="693124" y="318900"/>
                </a:lnTo>
                <a:lnTo>
                  <a:pt x="700328" y="308210"/>
                </a:lnTo>
                <a:lnTo>
                  <a:pt x="702970" y="295122"/>
                </a:lnTo>
                <a:lnTo>
                  <a:pt x="702970" y="33629"/>
                </a:lnTo>
                <a:lnTo>
                  <a:pt x="700328" y="20536"/>
                </a:lnTo>
                <a:lnTo>
                  <a:pt x="693124" y="9847"/>
                </a:lnTo>
                <a:lnTo>
                  <a:pt x="682439" y="2641"/>
                </a:lnTo>
                <a:lnTo>
                  <a:pt x="669353" y="0"/>
                </a:lnTo>
                <a:close/>
              </a:path>
            </a:pathLst>
          </a:custGeom>
          <a:solidFill>
            <a:srgbClr val="CEEB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1"/>
          <p:cNvSpPr txBox="1"/>
          <p:nvPr/>
        </p:nvSpPr>
        <p:spPr>
          <a:xfrm>
            <a:off x="7853327" y="5842663"/>
            <a:ext cx="612775" cy="232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600"/>
              </a:lnSpc>
            </a:pPr>
            <a:r>
              <a:rPr lang="en-US" sz="550" b="1" dirty="0">
                <a:solidFill>
                  <a:srgbClr val="1F8185"/>
                </a:solidFill>
                <a:latin typeface="Arial"/>
                <a:cs typeface="Arial"/>
              </a:rPr>
              <a:t>Government </a:t>
            </a:r>
            <a:r>
              <a:rPr sz="550" b="1" spc="-5" dirty="0">
                <a:solidFill>
                  <a:srgbClr val="1F8185"/>
                </a:solidFill>
                <a:latin typeface="Arial"/>
                <a:cs typeface="Arial"/>
              </a:rPr>
              <a:t>Advisory  </a:t>
            </a:r>
            <a:r>
              <a:rPr sz="550" b="1" dirty="0">
                <a:solidFill>
                  <a:srgbClr val="1F8185"/>
                </a:solidFill>
                <a:latin typeface="Arial"/>
                <a:cs typeface="Arial"/>
              </a:rPr>
              <a:t>Committee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91" name="object 84"/>
          <p:cNvSpPr/>
          <p:nvPr/>
        </p:nvSpPr>
        <p:spPr>
          <a:xfrm>
            <a:off x="4659697" y="1722596"/>
            <a:ext cx="1126490" cy="305435"/>
          </a:xfrm>
          <a:custGeom>
            <a:avLst/>
            <a:gdLst/>
            <a:ahLst/>
            <a:cxnLst/>
            <a:rect l="l" t="t" r="r" b="b"/>
            <a:pathLst>
              <a:path w="1126489" h="305435">
                <a:moveTo>
                  <a:pt x="1075220" y="0"/>
                </a:moveTo>
                <a:lnTo>
                  <a:pt x="50888" y="0"/>
                </a:lnTo>
                <a:lnTo>
                  <a:pt x="31086" y="3999"/>
                </a:lnTo>
                <a:lnTo>
                  <a:pt x="14909" y="14905"/>
                </a:lnTo>
                <a:lnTo>
                  <a:pt x="4000" y="31080"/>
                </a:lnTo>
                <a:lnTo>
                  <a:pt x="0" y="50888"/>
                </a:lnTo>
                <a:lnTo>
                  <a:pt x="0" y="254457"/>
                </a:lnTo>
                <a:lnTo>
                  <a:pt x="4000" y="274267"/>
                </a:lnTo>
                <a:lnTo>
                  <a:pt x="14909" y="290447"/>
                </a:lnTo>
                <a:lnTo>
                  <a:pt x="31086" y="301357"/>
                </a:lnTo>
                <a:lnTo>
                  <a:pt x="50888" y="305358"/>
                </a:lnTo>
                <a:lnTo>
                  <a:pt x="1075220" y="305358"/>
                </a:lnTo>
                <a:lnTo>
                  <a:pt x="1095033" y="301357"/>
                </a:lnTo>
                <a:lnTo>
                  <a:pt x="1111208" y="290447"/>
                </a:lnTo>
                <a:lnTo>
                  <a:pt x="1122111" y="274267"/>
                </a:lnTo>
                <a:lnTo>
                  <a:pt x="1126109" y="254457"/>
                </a:lnTo>
                <a:lnTo>
                  <a:pt x="1126109" y="50888"/>
                </a:lnTo>
                <a:lnTo>
                  <a:pt x="1122111" y="31080"/>
                </a:lnTo>
                <a:lnTo>
                  <a:pt x="1111208" y="14905"/>
                </a:lnTo>
                <a:lnTo>
                  <a:pt x="1095033" y="3999"/>
                </a:lnTo>
                <a:lnTo>
                  <a:pt x="1075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85"/>
          <p:cNvSpPr/>
          <p:nvPr/>
        </p:nvSpPr>
        <p:spPr>
          <a:xfrm>
            <a:off x="4659697" y="1722596"/>
            <a:ext cx="1126490" cy="305435"/>
          </a:xfrm>
          <a:custGeom>
            <a:avLst/>
            <a:gdLst/>
            <a:ahLst/>
            <a:cxnLst/>
            <a:rect l="l" t="t" r="r" b="b"/>
            <a:pathLst>
              <a:path w="1126489" h="305435">
                <a:moveTo>
                  <a:pt x="0" y="50888"/>
                </a:moveTo>
                <a:lnTo>
                  <a:pt x="4000" y="31080"/>
                </a:lnTo>
                <a:lnTo>
                  <a:pt x="14909" y="14905"/>
                </a:lnTo>
                <a:lnTo>
                  <a:pt x="31086" y="3999"/>
                </a:lnTo>
                <a:lnTo>
                  <a:pt x="50888" y="0"/>
                </a:lnTo>
                <a:lnTo>
                  <a:pt x="1075220" y="0"/>
                </a:lnTo>
                <a:lnTo>
                  <a:pt x="1095033" y="3999"/>
                </a:lnTo>
                <a:lnTo>
                  <a:pt x="1111208" y="14905"/>
                </a:lnTo>
                <a:lnTo>
                  <a:pt x="1122111" y="31080"/>
                </a:lnTo>
                <a:lnTo>
                  <a:pt x="1126109" y="50888"/>
                </a:lnTo>
                <a:lnTo>
                  <a:pt x="1126109" y="254457"/>
                </a:lnTo>
                <a:lnTo>
                  <a:pt x="1122111" y="274267"/>
                </a:lnTo>
                <a:lnTo>
                  <a:pt x="1111208" y="290447"/>
                </a:lnTo>
                <a:lnTo>
                  <a:pt x="1095033" y="301357"/>
                </a:lnTo>
                <a:lnTo>
                  <a:pt x="1075220" y="305358"/>
                </a:lnTo>
                <a:lnTo>
                  <a:pt x="50888" y="305358"/>
                </a:lnTo>
                <a:lnTo>
                  <a:pt x="31086" y="301357"/>
                </a:lnTo>
                <a:lnTo>
                  <a:pt x="14909" y="290447"/>
                </a:lnTo>
                <a:lnTo>
                  <a:pt x="4000" y="274267"/>
                </a:lnTo>
                <a:lnTo>
                  <a:pt x="0" y="254457"/>
                </a:lnTo>
                <a:lnTo>
                  <a:pt x="0" y="50888"/>
                </a:lnTo>
                <a:close/>
              </a:path>
            </a:pathLst>
          </a:custGeom>
          <a:ln w="12699">
            <a:solidFill>
              <a:srgbClr val="E695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86"/>
          <p:cNvSpPr txBox="1"/>
          <p:nvPr/>
        </p:nvSpPr>
        <p:spPr>
          <a:xfrm>
            <a:off x="4598450" y="1762405"/>
            <a:ext cx="1366212" cy="232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725" marR="159385" indent="76835">
              <a:lnSpc>
                <a:spcPts val="890"/>
              </a:lnSpc>
            </a:pPr>
            <a:r>
              <a:rPr sz="900" b="1">
                <a:solidFill>
                  <a:srgbClr val="1A86C8"/>
                </a:solidFill>
                <a:latin typeface="Arial"/>
                <a:cs typeface="Arial"/>
              </a:rPr>
              <a:t>Submit final  </a:t>
            </a:r>
            <a:r>
              <a:rPr sz="900" b="1" spc="-5">
                <a:solidFill>
                  <a:srgbClr val="1A86C8"/>
                </a:solidFill>
                <a:latin typeface="Arial"/>
                <a:cs typeface="Arial"/>
              </a:rPr>
              <a:t>report </a:t>
            </a:r>
            <a:r>
              <a:rPr sz="900" b="1">
                <a:solidFill>
                  <a:srgbClr val="1A86C8"/>
                </a:solidFill>
                <a:latin typeface="Arial"/>
                <a:cs typeface="Arial"/>
              </a:rPr>
              <a:t>to</a:t>
            </a:r>
            <a:r>
              <a:rPr sz="900" b="1" spc="-50">
                <a:solidFill>
                  <a:srgbClr val="1A86C8"/>
                </a:solidFill>
                <a:latin typeface="Arial"/>
                <a:cs typeface="Arial"/>
              </a:rPr>
              <a:t> </a:t>
            </a:r>
            <a:r>
              <a:rPr sz="900" b="1" spc="-5">
                <a:solidFill>
                  <a:srgbClr val="1A86C8"/>
                </a:solidFill>
                <a:latin typeface="Arial"/>
                <a:cs typeface="Arial"/>
              </a:rPr>
              <a:t>Board</a:t>
            </a:r>
            <a:endParaRPr sz="900">
              <a:latin typeface="Arial"/>
              <a:cs typeface="Arial"/>
            </a:endParaRPr>
          </a:p>
        </p:txBody>
      </p:sp>
      <p:sp>
        <p:nvSpPr>
          <p:cNvPr id="95" name="object 88"/>
          <p:cNvSpPr/>
          <p:nvPr/>
        </p:nvSpPr>
        <p:spPr>
          <a:xfrm>
            <a:off x="2061189" y="223015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310" y="0"/>
                </a:moveTo>
                <a:lnTo>
                  <a:pt x="125768" y="6119"/>
                </a:lnTo>
                <a:lnTo>
                  <a:pt x="84845" y="23388"/>
                </a:lnTo>
                <a:lnTo>
                  <a:pt x="50174" y="50174"/>
                </a:lnTo>
                <a:lnTo>
                  <a:pt x="23388" y="84845"/>
                </a:lnTo>
                <a:lnTo>
                  <a:pt x="6119" y="125768"/>
                </a:lnTo>
                <a:lnTo>
                  <a:pt x="0" y="171310"/>
                </a:lnTo>
                <a:lnTo>
                  <a:pt x="6119" y="216853"/>
                </a:lnTo>
                <a:lnTo>
                  <a:pt x="23388" y="257778"/>
                </a:lnTo>
                <a:lnTo>
                  <a:pt x="50174" y="292452"/>
                </a:lnTo>
                <a:lnTo>
                  <a:pt x="84845" y="319241"/>
                </a:lnTo>
                <a:lnTo>
                  <a:pt x="125768" y="336513"/>
                </a:lnTo>
                <a:lnTo>
                  <a:pt x="171310" y="342633"/>
                </a:lnTo>
                <a:lnTo>
                  <a:pt x="216856" y="336513"/>
                </a:lnTo>
                <a:lnTo>
                  <a:pt x="257780" y="319241"/>
                </a:lnTo>
                <a:lnTo>
                  <a:pt x="292450" y="292452"/>
                </a:lnTo>
                <a:lnTo>
                  <a:pt x="319235" y="257778"/>
                </a:lnTo>
                <a:lnTo>
                  <a:pt x="336502" y="216853"/>
                </a:lnTo>
                <a:lnTo>
                  <a:pt x="342620" y="171310"/>
                </a:lnTo>
                <a:lnTo>
                  <a:pt x="336502" y="125768"/>
                </a:lnTo>
                <a:lnTo>
                  <a:pt x="319235" y="84845"/>
                </a:lnTo>
                <a:lnTo>
                  <a:pt x="292450" y="50174"/>
                </a:lnTo>
                <a:lnTo>
                  <a:pt x="257780" y="23388"/>
                </a:lnTo>
                <a:lnTo>
                  <a:pt x="216856" y="6119"/>
                </a:lnTo>
                <a:lnTo>
                  <a:pt x="171310" y="0"/>
                </a:lnTo>
                <a:close/>
              </a:path>
            </a:pathLst>
          </a:custGeom>
          <a:solidFill>
            <a:srgbClr val="E69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89"/>
          <p:cNvSpPr/>
          <p:nvPr/>
        </p:nvSpPr>
        <p:spPr>
          <a:xfrm>
            <a:off x="2158643" y="2324901"/>
            <a:ext cx="142875" cy="156210"/>
          </a:xfrm>
          <a:custGeom>
            <a:avLst/>
            <a:gdLst/>
            <a:ahLst/>
            <a:cxnLst/>
            <a:rect l="l" t="t" r="r" b="b"/>
            <a:pathLst>
              <a:path w="142875" h="156210">
                <a:moveTo>
                  <a:pt x="72021" y="0"/>
                </a:moveTo>
                <a:lnTo>
                  <a:pt x="46034" y="4394"/>
                </a:lnTo>
                <a:lnTo>
                  <a:pt x="22913" y="17359"/>
                </a:lnTo>
                <a:lnTo>
                  <a:pt x="6342" y="38570"/>
                </a:lnTo>
                <a:lnTo>
                  <a:pt x="0" y="67703"/>
                </a:lnTo>
                <a:lnTo>
                  <a:pt x="1722" y="83356"/>
                </a:lnTo>
                <a:lnTo>
                  <a:pt x="6671" y="96859"/>
                </a:lnTo>
                <a:lnTo>
                  <a:pt x="14530" y="109664"/>
                </a:lnTo>
                <a:lnTo>
                  <a:pt x="25006" y="123240"/>
                </a:lnTo>
                <a:lnTo>
                  <a:pt x="26619" y="125209"/>
                </a:lnTo>
                <a:lnTo>
                  <a:pt x="26809" y="128206"/>
                </a:lnTo>
                <a:lnTo>
                  <a:pt x="48806" y="155765"/>
                </a:lnTo>
                <a:lnTo>
                  <a:pt x="105600" y="155765"/>
                </a:lnTo>
                <a:lnTo>
                  <a:pt x="109372" y="151980"/>
                </a:lnTo>
                <a:lnTo>
                  <a:pt x="109372" y="142697"/>
                </a:lnTo>
                <a:lnTo>
                  <a:pt x="105600" y="138899"/>
                </a:lnTo>
                <a:lnTo>
                  <a:pt x="45427" y="138899"/>
                </a:lnTo>
                <a:lnTo>
                  <a:pt x="44310" y="138417"/>
                </a:lnTo>
                <a:lnTo>
                  <a:pt x="43865" y="137540"/>
                </a:lnTo>
                <a:lnTo>
                  <a:pt x="43472" y="119227"/>
                </a:lnTo>
                <a:lnTo>
                  <a:pt x="38112" y="112610"/>
                </a:lnTo>
                <a:lnTo>
                  <a:pt x="28415" y="100102"/>
                </a:lnTo>
                <a:lnTo>
                  <a:pt x="21815" y="89504"/>
                </a:lnTo>
                <a:lnTo>
                  <a:pt x="18049" y="79233"/>
                </a:lnTo>
                <a:lnTo>
                  <a:pt x="16852" y="67703"/>
                </a:lnTo>
                <a:lnTo>
                  <a:pt x="21615" y="45672"/>
                </a:lnTo>
                <a:lnTo>
                  <a:pt x="34150" y="29757"/>
                </a:lnTo>
                <a:lnTo>
                  <a:pt x="51828" y="20103"/>
                </a:lnTo>
                <a:lnTo>
                  <a:pt x="72021" y="16852"/>
                </a:lnTo>
                <a:lnTo>
                  <a:pt x="120808" y="16852"/>
                </a:lnTo>
                <a:lnTo>
                  <a:pt x="120400" y="16316"/>
                </a:lnTo>
                <a:lnTo>
                  <a:pt x="97823" y="4002"/>
                </a:lnTo>
                <a:lnTo>
                  <a:pt x="72021" y="0"/>
                </a:lnTo>
                <a:close/>
              </a:path>
              <a:path w="142875" h="156210">
                <a:moveTo>
                  <a:pt x="120808" y="16852"/>
                </a:moveTo>
                <a:lnTo>
                  <a:pt x="72021" y="16852"/>
                </a:lnTo>
                <a:lnTo>
                  <a:pt x="90831" y="19519"/>
                </a:lnTo>
                <a:lnTo>
                  <a:pt x="108103" y="28200"/>
                </a:lnTo>
                <a:lnTo>
                  <a:pt x="120740" y="43920"/>
                </a:lnTo>
                <a:lnTo>
                  <a:pt x="125641" y="67703"/>
                </a:lnTo>
                <a:lnTo>
                  <a:pt x="124440" y="79244"/>
                </a:lnTo>
                <a:lnTo>
                  <a:pt x="120664" y="89514"/>
                </a:lnTo>
                <a:lnTo>
                  <a:pt x="114052" y="100105"/>
                </a:lnTo>
                <a:lnTo>
                  <a:pt x="104343" y="112610"/>
                </a:lnTo>
                <a:lnTo>
                  <a:pt x="101396" y="116230"/>
                </a:lnTo>
                <a:lnTo>
                  <a:pt x="101968" y="121564"/>
                </a:lnTo>
                <a:lnTo>
                  <a:pt x="109194" y="127393"/>
                </a:lnTo>
                <a:lnTo>
                  <a:pt x="114503" y="126872"/>
                </a:lnTo>
                <a:lnTo>
                  <a:pt x="117462" y="123215"/>
                </a:lnTo>
                <a:lnTo>
                  <a:pt x="127940" y="109662"/>
                </a:lnTo>
                <a:lnTo>
                  <a:pt x="135814" y="96848"/>
                </a:lnTo>
                <a:lnTo>
                  <a:pt x="140762" y="83344"/>
                </a:lnTo>
                <a:lnTo>
                  <a:pt x="142481" y="67703"/>
                </a:lnTo>
                <a:lnTo>
                  <a:pt x="136402" y="37397"/>
                </a:lnTo>
                <a:lnTo>
                  <a:pt x="120808" y="168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0"/>
          <p:cNvSpPr/>
          <p:nvPr/>
        </p:nvSpPr>
        <p:spPr>
          <a:xfrm>
            <a:off x="2158643" y="2324901"/>
            <a:ext cx="142875" cy="156210"/>
          </a:xfrm>
          <a:custGeom>
            <a:avLst/>
            <a:gdLst/>
            <a:ahLst/>
            <a:cxnLst/>
            <a:rect l="l" t="t" r="r" b="b"/>
            <a:pathLst>
              <a:path w="142875" h="156210">
                <a:moveTo>
                  <a:pt x="100939" y="155765"/>
                </a:moveTo>
                <a:lnTo>
                  <a:pt x="48806" y="155765"/>
                </a:lnTo>
                <a:lnTo>
                  <a:pt x="36374" y="153234"/>
                </a:lnTo>
                <a:lnTo>
                  <a:pt x="29889" y="147112"/>
                </a:lnTo>
                <a:lnTo>
                  <a:pt x="27385" y="139600"/>
                </a:lnTo>
                <a:lnTo>
                  <a:pt x="26898" y="132905"/>
                </a:lnTo>
                <a:lnTo>
                  <a:pt x="26809" y="128206"/>
                </a:lnTo>
                <a:lnTo>
                  <a:pt x="26619" y="125209"/>
                </a:lnTo>
                <a:lnTo>
                  <a:pt x="1717" y="83344"/>
                </a:lnTo>
                <a:lnTo>
                  <a:pt x="0" y="67703"/>
                </a:lnTo>
                <a:lnTo>
                  <a:pt x="6342" y="38570"/>
                </a:lnTo>
                <a:lnTo>
                  <a:pt x="22913" y="17359"/>
                </a:lnTo>
                <a:lnTo>
                  <a:pt x="46034" y="4394"/>
                </a:lnTo>
                <a:lnTo>
                  <a:pt x="72021" y="0"/>
                </a:lnTo>
                <a:lnTo>
                  <a:pt x="97823" y="4002"/>
                </a:lnTo>
                <a:lnTo>
                  <a:pt x="120400" y="16316"/>
                </a:lnTo>
                <a:lnTo>
                  <a:pt x="136402" y="37397"/>
                </a:lnTo>
                <a:lnTo>
                  <a:pt x="142481" y="67703"/>
                </a:lnTo>
                <a:lnTo>
                  <a:pt x="140761" y="83356"/>
                </a:lnTo>
                <a:lnTo>
                  <a:pt x="117449" y="123215"/>
                </a:lnTo>
                <a:lnTo>
                  <a:pt x="109194" y="127393"/>
                </a:lnTo>
                <a:lnTo>
                  <a:pt x="105600" y="124485"/>
                </a:lnTo>
                <a:lnTo>
                  <a:pt x="101968" y="121564"/>
                </a:lnTo>
                <a:lnTo>
                  <a:pt x="101396" y="116230"/>
                </a:lnTo>
                <a:lnTo>
                  <a:pt x="104343" y="112610"/>
                </a:lnTo>
                <a:lnTo>
                  <a:pt x="114052" y="100105"/>
                </a:lnTo>
                <a:lnTo>
                  <a:pt x="120664" y="89514"/>
                </a:lnTo>
                <a:lnTo>
                  <a:pt x="124440" y="79244"/>
                </a:lnTo>
                <a:lnTo>
                  <a:pt x="125641" y="67703"/>
                </a:lnTo>
                <a:lnTo>
                  <a:pt x="120740" y="43920"/>
                </a:lnTo>
                <a:lnTo>
                  <a:pt x="108103" y="28200"/>
                </a:lnTo>
                <a:lnTo>
                  <a:pt x="90831" y="19519"/>
                </a:lnTo>
                <a:lnTo>
                  <a:pt x="72021" y="16852"/>
                </a:lnTo>
                <a:lnTo>
                  <a:pt x="51828" y="20103"/>
                </a:lnTo>
                <a:lnTo>
                  <a:pt x="34150" y="29757"/>
                </a:lnTo>
                <a:lnTo>
                  <a:pt x="21615" y="45672"/>
                </a:lnTo>
                <a:lnTo>
                  <a:pt x="16852" y="67703"/>
                </a:lnTo>
                <a:lnTo>
                  <a:pt x="18049" y="79233"/>
                </a:lnTo>
                <a:lnTo>
                  <a:pt x="21815" y="89504"/>
                </a:lnTo>
                <a:lnTo>
                  <a:pt x="28415" y="100102"/>
                </a:lnTo>
                <a:lnTo>
                  <a:pt x="38112" y="112610"/>
                </a:lnTo>
                <a:lnTo>
                  <a:pt x="43472" y="119227"/>
                </a:lnTo>
                <a:lnTo>
                  <a:pt x="43649" y="126923"/>
                </a:lnTo>
                <a:lnTo>
                  <a:pt x="43764" y="132537"/>
                </a:lnTo>
                <a:lnTo>
                  <a:pt x="43815" y="134531"/>
                </a:lnTo>
                <a:lnTo>
                  <a:pt x="43865" y="137540"/>
                </a:lnTo>
                <a:lnTo>
                  <a:pt x="44310" y="138417"/>
                </a:lnTo>
                <a:lnTo>
                  <a:pt x="45427" y="138899"/>
                </a:lnTo>
                <a:lnTo>
                  <a:pt x="48806" y="138899"/>
                </a:lnTo>
                <a:lnTo>
                  <a:pt x="100939" y="138899"/>
                </a:lnTo>
                <a:lnTo>
                  <a:pt x="105600" y="138899"/>
                </a:lnTo>
                <a:lnTo>
                  <a:pt x="109372" y="142697"/>
                </a:lnTo>
                <a:lnTo>
                  <a:pt x="109372" y="147332"/>
                </a:lnTo>
                <a:lnTo>
                  <a:pt x="109372" y="151980"/>
                </a:lnTo>
                <a:lnTo>
                  <a:pt x="105600" y="155765"/>
                </a:lnTo>
                <a:lnTo>
                  <a:pt x="100939" y="155765"/>
                </a:lnTo>
                <a:close/>
              </a:path>
            </a:pathLst>
          </a:custGeom>
          <a:ln w="4965">
            <a:solidFill>
              <a:srgbClr val="E695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1"/>
          <p:cNvSpPr/>
          <p:nvPr/>
        </p:nvSpPr>
        <p:spPr>
          <a:xfrm>
            <a:off x="2193586" y="2356695"/>
            <a:ext cx="27940" cy="73660"/>
          </a:xfrm>
          <a:custGeom>
            <a:avLst/>
            <a:gdLst/>
            <a:ahLst/>
            <a:cxnLst/>
            <a:rect l="l" t="t" r="r" b="b"/>
            <a:pathLst>
              <a:path w="27939" h="73660">
                <a:moveTo>
                  <a:pt x="19746" y="0"/>
                </a:moveTo>
                <a:lnTo>
                  <a:pt x="14438" y="673"/>
                </a:lnTo>
                <a:lnTo>
                  <a:pt x="11606" y="4343"/>
                </a:lnTo>
                <a:lnTo>
                  <a:pt x="4576" y="16306"/>
                </a:lnTo>
                <a:lnTo>
                  <a:pt x="0" y="32708"/>
                </a:lnTo>
                <a:lnTo>
                  <a:pt x="1303" y="51492"/>
                </a:lnTo>
                <a:lnTo>
                  <a:pt x="11911" y="70599"/>
                </a:lnTo>
                <a:lnTo>
                  <a:pt x="13562" y="72504"/>
                </a:lnTo>
                <a:lnTo>
                  <a:pt x="15886" y="73469"/>
                </a:lnTo>
                <a:lnTo>
                  <a:pt x="20204" y="73469"/>
                </a:lnTo>
                <a:lnTo>
                  <a:pt x="22185" y="72771"/>
                </a:lnTo>
                <a:lnTo>
                  <a:pt x="27290" y="68262"/>
                </a:lnTo>
                <a:lnTo>
                  <a:pt x="27620" y="62941"/>
                </a:lnTo>
                <a:lnTo>
                  <a:pt x="24547" y="59448"/>
                </a:lnTo>
                <a:lnTo>
                  <a:pt x="16910" y="44044"/>
                </a:lnTo>
                <a:lnTo>
                  <a:pt x="17657" y="29881"/>
                </a:lnTo>
                <a:lnTo>
                  <a:pt x="21929" y="19316"/>
                </a:lnTo>
                <a:lnTo>
                  <a:pt x="24865" y="14706"/>
                </a:lnTo>
                <a:lnTo>
                  <a:pt x="27735" y="11036"/>
                </a:lnTo>
                <a:lnTo>
                  <a:pt x="27074" y="5753"/>
                </a:lnTo>
                <a:lnTo>
                  <a:pt x="19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2"/>
          <p:cNvSpPr/>
          <p:nvPr/>
        </p:nvSpPr>
        <p:spPr>
          <a:xfrm>
            <a:off x="2193171" y="2488506"/>
            <a:ext cx="73660" cy="17145"/>
          </a:xfrm>
          <a:custGeom>
            <a:avLst/>
            <a:gdLst/>
            <a:ahLst/>
            <a:cxnLst/>
            <a:rect l="l" t="t" r="r" b="b"/>
            <a:pathLst>
              <a:path w="73660" h="17144">
                <a:moveTo>
                  <a:pt x="69608" y="0"/>
                </a:moveTo>
                <a:lnTo>
                  <a:pt x="3771" y="0"/>
                </a:lnTo>
                <a:lnTo>
                  <a:pt x="0" y="3784"/>
                </a:lnTo>
                <a:lnTo>
                  <a:pt x="0" y="13068"/>
                </a:lnTo>
                <a:lnTo>
                  <a:pt x="3771" y="16865"/>
                </a:lnTo>
                <a:lnTo>
                  <a:pt x="69608" y="16865"/>
                </a:lnTo>
                <a:lnTo>
                  <a:pt x="73393" y="13068"/>
                </a:lnTo>
                <a:lnTo>
                  <a:pt x="73393" y="3784"/>
                </a:lnTo>
                <a:lnTo>
                  <a:pt x="69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93"/>
          <p:cNvSpPr/>
          <p:nvPr/>
        </p:nvSpPr>
        <p:spPr>
          <a:xfrm>
            <a:off x="2197983" y="2511910"/>
            <a:ext cx="64135" cy="17145"/>
          </a:xfrm>
          <a:custGeom>
            <a:avLst/>
            <a:gdLst/>
            <a:ahLst/>
            <a:cxnLst/>
            <a:rect l="l" t="t" r="r" b="b"/>
            <a:pathLst>
              <a:path w="64135" h="17144">
                <a:moveTo>
                  <a:pt x="60032" y="0"/>
                </a:moveTo>
                <a:lnTo>
                  <a:pt x="3771" y="0"/>
                </a:lnTo>
                <a:lnTo>
                  <a:pt x="0" y="3771"/>
                </a:lnTo>
                <a:lnTo>
                  <a:pt x="0" y="13080"/>
                </a:lnTo>
                <a:lnTo>
                  <a:pt x="3771" y="16852"/>
                </a:lnTo>
                <a:lnTo>
                  <a:pt x="60032" y="16852"/>
                </a:lnTo>
                <a:lnTo>
                  <a:pt x="63804" y="13080"/>
                </a:lnTo>
                <a:lnTo>
                  <a:pt x="63804" y="3771"/>
                </a:lnTo>
                <a:lnTo>
                  <a:pt x="600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94"/>
          <p:cNvSpPr/>
          <p:nvPr/>
        </p:nvSpPr>
        <p:spPr>
          <a:xfrm>
            <a:off x="2221458" y="2274157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4" h="38100">
                <a:moveTo>
                  <a:pt x="13068" y="0"/>
                </a:moveTo>
                <a:lnTo>
                  <a:pt x="3784" y="0"/>
                </a:lnTo>
                <a:lnTo>
                  <a:pt x="0" y="3784"/>
                </a:lnTo>
                <a:lnTo>
                  <a:pt x="0" y="33705"/>
                </a:lnTo>
                <a:lnTo>
                  <a:pt x="3784" y="37490"/>
                </a:lnTo>
                <a:lnTo>
                  <a:pt x="13080" y="37490"/>
                </a:lnTo>
                <a:lnTo>
                  <a:pt x="16865" y="33705"/>
                </a:lnTo>
                <a:lnTo>
                  <a:pt x="16865" y="3784"/>
                </a:lnTo>
                <a:lnTo>
                  <a:pt x="13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95"/>
          <p:cNvSpPr/>
          <p:nvPr/>
        </p:nvSpPr>
        <p:spPr>
          <a:xfrm>
            <a:off x="2144452" y="2303598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5" h="32385">
                <a:moveTo>
                  <a:pt x="6591" y="0"/>
                </a:moveTo>
                <a:lnTo>
                  <a:pt x="0" y="6591"/>
                </a:lnTo>
                <a:lnTo>
                  <a:pt x="0" y="11925"/>
                </a:lnTo>
                <a:lnTo>
                  <a:pt x="19507" y="31470"/>
                </a:lnTo>
                <a:lnTo>
                  <a:pt x="21666" y="32283"/>
                </a:lnTo>
                <a:lnTo>
                  <a:pt x="25984" y="32283"/>
                </a:lnTo>
                <a:lnTo>
                  <a:pt x="28143" y="31470"/>
                </a:lnTo>
                <a:lnTo>
                  <a:pt x="33083" y="26555"/>
                </a:lnTo>
                <a:lnTo>
                  <a:pt x="33083" y="21208"/>
                </a:lnTo>
                <a:lnTo>
                  <a:pt x="29806" y="17894"/>
                </a:lnTo>
                <a:lnTo>
                  <a:pt x="11925" y="25"/>
                </a:lnTo>
                <a:lnTo>
                  <a:pt x="6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96"/>
          <p:cNvSpPr/>
          <p:nvPr/>
        </p:nvSpPr>
        <p:spPr>
          <a:xfrm>
            <a:off x="2283935" y="2303598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5" h="32385">
                <a:moveTo>
                  <a:pt x="26492" y="0"/>
                </a:moveTo>
                <a:lnTo>
                  <a:pt x="21145" y="25"/>
                </a:lnTo>
                <a:lnTo>
                  <a:pt x="0" y="21208"/>
                </a:lnTo>
                <a:lnTo>
                  <a:pt x="0" y="26555"/>
                </a:lnTo>
                <a:lnTo>
                  <a:pt x="4940" y="31470"/>
                </a:lnTo>
                <a:lnTo>
                  <a:pt x="7099" y="32283"/>
                </a:lnTo>
                <a:lnTo>
                  <a:pt x="11417" y="32283"/>
                </a:lnTo>
                <a:lnTo>
                  <a:pt x="13563" y="31470"/>
                </a:lnTo>
                <a:lnTo>
                  <a:pt x="15227" y="29832"/>
                </a:lnTo>
                <a:lnTo>
                  <a:pt x="33083" y="11925"/>
                </a:lnTo>
                <a:lnTo>
                  <a:pt x="33083" y="6591"/>
                </a:lnTo>
                <a:lnTo>
                  <a:pt x="29806" y="3289"/>
                </a:lnTo>
                <a:lnTo>
                  <a:pt x="264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97"/>
          <p:cNvSpPr/>
          <p:nvPr/>
        </p:nvSpPr>
        <p:spPr>
          <a:xfrm>
            <a:off x="2061349" y="327437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323" y="0"/>
                </a:moveTo>
                <a:lnTo>
                  <a:pt x="125779" y="6119"/>
                </a:lnTo>
                <a:lnTo>
                  <a:pt x="84854" y="23388"/>
                </a:lnTo>
                <a:lnTo>
                  <a:pt x="50180" y="50174"/>
                </a:lnTo>
                <a:lnTo>
                  <a:pt x="23391" y="84845"/>
                </a:lnTo>
                <a:lnTo>
                  <a:pt x="6120" y="125768"/>
                </a:lnTo>
                <a:lnTo>
                  <a:pt x="0" y="171310"/>
                </a:lnTo>
                <a:lnTo>
                  <a:pt x="6120" y="216853"/>
                </a:lnTo>
                <a:lnTo>
                  <a:pt x="23391" y="257778"/>
                </a:lnTo>
                <a:lnTo>
                  <a:pt x="50180" y="292452"/>
                </a:lnTo>
                <a:lnTo>
                  <a:pt x="84854" y="319241"/>
                </a:lnTo>
                <a:lnTo>
                  <a:pt x="125779" y="336513"/>
                </a:lnTo>
                <a:lnTo>
                  <a:pt x="171323" y="342633"/>
                </a:lnTo>
                <a:lnTo>
                  <a:pt x="216865" y="336513"/>
                </a:lnTo>
                <a:lnTo>
                  <a:pt x="257787" y="319241"/>
                </a:lnTo>
                <a:lnTo>
                  <a:pt x="292458" y="292452"/>
                </a:lnTo>
                <a:lnTo>
                  <a:pt x="319245" y="257778"/>
                </a:lnTo>
                <a:lnTo>
                  <a:pt x="336514" y="216853"/>
                </a:lnTo>
                <a:lnTo>
                  <a:pt x="342633" y="171310"/>
                </a:lnTo>
                <a:lnTo>
                  <a:pt x="336514" y="125768"/>
                </a:lnTo>
                <a:lnTo>
                  <a:pt x="319245" y="84845"/>
                </a:lnTo>
                <a:lnTo>
                  <a:pt x="292458" y="50174"/>
                </a:lnTo>
                <a:lnTo>
                  <a:pt x="257787" y="23388"/>
                </a:lnTo>
                <a:lnTo>
                  <a:pt x="216865" y="6119"/>
                </a:lnTo>
                <a:lnTo>
                  <a:pt x="171323" y="0"/>
                </a:lnTo>
                <a:close/>
              </a:path>
            </a:pathLst>
          </a:custGeom>
          <a:solidFill>
            <a:srgbClr val="E69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98"/>
          <p:cNvSpPr/>
          <p:nvPr/>
        </p:nvSpPr>
        <p:spPr>
          <a:xfrm>
            <a:off x="2142011" y="3348182"/>
            <a:ext cx="138430" cy="179070"/>
          </a:xfrm>
          <a:custGeom>
            <a:avLst/>
            <a:gdLst/>
            <a:ahLst/>
            <a:cxnLst/>
            <a:rect l="l" t="t" r="r" b="b"/>
            <a:pathLst>
              <a:path w="138430" h="179070">
                <a:moveTo>
                  <a:pt x="136270" y="0"/>
                </a:moveTo>
                <a:lnTo>
                  <a:pt x="1981" y="0"/>
                </a:lnTo>
                <a:lnTo>
                  <a:pt x="0" y="1765"/>
                </a:lnTo>
                <a:lnTo>
                  <a:pt x="0" y="177241"/>
                </a:lnTo>
                <a:lnTo>
                  <a:pt x="1981" y="178993"/>
                </a:lnTo>
                <a:lnTo>
                  <a:pt x="136270" y="178993"/>
                </a:lnTo>
                <a:lnTo>
                  <a:pt x="138290" y="177241"/>
                </a:lnTo>
                <a:lnTo>
                  <a:pt x="138290" y="171081"/>
                </a:lnTo>
                <a:lnTo>
                  <a:pt x="8902" y="171081"/>
                </a:lnTo>
                <a:lnTo>
                  <a:pt x="8902" y="7937"/>
                </a:lnTo>
                <a:lnTo>
                  <a:pt x="138290" y="7937"/>
                </a:lnTo>
                <a:lnTo>
                  <a:pt x="138290" y="1765"/>
                </a:lnTo>
                <a:lnTo>
                  <a:pt x="136270" y="0"/>
                </a:lnTo>
                <a:close/>
              </a:path>
              <a:path w="138430" h="179070">
                <a:moveTo>
                  <a:pt x="98399" y="7937"/>
                </a:moveTo>
                <a:lnTo>
                  <a:pt x="82765" y="7937"/>
                </a:lnTo>
                <a:lnTo>
                  <a:pt x="82765" y="46113"/>
                </a:lnTo>
                <a:lnTo>
                  <a:pt x="84785" y="47904"/>
                </a:lnTo>
                <a:lnTo>
                  <a:pt x="129374" y="47904"/>
                </a:lnTo>
                <a:lnTo>
                  <a:pt x="129374" y="171081"/>
                </a:lnTo>
                <a:lnTo>
                  <a:pt x="138290" y="171081"/>
                </a:lnTo>
                <a:lnTo>
                  <a:pt x="138290" y="39992"/>
                </a:lnTo>
                <a:lnTo>
                  <a:pt x="91681" y="39992"/>
                </a:lnTo>
                <a:lnTo>
                  <a:pt x="91681" y="13169"/>
                </a:lnTo>
                <a:lnTo>
                  <a:pt x="104603" y="13169"/>
                </a:lnTo>
                <a:lnTo>
                  <a:pt x="98399" y="7937"/>
                </a:lnTo>
                <a:close/>
              </a:path>
              <a:path w="138430" h="179070">
                <a:moveTo>
                  <a:pt x="104603" y="13169"/>
                </a:moveTo>
                <a:lnTo>
                  <a:pt x="91681" y="13169"/>
                </a:lnTo>
                <a:lnTo>
                  <a:pt x="123456" y="39992"/>
                </a:lnTo>
                <a:lnTo>
                  <a:pt x="138290" y="39992"/>
                </a:lnTo>
                <a:lnTo>
                  <a:pt x="138290" y="34061"/>
                </a:lnTo>
                <a:lnTo>
                  <a:pt x="129374" y="34061"/>
                </a:lnTo>
                <a:lnTo>
                  <a:pt x="104603" y="13169"/>
                </a:lnTo>
                <a:close/>
              </a:path>
              <a:path w="138430" h="179070">
                <a:moveTo>
                  <a:pt x="138290" y="7937"/>
                </a:moveTo>
                <a:lnTo>
                  <a:pt x="129374" y="7937"/>
                </a:lnTo>
                <a:lnTo>
                  <a:pt x="129374" y="34061"/>
                </a:lnTo>
                <a:lnTo>
                  <a:pt x="138290" y="34061"/>
                </a:lnTo>
                <a:lnTo>
                  <a:pt x="138290" y="79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99"/>
          <p:cNvSpPr/>
          <p:nvPr/>
        </p:nvSpPr>
        <p:spPr>
          <a:xfrm>
            <a:off x="2163372" y="3369569"/>
            <a:ext cx="45085" cy="8255"/>
          </a:xfrm>
          <a:custGeom>
            <a:avLst/>
            <a:gdLst/>
            <a:ahLst/>
            <a:cxnLst/>
            <a:rect l="l" t="t" r="r" b="b"/>
            <a:pathLst>
              <a:path w="45085" h="8254">
                <a:moveTo>
                  <a:pt x="43040" y="0"/>
                </a:moveTo>
                <a:lnTo>
                  <a:pt x="2006" y="0"/>
                </a:lnTo>
                <a:lnTo>
                  <a:pt x="0" y="1765"/>
                </a:lnTo>
                <a:lnTo>
                  <a:pt x="0" y="6121"/>
                </a:lnTo>
                <a:lnTo>
                  <a:pt x="2006" y="7912"/>
                </a:lnTo>
                <a:lnTo>
                  <a:pt x="43040" y="7912"/>
                </a:lnTo>
                <a:lnTo>
                  <a:pt x="45034" y="6121"/>
                </a:lnTo>
                <a:lnTo>
                  <a:pt x="45034" y="1765"/>
                </a:lnTo>
                <a:lnTo>
                  <a:pt x="43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0"/>
          <p:cNvSpPr/>
          <p:nvPr/>
        </p:nvSpPr>
        <p:spPr>
          <a:xfrm>
            <a:off x="2163372" y="3388171"/>
            <a:ext cx="45085" cy="8255"/>
          </a:xfrm>
          <a:custGeom>
            <a:avLst/>
            <a:gdLst/>
            <a:ahLst/>
            <a:cxnLst/>
            <a:rect l="l" t="t" r="r" b="b"/>
            <a:pathLst>
              <a:path w="45085" h="8254">
                <a:moveTo>
                  <a:pt x="43040" y="0"/>
                </a:moveTo>
                <a:lnTo>
                  <a:pt x="2006" y="0"/>
                </a:lnTo>
                <a:lnTo>
                  <a:pt x="0" y="1765"/>
                </a:lnTo>
                <a:lnTo>
                  <a:pt x="0" y="6121"/>
                </a:lnTo>
                <a:lnTo>
                  <a:pt x="2006" y="7912"/>
                </a:lnTo>
                <a:lnTo>
                  <a:pt x="43040" y="7912"/>
                </a:lnTo>
                <a:lnTo>
                  <a:pt x="45034" y="6121"/>
                </a:lnTo>
                <a:lnTo>
                  <a:pt x="45034" y="1765"/>
                </a:lnTo>
                <a:lnTo>
                  <a:pt x="43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1"/>
          <p:cNvSpPr/>
          <p:nvPr/>
        </p:nvSpPr>
        <p:spPr>
          <a:xfrm>
            <a:off x="2163394" y="3417496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501" y="0"/>
                </a:lnTo>
              </a:path>
            </a:pathLst>
          </a:custGeom>
          <a:ln w="78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2"/>
          <p:cNvSpPr/>
          <p:nvPr/>
        </p:nvSpPr>
        <p:spPr>
          <a:xfrm>
            <a:off x="2163394" y="3436434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501" y="0"/>
                </a:lnTo>
              </a:path>
            </a:pathLst>
          </a:custGeom>
          <a:ln w="79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03"/>
          <p:cNvSpPr/>
          <p:nvPr/>
        </p:nvSpPr>
        <p:spPr>
          <a:xfrm>
            <a:off x="2217235" y="3453147"/>
            <a:ext cx="40640" cy="8255"/>
          </a:xfrm>
          <a:custGeom>
            <a:avLst/>
            <a:gdLst/>
            <a:ahLst/>
            <a:cxnLst/>
            <a:rect l="l" t="t" r="r" b="b"/>
            <a:pathLst>
              <a:path w="40639" h="8254">
                <a:moveTo>
                  <a:pt x="38163" y="0"/>
                </a:moveTo>
                <a:lnTo>
                  <a:pt x="1993" y="0"/>
                </a:lnTo>
                <a:lnTo>
                  <a:pt x="0" y="1765"/>
                </a:lnTo>
                <a:lnTo>
                  <a:pt x="0" y="6134"/>
                </a:lnTo>
                <a:lnTo>
                  <a:pt x="1993" y="7912"/>
                </a:lnTo>
                <a:lnTo>
                  <a:pt x="38163" y="7912"/>
                </a:lnTo>
                <a:lnTo>
                  <a:pt x="40170" y="6134"/>
                </a:lnTo>
                <a:lnTo>
                  <a:pt x="40170" y="1765"/>
                </a:lnTo>
                <a:lnTo>
                  <a:pt x="38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04"/>
          <p:cNvSpPr/>
          <p:nvPr/>
        </p:nvSpPr>
        <p:spPr>
          <a:xfrm>
            <a:off x="2163375" y="3476407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030" y="0"/>
                </a:lnTo>
              </a:path>
            </a:pathLst>
          </a:custGeom>
          <a:ln w="79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05"/>
          <p:cNvSpPr/>
          <p:nvPr/>
        </p:nvSpPr>
        <p:spPr>
          <a:xfrm>
            <a:off x="2217235" y="3492710"/>
            <a:ext cx="40640" cy="8255"/>
          </a:xfrm>
          <a:custGeom>
            <a:avLst/>
            <a:gdLst/>
            <a:ahLst/>
            <a:cxnLst/>
            <a:rect l="l" t="t" r="r" b="b"/>
            <a:pathLst>
              <a:path w="40639" h="8254">
                <a:moveTo>
                  <a:pt x="38163" y="0"/>
                </a:moveTo>
                <a:lnTo>
                  <a:pt x="1993" y="0"/>
                </a:lnTo>
                <a:lnTo>
                  <a:pt x="0" y="1790"/>
                </a:lnTo>
                <a:lnTo>
                  <a:pt x="0" y="6146"/>
                </a:lnTo>
                <a:lnTo>
                  <a:pt x="1993" y="7912"/>
                </a:lnTo>
                <a:lnTo>
                  <a:pt x="38163" y="7912"/>
                </a:lnTo>
                <a:lnTo>
                  <a:pt x="40170" y="6146"/>
                </a:lnTo>
                <a:lnTo>
                  <a:pt x="40170" y="1790"/>
                </a:lnTo>
                <a:lnTo>
                  <a:pt x="38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06"/>
          <p:cNvSpPr/>
          <p:nvPr/>
        </p:nvSpPr>
        <p:spPr>
          <a:xfrm>
            <a:off x="2163386" y="3492710"/>
            <a:ext cx="44450" cy="8255"/>
          </a:xfrm>
          <a:custGeom>
            <a:avLst/>
            <a:gdLst/>
            <a:ahLst/>
            <a:cxnLst/>
            <a:rect l="l" t="t" r="r" b="b"/>
            <a:pathLst>
              <a:path w="44450" h="8254">
                <a:moveTo>
                  <a:pt x="42291" y="0"/>
                </a:moveTo>
                <a:lnTo>
                  <a:pt x="1993" y="0"/>
                </a:lnTo>
                <a:lnTo>
                  <a:pt x="0" y="1790"/>
                </a:lnTo>
                <a:lnTo>
                  <a:pt x="0" y="6146"/>
                </a:lnTo>
                <a:lnTo>
                  <a:pt x="1993" y="7912"/>
                </a:lnTo>
                <a:lnTo>
                  <a:pt x="42291" y="7912"/>
                </a:lnTo>
                <a:lnTo>
                  <a:pt x="44284" y="6146"/>
                </a:lnTo>
                <a:lnTo>
                  <a:pt x="44284" y="1790"/>
                </a:lnTo>
                <a:lnTo>
                  <a:pt x="422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07"/>
          <p:cNvSpPr/>
          <p:nvPr/>
        </p:nvSpPr>
        <p:spPr>
          <a:xfrm>
            <a:off x="2290518" y="3361206"/>
            <a:ext cx="43815" cy="166370"/>
          </a:xfrm>
          <a:custGeom>
            <a:avLst/>
            <a:gdLst/>
            <a:ahLst/>
            <a:cxnLst/>
            <a:rect l="l" t="t" r="r" b="b"/>
            <a:pathLst>
              <a:path w="43814" h="166370">
                <a:moveTo>
                  <a:pt x="30543" y="0"/>
                </a:moveTo>
                <a:lnTo>
                  <a:pt x="1981" y="0"/>
                </a:lnTo>
                <a:lnTo>
                  <a:pt x="0" y="1752"/>
                </a:lnTo>
                <a:lnTo>
                  <a:pt x="0" y="142519"/>
                </a:lnTo>
                <a:lnTo>
                  <a:pt x="139" y="143141"/>
                </a:lnTo>
                <a:lnTo>
                  <a:pt x="520" y="143713"/>
                </a:lnTo>
                <a:lnTo>
                  <a:pt x="12306" y="163829"/>
                </a:lnTo>
                <a:lnTo>
                  <a:pt x="13068" y="165163"/>
                </a:lnTo>
                <a:lnTo>
                  <a:pt x="14605" y="165976"/>
                </a:lnTo>
                <a:lnTo>
                  <a:pt x="17907" y="165976"/>
                </a:lnTo>
                <a:lnTo>
                  <a:pt x="19456" y="165163"/>
                </a:lnTo>
                <a:lnTo>
                  <a:pt x="20218" y="163829"/>
                </a:lnTo>
                <a:lnTo>
                  <a:pt x="26308" y="153441"/>
                </a:lnTo>
                <a:lnTo>
                  <a:pt x="16243" y="153441"/>
                </a:lnTo>
                <a:lnTo>
                  <a:pt x="8902" y="140893"/>
                </a:lnTo>
                <a:lnTo>
                  <a:pt x="8902" y="28409"/>
                </a:lnTo>
                <a:lnTo>
                  <a:pt x="43776" y="28409"/>
                </a:lnTo>
                <a:lnTo>
                  <a:pt x="43776" y="22250"/>
                </a:lnTo>
                <a:lnTo>
                  <a:pt x="41795" y="20472"/>
                </a:lnTo>
                <a:lnTo>
                  <a:pt x="8902" y="20472"/>
                </a:lnTo>
                <a:lnTo>
                  <a:pt x="8902" y="7899"/>
                </a:lnTo>
                <a:lnTo>
                  <a:pt x="32537" y="7899"/>
                </a:lnTo>
                <a:lnTo>
                  <a:pt x="32537" y="1752"/>
                </a:lnTo>
                <a:lnTo>
                  <a:pt x="30543" y="0"/>
                </a:lnTo>
                <a:close/>
              </a:path>
              <a:path w="43814" h="166370">
                <a:moveTo>
                  <a:pt x="32537" y="28409"/>
                </a:moveTo>
                <a:lnTo>
                  <a:pt x="23622" y="28409"/>
                </a:lnTo>
                <a:lnTo>
                  <a:pt x="23622" y="140893"/>
                </a:lnTo>
                <a:lnTo>
                  <a:pt x="16243" y="153441"/>
                </a:lnTo>
                <a:lnTo>
                  <a:pt x="26308" y="153441"/>
                </a:lnTo>
                <a:lnTo>
                  <a:pt x="32346" y="143141"/>
                </a:lnTo>
                <a:lnTo>
                  <a:pt x="32537" y="142519"/>
                </a:lnTo>
                <a:lnTo>
                  <a:pt x="32537" y="28409"/>
                </a:lnTo>
                <a:close/>
              </a:path>
              <a:path w="43814" h="166370">
                <a:moveTo>
                  <a:pt x="43776" y="28409"/>
                </a:moveTo>
                <a:lnTo>
                  <a:pt x="34874" y="28409"/>
                </a:lnTo>
                <a:lnTo>
                  <a:pt x="34874" y="71640"/>
                </a:lnTo>
                <a:lnTo>
                  <a:pt x="36868" y="73393"/>
                </a:lnTo>
                <a:lnTo>
                  <a:pt x="41795" y="73393"/>
                </a:lnTo>
                <a:lnTo>
                  <a:pt x="43776" y="71640"/>
                </a:lnTo>
                <a:lnTo>
                  <a:pt x="43776" y="28409"/>
                </a:lnTo>
                <a:close/>
              </a:path>
              <a:path w="43814" h="166370">
                <a:moveTo>
                  <a:pt x="32537" y="7899"/>
                </a:moveTo>
                <a:lnTo>
                  <a:pt x="23622" y="7899"/>
                </a:lnTo>
                <a:lnTo>
                  <a:pt x="23622" y="20472"/>
                </a:lnTo>
                <a:lnTo>
                  <a:pt x="32537" y="20472"/>
                </a:lnTo>
                <a:lnTo>
                  <a:pt x="32537" y="7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0"/>
          <p:cNvSpPr/>
          <p:nvPr/>
        </p:nvSpPr>
        <p:spPr>
          <a:xfrm>
            <a:off x="2082264" y="5872766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5" h="276225">
                <a:moveTo>
                  <a:pt x="140286" y="142633"/>
                </a:moveTo>
                <a:lnTo>
                  <a:pt x="28257" y="142633"/>
                </a:lnTo>
                <a:lnTo>
                  <a:pt x="28892" y="143002"/>
                </a:lnTo>
                <a:lnTo>
                  <a:pt x="28917" y="146316"/>
                </a:lnTo>
                <a:lnTo>
                  <a:pt x="29146" y="148170"/>
                </a:lnTo>
                <a:lnTo>
                  <a:pt x="30441" y="164947"/>
                </a:lnTo>
                <a:lnTo>
                  <a:pt x="34010" y="208978"/>
                </a:lnTo>
                <a:lnTo>
                  <a:pt x="34556" y="216598"/>
                </a:lnTo>
                <a:lnTo>
                  <a:pt x="38023" y="259791"/>
                </a:lnTo>
                <a:lnTo>
                  <a:pt x="38417" y="265620"/>
                </a:lnTo>
                <a:lnTo>
                  <a:pt x="39319" y="274396"/>
                </a:lnTo>
                <a:lnTo>
                  <a:pt x="40335" y="275170"/>
                </a:lnTo>
                <a:lnTo>
                  <a:pt x="127000" y="276034"/>
                </a:lnTo>
                <a:lnTo>
                  <a:pt x="128155" y="275018"/>
                </a:lnTo>
                <a:lnTo>
                  <a:pt x="128485" y="271856"/>
                </a:lnTo>
                <a:lnTo>
                  <a:pt x="128638" y="268986"/>
                </a:lnTo>
                <a:lnTo>
                  <a:pt x="132232" y="229793"/>
                </a:lnTo>
                <a:lnTo>
                  <a:pt x="134797" y="200240"/>
                </a:lnTo>
                <a:lnTo>
                  <a:pt x="139852" y="143179"/>
                </a:lnTo>
                <a:lnTo>
                  <a:pt x="140286" y="142633"/>
                </a:lnTo>
                <a:close/>
              </a:path>
              <a:path w="167005" h="276225">
                <a:moveTo>
                  <a:pt x="85750" y="0"/>
                </a:moveTo>
                <a:lnTo>
                  <a:pt x="74666" y="844"/>
                </a:lnTo>
                <a:lnTo>
                  <a:pt x="45313" y="3581"/>
                </a:lnTo>
                <a:lnTo>
                  <a:pt x="38392" y="4114"/>
                </a:lnTo>
                <a:lnTo>
                  <a:pt x="1219" y="7378"/>
                </a:lnTo>
                <a:lnTo>
                  <a:pt x="0" y="8547"/>
                </a:lnTo>
                <a:lnTo>
                  <a:pt x="0" y="141528"/>
                </a:lnTo>
                <a:lnTo>
                  <a:pt x="1143" y="142659"/>
                </a:lnTo>
                <a:lnTo>
                  <a:pt x="140296" y="142621"/>
                </a:lnTo>
                <a:lnTo>
                  <a:pt x="165736" y="142621"/>
                </a:lnTo>
                <a:lnTo>
                  <a:pt x="166876" y="141528"/>
                </a:lnTo>
                <a:lnTo>
                  <a:pt x="166916" y="8699"/>
                </a:lnTo>
                <a:lnTo>
                  <a:pt x="165468" y="7327"/>
                </a:lnTo>
                <a:lnTo>
                  <a:pt x="154990" y="6553"/>
                </a:lnTo>
                <a:lnTo>
                  <a:pt x="89395" y="723"/>
                </a:lnTo>
                <a:lnTo>
                  <a:pt x="85750" y="0"/>
                </a:lnTo>
                <a:close/>
              </a:path>
              <a:path w="167005" h="276225">
                <a:moveTo>
                  <a:pt x="165736" y="142621"/>
                </a:moveTo>
                <a:lnTo>
                  <a:pt x="140296" y="142621"/>
                </a:lnTo>
                <a:lnTo>
                  <a:pt x="165696" y="142659"/>
                </a:lnTo>
                <a:close/>
              </a:path>
            </a:pathLst>
          </a:custGeom>
          <a:solidFill>
            <a:srgbClr val="1F8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1"/>
          <p:cNvSpPr/>
          <p:nvPr/>
        </p:nvSpPr>
        <p:spPr>
          <a:xfrm>
            <a:off x="2121070" y="5775045"/>
            <a:ext cx="89535" cy="88900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44665" y="0"/>
                </a:moveTo>
                <a:lnTo>
                  <a:pt x="27390" y="3430"/>
                </a:lnTo>
                <a:lnTo>
                  <a:pt x="13203" y="12944"/>
                </a:lnTo>
                <a:lnTo>
                  <a:pt x="3580" y="27064"/>
                </a:lnTo>
                <a:lnTo>
                  <a:pt x="0" y="44310"/>
                </a:lnTo>
                <a:lnTo>
                  <a:pt x="3469" y="61582"/>
                </a:lnTo>
                <a:lnTo>
                  <a:pt x="13022" y="75757"/>
                </a:lnTo>
                <a:lnTo>
                  <a:pt x="27173" y="85352"/>
                </a:lnTo>
                <a:lnTo>
                  <a:pt x="44437" y="88887"/>
                </a:lnTo>
                <a:lnTo>
                  <a:pt x="61650" y="85392"/>
                </a:lnTo>
                <a:lnTo>
                  <a:pt x="75776" y="75865"/>
                </a:lnTo>
                <a:lnTo>
                  <a:pt x="85351" y="61767"/>
                </a:lnTo>
                <a:lnTo>
                  <a:pt x="88912" y="44564"/>
                </a:lnTo>
                <a:lnTo>
                  <a:pt x="85445" y="27344"/>
                </a:lnTo>
                <a:lnTo>
                  <a:pt x="75942" y="13190"/>
                </a:lnTo>
                <a:lnTo>
                  <a:pt x="61862" y="3582"/>
                </a:lnTo>
                <a:lnTo>
                  <a:pt x="44665" y="0"/>
                </a:lnTo>
                <a:close/>
              </a:path>
            </a:pathLst>
          </a:custGeom>
          <a:solidFill>
            <a:srgbClr val="1F8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2"/>
          <p:cNvSpPr/>
          <p:nvPr/>
        </p:nvSpPr>
        <p:spPr>
          <a:xfrm>
            <a:off x="1960335" y="5853542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5" h="276225">
                <a:moveTo>
                  <a:pt x="105410" y="142468"/>
                </a:moveTo>
                <a:lnTo>
                  <a:pt x="28244" y="142468"/>
                </a:lnTo>
                <a:lnTo>
                  <a:pt x="28892" y="142798"/>
                </a:lnTo>
                <a:lnTo>
                  <a:pt x="28917" y="146138"/>
                </a:lnTo>
                <a:lnTo>
                  <a:pt x="29146" y="147993"/>
                </a:lnTo>
                <a:lnTo>
                  <a:pt x="31196" y="174180"/>
                </a:lnTo>
                <a:lnTo>
                  <a:pt x="34010" y="208787"/>
                </a:lnTo>
                <a:lnTo>
                  <a:pt x="34556" y="216407"/>
                </a:lnTo>
                <a:lnTo>
                  <a:pt x="37541" y="253784"/>
                </a:lnTo>
                <a:lnTo>
                  <a:pt x="38023" y="259600"/>
                </a:lnTo>
                <a:lnTo>
                  <a:pt x="38417" y="265429"/>
                </a:lnTo>
                <a:lnTo>
                  <a:pt x="39306" y="274231"/>
                </a:lnTo>
                <a:lnTo>
                  <a:pt x="40347" y="274993"/>
                </a:lnTo>
                <a:lnTo>
                  <a:pt x="127012" y="275856"/>
                </a:lnTo>
                <a:lnTo>
                  <a:pt x="128155" y="274853"/>
                </a:lnTo>
                <a:lnTo>
                  <a:pt x="128473" y="271691"/>
                </a:lnTo>
                <a:lnTo>
                  <a:pt x="128625" y="268808"/>
                </a:lnTo>
                <a:lnTo>
                  <a:pt x="131336" y="239417"/>
                </a:lnTo>
                <a:lnTo>
                  <a:pt x="133060" y="220119"/>
                </a:lnTo>
                <a:lnTo>
                  <a:pt x="135521" y="191630"/>
                </a:lnTo>
                <a:lnTo>
                  <a:pt x="134556" y="179362"/>
                </a:lnTo>
                <a:lnTo>
                  <a:pt x="134327" y="177533"/>
                </a:lnTo>
                <a:lnTo>
                  <a:pt x="134302" y="174180"/>
                </a:lnTo>
                <a:lnTo>
                  <a:pt x="133738" y="173875"/>
                </a:lnTo>
                <a:lnTo>
                  <a:pt x="106565" y="173875"/>
                </a:lnTo>
                <a:lnTo>
                  <a:pt x="105410" y="172732"/>
                </a:lnTo>
                <a:lnTo>
                  <a:pt x="105410" y="142468"/>
                </a:lnTo>
                <a:close/>
              </a:path>
              <a:path w="167005" h="276225">
                <a:moveTo>
                  <a:pt x="133667" y="173837"/>
                </a:moveTo>
                <a:lnTo>
                  <a:pt x="106565" y="173875"/>
                </a:lnTo>
                <a:lnTo>
                  <a:pt x="133738" y="173875"/>
                </a:lnTo>
                <a:close/>
              </a:path>
              <a:path w="167005" h="276225">
                <a:moveTo>
                  <a:pt x="86652" y="0"/>
                </a:moveTo>
                <a:lnTo>
                  <a:pt x="82169" y="76"/>
                </a:lnTo>
                <a:lnTo>
                  <a:pt x="74676" y="666"/>
                </a:lnTo>
                <a:lnTo>
                  <a:pt x="45313" y="3416"/>
                </a:lnTo>
                <a:lnTo>
                  <a:pt x="38392" y="3949"/>
                </a:lnTo>
                <a:lnTo>
                  <a:pt x="1206" y="7200"/>
                </a:lnTo>
                <a:lnTo>
                  <a:pt x="0" y="8343"/>
                </a:lnTo>
                <a:lnTo>
                  <a:pt x="0" y="141350"/>
                </a:lnTo>
                <a:lnTo>
                  <a:pt x="1130" y="142493"/>
                </a:lnTo>
                <a:lnTo>
                  <a:pt x="105410" y="142468"/>
                </a:lnTo>
                <a:lnTo>
                  <a:pt x="105410" y="19494"/>
                </a:lnTo>
                <a:lnTo>
                  <a:pt x="106629" y="18351"/>
                </a:lnTo>
                <a:lnTo>
                  <a:pt x="110845" y="18033"/>
                </a:lnTo>
                <a:lnTo>
                  <a:pt x="143802" y="15100"/>
                </a:lnTo>
                <a:lnTo>
                  <a:pt x="150723" y="14554"/>
                </a:lnTo>
                <a:lnTo>
                  <a:pt x="163830" y="13347"/>
                </a:lnTo>
                <a:lnTo>
                  <a:pt x="166916" y="13030"/>
                </a:lnTo>
                <a:lnTo>
                  <a:pt x="166916" y="8534"/>
                </a:lnTo>
                <a:lnTo>
                  <a:pt x="165455" y="7162"/>
                </a:lnTo>
                <a:lnTo>
                  <a:pt x="154990" y="6375"/>
                </a:lnTo>
                <a:lnTo>
                  <a:pt x="89852" y="584"/>
                </a:lnTo>
                <a:lnTo>
                  <a:pt x="86652" y="0"/>
                </a:lnTo>
                <a:close/>
              </a:path>
            </a:pathLst>
          </a:custGeom>
          <a:solidFill>
            <a:srgbClr val="79A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13"/>
          <p:cNvSpPr/>
          <p:nvPr/>
        </p:nvSpPr>
        <p:spPr>
          <a:xfrm>
            <a:off x="1999144" y="575562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665" y="0"/>
                </a:moveTo>
                <a:lnTo>
                  <a:pt x="27394" y="3437"/>
                </a:lnTo>
                <a:lnTo>
                  <a:pt x="13203" y="12957"/>
                </a:lnTo>
                <a:lnTo>
                  <a:pt x="3576" y="27081"/>
                </a:lnTo>
                <a:lnTo>
                  <a:pt x="0" y="44335"/>
                </a:lnTo>
                <a:lnTo>
                  <a:pt x="3467" y="61607"/>
                </a:lnTo>
                <a:lnTo>
                  <a:pt x="13015" y="75780"/>
                </a:lnTo>
                <a:lnTo>
                  <a:pt x="27162" y="85372"/>
                </a:lnTo>
                <a:lnTo>
                  <a:pt x="44424" y="88900"/>
                </a:lnTo>
                <a:lnTo>
                  <a:pt x="61644" y="85412"/>
                </a:lnTo>
                <a:lnTo>
                  <a:pt x="75772" y="75887"/>
                </a:lnTo>
                <a:lnTo>
                  <a:pt x="85345" y="61787"/>
                </a:lnTo>
                <a:lnTo>
                  <a:pt x="88900" y="44577"/>
                </a:lnTo>
                <a:lnTo>
                  <a:pt x="85438" y="27358"/>
                </a:lnTo>
                <a:lnTo>
                  <a:pt x="75936" y="13206"/>
                </a:lnTo>
                <a:lnTo>
                  <a:pt x="61857" y="3595"/>
                </a:lnTo>
                <a:lnTo>
                  <a:pt x="44665" y="0"/>
                </a:lnTo>
                <a:close/>
              </a:path>
            </a:pathLst>
          </a:custGeom>
          <a:solidFill>
            <a:srgbClr val="79A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14"/>
          <p:cNvSpPr/>
          <p:nvPr/>
        </p:nvSpPr>
        <p:spPr>
          <a:xfrm>
            <a:off x="2203778" y="5853542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5" h="276225">
                <a:moveTo>
                  <a:pt x="80276" y="0"/>
                </a:moveTo>
                <a:lnTo>
                  <a:pt x="77076" y="584"/>
                </a:lnTo>
                <a:lnTo>
                  <a:pt x="11938" y="6375"/>
                </a:lnTo>
                <a:lnTo>
                  <a:pt x="1447" y="7162"/>
                </a:lnTo>
                <a:lnTo>
                  <a:pt x="0" y="8534"/>
                </a:lnTo>
                <a:lnTo>
                  <a:pt x="0" y="13030"/>
                </a:lnTo>
                <a:lnTo>
                  <a:pt x="16205" y="14554"/>
                </a:lnTo>
                <a:lnTo>
                  <a:pt x="23126" y="15100"/>
                </a:lnTo>
                <a:lnTo>
                  <a:pt x="56083" y="18033"/>
                </a:lnTo>
                <a:lnTo>
                  <a:pt x="60286" y="18351"/>
                </a:lnTo>
                <a:lnTo>
                  <a:pt x="61493" y="19494"/>
                </a:lnTo>
                <a:lnTo>
                  <a:pt x="61493" y="172732"/>
                </a:lnTo>
                <a:lnTo>
                  <a:pt x="60375" y="173875"/>
                </a:lnTo>
                <a:lnTo>
                  <a:pt x="33187" y="173875"/>
                </a:lnTo>
                <a:lnTo>
                  <a:pt x="32600" y="174180"/>
                </a:lnTo>
                <a:lnTo>
                  <a:pt x="32600" y="177533"/>
                </a:lnTo>
                <a:lnTo>
                  <a:pt x="32346" y="179362"/>
                </a:lnTo>
                <a:lnTo>
                  <a:pt x="32219" y="181216"/>
                </a:lnTo>
                <a:lnTo>
                  <a:pt x="31394" y="191630"/>
                </a:lnTo>
                <a:lnTo>
                  <a:pt x="33858" y="220119"/>
                </a:lnTo>
                <a:lnTo>
                  <a:pt x="35575" y="239417"/>
                </a:lnTo>
                <a:lnTo>
                  <a:pt x="38277" y="268808"/>
                </a:lnTo>
                <a:lnTo>
                  <a:pt x="38430" y="271691"/>
                </a:lnTo>
                <a:lnTo>
                  <a:pt x="38773" y="274853"/>
                </a:lnTo>
                <a:lnTo>
                  <a:pt x="39916" y="275856"/>
                </a:lnTo>
                <a:lnTo>
                  <a:pt x="126580" y="274993"/>
                </a:lnTo>
                <a:lnTo>
                  <a:pt x="127622" y="274231"/>
                </a:lnTo>
                <a:lnTo>
                  <a:pt x="128498" y="265429"/>
                </a:lnTo>
                <a:lnTo>
                  <a:pt x="128892" y="259600"/>
                </a:lnTo>
                <a:lnTo>
                  <a:pt x="132359" y="216407"/>
                </a:lnTo>
                <a:lnTo>
                  <a:pt x="132905" y="208787"/>
                </a:lnTo>
                <a:lnTo>
                  <a:pt x="135746" y="173875"/>
                </a:lnTo>
                <a:lnTo>
                  <a:pt x="60375" y="173875"/>
                </a:lnTo>
                <a:lnTo>
                  <a:pt x="135749" y="173837"/>
                </a:lnTo>
                <a:lnTo>
                  <a:pt x="136486" y="164769"/>
                </a:lnTo>
                <a:lnTo>
                  <a:pt x="137769" y="147993"/>
                </a:lnTo>
                <a:lnTo>
                  <a:pt x="138010" y="146138"/>
                </a:lnTo>
                <a:lnTo>
                  <a:pt x="138023" y="142798"/>
                </a:lnTo>
                <a:lnTo>
                  <a:pt x="138658" y="142468"/>
                </a:lnTo>
                <a:lnTo>
                  <a:pt x="165811" y="142468"/>
                </a:lnTo>
                <a:lnTo>
                  <a:pt x="166928" y="141350"/>
                </a:lnTo>
                <a:lnTo>
                  <a:pt x="166928" y="8343"/>
                </a:lnTo>
                <a:lnTo>
                  <a:pt x="165709" y="7200"/>
                </a:lnTo>
                <a:lnTo>
                  <a:pt x="128536" y="3949"/>
                </a:lnTo>
                <a:lnTo>
                  <a:pt x="121615" y="3416"/>
                </a:lnTo>
                <a:lnTo>
                  <a:pt x="92253" y="666"/>
                </a:lnTo>
                <a:lnTo>
                  <a:pt x="84759" y="76"/>
                </a:lnTo>
                <a:lnTo>
                  <a:pt x="80276" y="0"/>
                </a:lnTo>
                <a:close/>
              </a:path>
              <a:path w="167005" h="276225">
                <a:moveTo>
                  <a:pt x="165811" y="142468"/>
                </a:moveTo>
                <a:lnTo>
                  <a:pt x="138658" y="142468"/>
                </a:lnTo>
                <a:lnTo>
                  <a:pt x="165785" y="142493"/>
                </a:lnTo>
                <a:close/>
              </a:path>
            </a:pathLst>
          </a:custGeom>
          <a:solidFill>
            <a:srgbClr val="79A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15"/>
          <p:cNvSpPr/>
          <p:nvPr/>
        </p:nvSpPr>
        <p:spPr>
          <a:xfrm>
            <a:off x="2242998" y="575562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221" y="0"/>
                </a:moveTo>
                <a:lnTo>
                  <a:pt x="27035" y="3595"/>
                </a:lnTo>
                <a:lnTo>
                  <a:pt x="12957" y="13206"/>
                </a:lnTo>
                <a:lnTo>
                  <a:pt x="3455" y="27358"/>
                </a:lnTo>
                <a:lnTo>
                  <a:pt x="0" y="44577"/>
                </a:lnTo>
                <a:lnTo>
                  <a:pt x="3553" y="61787"/>
                </a:lnTo>
                <a:lnTo>
                  <a:pt x="13123" y="75887"/>
                </a:lnTo>
                <a:lnTo>
                  <a:pt x="27244" y="85412"/>
                </a:lnTo>
                <a:lnTo>
                  <a:pt x="44450" y="88900"/>
                </a:lnTo>
                <a:lnTo>
                  <a:pt x="61725" y="85372"/>
                </a:lnTo>
                <a:lnTo>
                  <a:pt x="75876" y="75780"/>
                </a:lnTo>
                <a:lnTo>
                  <a:pt x="85426" y="61607"/>
                </a:lnTo>
                <a:lnTo>
                  <a:pt x="88900" y="44335"/>
                </a:lnTo>
                <a:lnTo>
                  <a:pt x="85322" y="27081"/>
                </a:lnTo>
                <a:lnTo>
                  <a:pt x="75695" y="12957"/>
                </a:lnTo>
                <a:lnTo>
                  <a:pt x="61500" y="3437"/>
                </a:lnTo>
                <a:lnTo>
                  <a:pt x="44221" y="0"/>
                </a:lnTo>
                <a:close/>
              </a:path>
            </a:pathLst>
          </a:custGeom>
          <a:solidFill>
            <a:srgbClr val="79A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16"/>
          <p:cNvSpPr/>
          <p:nvPr/>
        </p:nvSpPr>
        <p:spPr>
          <a:xfrm>
            <a:off x="2324725" y="5834554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5" h="276225">
                <a:moveTo>
                  <a:pt x="80276" y="0"/>
                </a:moveTo>
                <a:lnTo>
                  <a:pt x="77088" y="571"/>
                </a:lnTo>
                <a:lnTo>
                  <a:pt x="11937" y="6375"/>
                </a:lnTo>
                <a:lnTo>
                  <a:pt x="1460" y="7150"/>
                </a:lnTo>
                <a:lnTo>
                  <a:pt x="0" y="8547"/>
                </a:lnTo>
                <a:lnTo>
                  <a:pt x="0" y="13042"/>
                </a:lnTo>
                <a:lnTo>
                  <a:pt x="16205" y="14566"/>
                </a:lnTo>
                <a:lnTo>
                  <a:pt x="23113" y="15087"/>
                </a:lnTo>
                <a:lnTo>
                  <a:pt x="60299" y="18351"/>
                </a:lnTo>
                <a:lnTo>
                  <a:pt x="61506" y="19494"/>
                </a:lnTo>
                <a:lnTo>
                  <a:pt x="61506" y="172732"/>
                </a:lnTo>
                <a:lnTo>
                  <a:pt x="60375" y="173862"/>
                </a:lnTo>
                <a:lnTo>
                  <a:pt x="33202" y="173862"/>
                </a:lnTo>
                <a:lnTo>
                  <a:pt x="32626" y="174180"/>
                </a:lnTo>
                <a:lnTo>
                  <a:pt x="32600" y="177520"/>
                </a:lnTo>
                <a:lnTo>
                  <a:pt x="32359" y="179349"/>
                </a:lnTo>
                <a:lnTo>
                  <a:pt x="31407" y="191630"/>
                </a:lnTo>
                <a:lnTo>
                  <a:pt x="34683" y="229615"/>
                </a:lnTo>
                <a:lnTo>
                  <a:pt x="38290" y="268808"/>
                </a:lnTo>
                <a:lnTo>
                  <a:pt x="38455" y="271703"/>
                </a:lnTo>
                <a:lnTo>
                  <a:pt x="38773" y="274866"/>
                </a:lnTo>
                <a:lnTo>
                  <a:pt x="39916" y="275843"/>
                </a:lnTo>
                <a:lnTo>
                  <a:pt x="126580" y="274993"/>
                </a:lnTo>
                <a:lnTo>
                  <a:pt x="127622" y="274218"/>
                </a:lnTo>
                <a:lnTo>
                  <a:pt x="128498" y="265429"/>
                </a:lnTo>
                <a:lnTo>
                  <a:pt x="128892" y="259600"/>
                </a:lnTo>
                <a:lnTo>
                  <a:pt x="129374" y="253784"/>
                </a:lnTo>
                <a:lnTo>
                  <a:pt x="132359" y="216395"/>
                </a:lnTo>
                <a:lnTo>
                  <a:pt x="132905" y="208787"/>
                </a:lnTo>
                <a:lnTo>
                  <a:pt x="135758" y="173862"/>
                </a:lnTo>
                <a:lnTo>
                  <a:pt x="60375" y="173862"/>
                </a:lnTo>
                <a:lnTo>
                  <a:pt x="135760" y="173837"/>
                </a:lnTo>
                <a:lnTo>
                  <a:pt x="137769" y="147993"/>
                </a:lnTo>
                <a:lnTo>
                  <a:pt x="138023" y="146151"/>
                </a:lnTo>
                <a:lnTo>
                  <a:pt x="138036" y="142798"/>
                </a:lnTo>
                <a:lnTo>
                  <a:pt x="138683" y="142455"/>
                </a:lnTo>
                <a:lnTo>
                  <a:pt x="165836" y="142455"/>
                </a:lnTo>
                <a:lnTo>
                  <a:pt x="166916" y="141363"/>
                </a:lnTo>
                <a:lnTo>
                  <a:pt x="166916" y="8356"/>
                </a:lnTo>
                <a:lnTo>
                  <a:pt x="165722" y="7213"/>
                </a:lnTo>
                <a:lnTo>
                  <a:pt x="92251" y="659"/>
                </a:lnTo>
                <a:lnTo>
                  <a:pt x="84759" y="76"/>
                </a:lnTo>
                <a:lnTo>
                  <a:pt x="80276" y="0"/>
                </a:lnTo>
                <a:close/>
              </a:path>
              <a:path w="167005" h="276225">
                <a:moveTo>
                  <a:pt x="165836" y="142455"/>
                </a:moveTo>
                <a:lnTo>
                  <a:pt x="138683" y="142455"/>
                </a:lnTo>
                <a:lnTo>
                  <a:pt x="165785" y="142506"/>
                </a:lnTo>
                <a:close/>
              </a:path>
            </a:pathLst>
          </a:custGeom>
          <a:solidFill>
            <a:srgbClr val="6C9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17"/>
          <p:cNvSpPr/>
          <p:nvPr/>
        </p:nvSpPr>
        <p:spPr>
          <a:xfrm>
            <a:off x="2363945" y="573663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221" y="0"/>
                </a:moveTo>
                <a:lnTo>
                  <a:pt x="27035" y="3595"/>
                </a:lnTo>
                <a:lnTo>
                  <a:pt x="12957" y="13206"/>
                </a:lnTo>
                <a:lnTo>
                  <a:pt x="3455" y="27358"/>
                </a:lnTo>
                <a:lnTo>
                  <a:pt x="0" y="44577"/>
                </a:lnTo>
                <a:lnTo>
                  <a:pt x="3554" y="61785"/>
                </a:lnTo>
                <a:lnTo>
                  <a:pt x="13127" y="75882"/>
                </a:lnTo>
                <a:lnTo>
                  <a:pt x="27255" y="85407"/>
                </a:lnTo>
                <a:lnTo>
                  <a:pt x="44475" y="88900"/>
                </a:lnTo>
                <a:lnTo>
                  <a:pt x="61730" y="85371"/>
                </a:lnTo>
                <a:lnTo>
                  <a:pt x="75874" y="75777"/>
                </a:lnTo>
                <a:lnTo>
                  <a:pt x="85425" y="61607"/>
                </a:lnTo>
                <a:lnTo>
                  <a:pt x="88900" y="44348"/>
                </a:lnTo>
                <a:lnTo>
                  <a:pt x="85322" y="27087"/>
                </a:lnTo>
                <a:lnTo>
                  <a:pt x="75695" y="12958"/>
                </a:lnTo>
                <a:lnTo>
                  <a:pt x="61500" y="3437"/>
                </a:lnTo>
                <a:lnTo>
                  <a:pt x="44221" y="0"/>
                </a:lnTo>
                <a:close/>
              </a:path>
            </a:pathLst>
          </a:custGeom>
          <a:solidFill>
            <a:srgbClr val="6C9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18"/>
          <p:cNvSpPr/>
          <p:nvPr/>
        </p:nvSpPr>
        <p:spPr>
          <a:xfrm>
            <a:off x="1839276" y="5834976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5" h="276225">
                <a:moveTo>
                  <a:pt x="105422" y="142468"/>
                </a:moveTo>
                <a:lnTo>
                  <a:pt x="28257" y="142468"/>
                </a:lnTo>
                <a:lnTo>
                  <a:pt x="28905" y="142786"/>
                </a:lnTo>
                <a:lnTo>
                  <a:pt x="28917" y="146138"/>
                </a:lnTo>
                <a:lnTo>
                  <a:pt x="29146" y="147980"/>
                </a:lnTo>
                <a:lnTo>
                  <a:pt x="30441" y="164769"/>
                </a:lnTo>
                <a:lnTo>
                  <a:pt x="34010" y="208775"/>
                </a:lnTo>
                <a:lnTo>
                  <a:pt x="35153" y="224002"/>
                </a:lnTo>
                <a:lnTo>
                  <a:pt x="38023" y="259575"/>
                </a:lnTo>
                <a:lnTo>
                  <a:pt x="38430" y="265404"/>
                </a:lnTo>
                <a:lnTo>
                  <a:pt x="39293" y="274205"/>
                </a:lnTo>
                <a:lnTo>
                  <a:pt x="40360" y="274967"/>
                </a:lnTo>
                <a:lnTo>
                  <a:pt x="127000" y="275844"/>
                </a:lnTo>
                <a:lnTo>
                  <a:pt x="128143" y="274853"/>
                </a:lnTo>
                <a:lnTo>
                  <a:pt x="128485" y="271678"/>
                </a:lnTo>
                <a:lnTo>
                  <a:pt x="128638" y="268795"/>
                </a:lnTo>
                <a:lnTo>
                  <a:pt x="131347" y="239409"/>
                </a:lnTo>
                <a:lnTo>
                  <a:pt x="132232" y="229616"/>
                </a:lnTo>
                <a:lnTo>
                  <a:pt x="135534" y="191617"/>
                </a:lnTo>
                <a:lnTo>
                  <a:pt x="134569" y="179362"/>
                </a:lnTo>
                <a:lnTo>
                  <a:pt x="134327" y="177507"/>
                </a:lnTo>
                <a:lnTo>
                  <a:pt x="134315" y="174167"/>
                </a:lnTo>
                <a:lnTo>
                  <a:pt x="133704" y="173850"/>
                </a:lnTo>
                <a:lnTo>
                  <a:pt x="106552" y="173837"/>
                </a:lnTo>
                <a:lnTo>
                  <a:pt x="105422" y="172732"/>
                </a:lnTo>
                <a:lnTo>
                  <a:pt x="105422" y="142468"/>
                </a:lnTo>
                <a:close/>
              </a:path>
              <a:path w="167005" h="276225">
                <a:moveTo>
                  <a:pt x="133680" y="173837"/>
                </a:moveTo>
                <a:lnTo>
                  <a:pt x="106565" y="173850"/>
                </a:lnTo>
                <a:lnTo>
                  <a:pt x="133704" y="173850"/>
                </a:lnTo>
                <a:close/>
              </a:path>
              <a:path w="167005" h="276225">
                <a:moveTo>
                  <a:pt x="86652" y="0"/>
                </a:moveTo>
                <a:lnTo>
                  <a:pt x="82169" y="63"/>
                </a:lnTo>
                <a:lnTo>
                  <a:pt x="74678" y="654"/>
                </a:lnTo>
                <a:lnTo>
                  <a:pt x="1219" y="7200"/>
                </a:lnTo>
                <a:lnTo>
                  <a:pt x="0" y="8343"/>
                </a:lnTo>
                <a:lnTo>
                  <a:pt x="0" y="141351"/>
                </a:lnTo>
                <a:lnTo>
                  <a:pt x="1143" y="142481"/>
                </a:lnTo>
                <a:lnTo>
                  <a:pt x="105422" y="142468"/>
                </a:lnTo>
                <a:lnTo>
                  <a:pt x="105422" y="19494"/>
                </a:lnTo>
                <a:lnTo>
                  <a:pt x="106641" y="18351"/>
                </a:lnTo>
                <a:lnTo>
                  <a:pt x="163830" y="13335"/>
                </a:lnTo>
                <a:lnTo>
                  <a:pt x="166916" y="13017"/>
                </a:lnTo>
                <a:lnTo>
                  <a:pt x="166916" y="8534"/>
                </a:lnTo>
                <a:lnTo>
                  <a:pt x="165468" y="7162"/>
                </a:lnTo>
                <a:lnTo>
                  <a:pt x="154978" y="6350"/>
                </a:lnTo>
                <a:lnTo>
                  <a:pt x="89839" y="571"/>
                </a:lnTo>
                <a:lnTo>
                  <a:pt x="86652" y="0"/>
                </a:lnTo>
                <a:close/>
              </a:path>
            </a:pathLst>
          </a:custGeom>
          <a:solidFill>
            <a:srgbClr val="6C9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19"/>
          <p:cNvSpPr/>
          <p:nvPr/>
        </p:nvSpPr>
        <p:spPr>
          <a:xfrm>
            <a:off x="1878072" y="5737060"/>
            <a:ext cx="89535" cy="88900"/>
          </a:xfrm>
          <a:custGeom>
            <a:avLst/>
            <a:gdLst/>
            <a:ahLst/>
            <a:cxnLst/>
            <a:rect l="l" t="t" r="r" b="b"/>
            <a:pathLst>
              <a:path w="89534" h="88900">
                <a:moveTo>
                  <a:pt x="44678" y="0"/>
                </a:moveTo>
                <a:lnTo>
                  <a:pt x="27401" y="3435"/>
                </a:lnTo>
                <a:lnTo>
                  <a:pt x="13209" y="12952"/>
                </a:lnTo>
                <a:lnTo>
                  <a:pt x="3582" y="27076"/>
                </a:lnTo>
                <a:lnTo>
                  <a:pt x="0" y="44335"/>
                </a:lnTo>
                <a:lnTo>
                  <a:pt x="3477" y="61605"/>
                </a:lnTo>
                <a:lnTo>
                  <a:pt x="13033" y="75774"/>
                </a:lnTo>
                <a:lnTo>
                  <a:pt x="27185" y="85362"/>
                </a:lnTo>
                <a:lnTo>
                  <a:pt x="44450" y="88887"/>
                </a:lnTo>
                <a:lnTo>
                  <a:pt x="61662" y="85392"/>
                </a:lnTo>
                <a:lnTo>
                  <a:pt x="75787" y="75865"/>
                </a:lnTo>
                <a:lnTo>
                  <a:pt x="85358" y="61767"/>
                </a:lnTo>
                <a:lnTo>
                  <a:pt x="88912" y="44564"/>
                </a:lnTo>
                <a:lnTo>
                  <a:pt x="85453" y="27349"/>
                </a:lnTo>
                <a:lnTo>
                  <a:pt x="75953" y="13195"/>
                </a:lnTo>
                <a:lnTo>
                  <a:pt x="61875" y="3584"/>
                </a:lnTo>
                <a:lnTo>
                  <a:pt x="44678" y="0"/>
                </a:lnTo>
                <a:close/>
              </a:path>
            </a:pathLst>
          </a:custGeom>
          <a:solidFill>
            <a:srgbClr val="6C9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0"/>
          <p:cNvSpPr txBox="1"/>
          <p:nvPr/>
        </p:nvSpPr>
        <p:spPr>
          <a:xfrm>
            <a:off x="324278" y="2125547"/>
            <a:ext cx="69723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620" marR="5080" indent="-122555">
              <a:lnSpc>
                <a:spcPts val="700"/>
              </a:lnSpc>
            </a:pPr>
            <a:r>
              <a:rPr sz="550" b="1" spc="-5">
                <a:solidFill>
                  <a:srgbClr val="005582"/>
                </a:solidFill>
                <a:latin typeface="Arial"/>
                <a:cs typeface="Arial"/>
              </a:rPr>
              <a:t>Address</a:t>
            </a:r>
            <a:r>
              <a:rPr sz="550" b="1" spc="-75">
                <a:solidFill>
                  <a:srgbClr val="005582"/>
                </a:solidFill>
                <a:latin typeface="Arial"/>
                <a:cs typeface="Arial"/>
              </a:rPr>
              <a:t> </a:t>
            </a:r>
            <a:r>
              <a:rPr sz="550" b="1">
                <a:solidFill>
                  <a:srgbClr val="005582"/>
                </a:solidFill>
                <a:latin typeface="Arial"/>
                <a:cs typeface="Arial"/>
              </a:rPr>
              <a:t>Supporting  Organization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128" name="object 121"/>
          <p:cNvSpPr txBox="1"/>
          <p:nvPr/>
        </p:nvSpPr>
        <p:spPr>
          <a:xfrm>
            <a:off x="343277" y="3070110"/>
            <a:ext cx="646430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ts val="700"/>
              </a:lnSpc>
            </a:pPr>
            <a:r>
              <a:rPr sz="550" b="1" spc="-5">
                <a:solidFill>
                  <a:srgbClr val="005582"/>
                </a:solidFill>
                <a:latin typeface="Arial"/>
                <a:cs typeface="Arial"/>
              </a:rPr>
              <a:t>Country Code  Names</a:t>
            </a:r>
            <a:r>
              <a:rPr sz="550" b="1" spc="-90">
                <a:solidFill>
                  <a:srgbClr val="005582"/>
                </a:solidFill>
                <a:latin typeface="Arial"/>
                <a:cs typeface="Arial"/>
              </a:rPr>
              <a:t> </a:t>
            </a:r>
            <a:r>
              <a:rPr sz="550" b="1">
                <a:solidFill>
                  <a:srgbClr val="005582"/>
                </a:solidFill>
                <a:latin typeface="Arial"/>
                <a:cs typeface="Arial"/>
              </a:rPr>
              <a:t>Supporting  Organization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129" name="object 122"/>
          <p:cNvSpPr txBox="1"/>
          <p:nvPr/>
        </p:nvSpPr>
        <p:spPr>
          <a:xfrm>
            <a:off x="399436" y="4054995"/>
            <a:ext cx="534035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700"/>
              </a:lnSpc>
            </a:pPr>
            <a:r>
              <a:rPr sz="550" b="1">
                <a:solidFill>
                  <a:srgbClr val="005582"/>
                </a:solidFill>
                <a:latin typeface="Arial"/>
                <a:cs typeface="Arial"/>
              </a:rPr>
              <a:t>Generic</a:t>
            </a:r>
            <a:r>
              <a:rPr sz="550" b="1" spc="-95">
                <a:solidFill>
                  <a:srgbClr val="005582"/>
                </a:solidFill>
                <a:latin typeface="Arial"/>
                <a:cs typeface="Arial"/>
              </a:rPr>
              <a:t> </a:t>
            </a:r>
            <a:r>
              <a:rPr sz="550" b="1" spc="-5">
                <a:solidFill>
                  <a:srgbClr val="005582"/>
                </a:solidFill>
                <a:latin typeface="Arial"/>
                <a:cs typeface="Arial"/>
              </a:rPr>
              <a:t>Names  </a:t>
            </a:r>
            <a:r>
              <a:rPr sz="550" b="1">
                <a:solidFill>
                  <a:srgbClr val="005582"/>
                </a:solidFill>
                <a:latin typeface="Arial"/>
                <a:cs typeface="Arial"/>
              </a:rPr>
              <a:t>Supporting  Organization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130" name="object 123"/>
          <p:cNvSpPr/>
          <p:nvPr/>
        </p:nvSpPr>
        <p:spPr>
          <a:xfrm>
            <a:off x="592683" y="1753716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4" h="276225">
                <a:moveTo>
                  <a:pt x="140296" y="142620"/>
                </a:moveTo>
                <a:lnTo>
                  <a:pt x="28257" y="142620"/>
                </a:lnTo>
                <a:lnTo>
                  <a:pt x="28892" y="143001"/>
                </a:lnTo>
                <a:lnTo>
                  <a:pt x="28917" y="146316"/>
                </a:lnTo>
                <a:lnTo>
                  <a:pt x="29146" y="148158"/>
                </a:lnTo>
                <a:lnTo>
                  <a:pt x="30441" y="164947"/>
                </a:lnTo>
                <a:lnTo>
                  <a:pt x="34010" y="208978"/>
                </a:lnTo>
                <a:lnTo>
                  <a:pt x="34556" y="216598"/>
                </a:lnTo>
                <a:lnTo>
                  <a:pt x="38023" y="259778"/>
                </a:lnTo>
                <a:lnTo>
                  <a:pt x="38417" y="265607"/>
                </a:lnTo>
                <a:lnTo>
                  <a:pt x="39319" y="274383"/>
                </a:lnTo>
                <a:lnTo>
                  <a:pt x="40335" y="275158"/>
                </a:lnTo>
                <a:lnTo>
                  <a:pt x="127000" y="276021"/>
                </a:lnTo>
                <a:lnTo>
                  <a:pt x="128155" y="275005"/>
                </a:lnTo>
                <a:lnTo>
                  <a:pt x="128485" y="271856"/>
                </a:lnTo>
                <a:lnTo>
                  <a:pt x="128638" y="268985"/>
                </a:lnTo>
                <a:lnTo>
                  <a:pt x="132232" y="229793"/>
                </a:lnTo>
                <a:lnTo>
                  <a:pt x="134797" y="200232"/>
                </a:lnTo>
                <a:lnTo>
                  <a:pt x="139852" y="143167"/>
                </a:lnTo>
                <a:lnTo>
                  <a:pt x="140296" y="142620"/>
                </a:lnTo>
                <a:close/>
              </a:path>
              <a:path w="167004" h="276225">
                <a:moveTo>
                  <a:pt x="85750" y="0"/>
                </a:moveTo>
                <a:lnTo>
                  <a:pt x="82156" y="241"/>
                </a:lnTo>
                <a:lnTo>
                  <a:pt x="1219" y="7365"/>
                </a:lnTo>
                <a:lnTo>
                  <a:pt x="0" y="8534"/>
                </a:lnTo>
                <a:lnTo>
                  <a:pt x="0" y="141528"/>
                </a:lnTo>
                <a:lnTo>
                  <a:pt x="1143" y="142646"/>
                </a:lnTo>
                <a:lnTo>
                  <a:pt x="165723" y="142620"/>
                </a:lnTo>
                <a:lnTo>
                  <a:pt x="166863" y="141528"/>
                </a:lnTo>
                <a:lnTo>
                  <a:pt x="166903" y="8712"/>
                </a:lnTo>
                <a:lnTo>
                  <a:pt x="165468" y="7315"/>
                </a:lnTo>
                <a:lnTo>
                  <a:pt x="154990" y="6553"/>
                </a:lnTo>
                <a:lnTo>
                  <a:pt x="89395" y="723"/>
                </a:lnTo>
                <a:lnTo>
                  <a:pt x="85750" y="0"/>
                </a:lnTo>
                <a:close/>
              </a:path>
              <a:path w="167004" h="276225">
                <a:moveTo>
                  <a:pt x="165723" y="142620"/>
                </a:moveTo>
                <a:lnTo>
                  <a:pt x="140296" y="142620"/>
                </a:lnTo>
                <a:lnTo>
                  <a:pt x="165696" y="142646"/>
                </a:lnTo>
                <a:close/>
              </a:path>
            </a:pathLst>
          </a:custGeom>
          <a:solidFill>
            <a:srgbClr val="0024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24"/>
          <p:cNvSpPr/>
          <p:nvPr/>
        </p:nvSpPr>
        <p:spPr>
          <a:xfrm>
            <a:off x="631489" y="165598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665" y="0"/>
                </a:moveTo>
                <a:lnTo>
                  <a:pt x="27390" y="3437"/>
                </a:lnTo>
                <a:lnTo>
                  <a:pt x="13203" y="12955"/>
                </a:lnTo>
                <a:lnTo>
                  <a:pt x="3580" y="27076"/>
                </a:lnTo>
                <a:lnTo>
                  <a:pt x="0" y="44322"/>
                </a:lnTo>
                <a:lnTo>
                  <a:pt x="3469" y="61593"/>
                </a:lnTo>
                <a:lnTo>
                  <a:pt x="13022" y="75765"/>
                </a:lnTo>
                <a:lnTo>
                  <a:pt x="27173" y="85360"/>
                </a:lnTo>
                <a:lnTo>
                  <a:pt x="44437" y="88899"/>
                </a:lnTo>
                <a:lnTo>
                  <a:pt x="61650" y="85399"/>
                </a:lnTo>
                <a:lnTo>
                  <a:pt x="75776" y="75872"/>
                </a:lnTo>
                <a:lnTo>
                  <a:pt x="85351" y="61778"/>
                </a:lnTo>
                <a:lnTo>
                  <a:pt x="88912" y="44576"/>
                </a:lnTo>
                <a:lnTo>
                  <a:pt x="85445" y="27349"/>
                </a:lnTo>
                <a:lnTo>
                  <a:pt x="75942" y="13192"/>
                </a:lnTo>
                <a:lnTo>
                  <a:pt x="61862" y="3582"/>
                </a:lnTo>
                <a:lnTo>
                  <a:pt x="44665" y="0"/>
                </a:lnTo>
                <a:close/>
              </a:path>
            </a:pathLst>
          </a:custGeom>
          <a:solidFill>
            <a:srgbClr val="0024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25"/>
          <p:cNvSpPr/>
          <p:nvPr/>
        </p:nvSpPr>
        <p:spPr>
          <a:xfrm>
            <a:off x="470754" y="1734492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4" h="276225">
                <a:moveTo>
                  <a:pt x="105409" y="142455"/>
                </a:moveTo>
                <a:lnTo>
                  <a:pt x="28244" y="142455"/>
                </a:lnTo>
                <a:lnTo>
                  <a:pt x="28892" y="142798"/>
                </a:lnTo>
                <a:lnTo>
                  <a:pt x="28917" y="146126"/>
                </a:lnTo>
                <a:lnTo>
                  <a:pt x="29146" y="147980"/>
                </a:lnTo>
                <a:lnTo>
                  <a:pt x="31197" y="174180"/>
                </a:lnTo>
                <a:lnTo>
                  <a:pt x="34010" y="208788"/>
                </a:lnTo>
                <a:lnTo>
                  <a:pt x="34556" y="216395"/>
                </a:lnTo>
                <a:lnTo>
                  <a:pt x="37541" y="253771"/>
                </a:lnTo>
                <a:lnTo>
                  <a:pt x="38023" y="259600"/>
                </a:lnTo>
                <a:lnTo>
                  <a:pt x="38417" y="265430"/>
                </a:lnTo>
                <a:lnTo>
                  <a:pt x="39306" y="274218"/>
                </a:lnTo>
                <a:lnTo>
                  <a:pt x="40347" y="274980"/>
                </a:lnTo>
                <a:lnTo>
                  <a:pt x="127012" y="275856"/>
                </a:lnTo>
                <a:lnTo>
                  <a:pt x="128155" y="274840"/>
                </a:lnTo>
                <a:lnTo>
                  <a:pt x="128473" y="271691"/>
                </a:lnTo>
                <a:lnTo>
                  <a:pt x="128625" y="268808"/>
                </a:lnTo>
                <a:lnTo>
                  <a:pt x="131336" y="239415"/>
                </a:lnTo>
                <a:lnTo>
                  <a:pt x="133060" y="220114"/>
                </a:lnTo>
                <a:lnTo>
                  <a:pt x="135521" y="191617"/>
                </a:lnTo>
                <a:lnTo>
                  <a:pt x="134556" y="179362"/>
                </a:lnTo>
                <a:lnTo>
                  <a:pt x="134327" y="177533"/>
                </a:lnTo>
                <a:lnTo>
                  <a:pt x="134302" y="174180"/>
                </a:lnTo>
                <a:lnTo>
                  <a:pt x="133738" y="173875"/>
                </a:lnTo>
                <a:lnTo>
                  <a:pt x="106565" y="173875"/>
                </a:lnTo>
                <a:lnTo>
                  <a:pt x="105409" y="172720"/>
                </a:lnTo>
                <a:lnTo>
                  <a:pt x="105409" y="142455"/>
                </a:lnTo>
                <a:close/>
              </a:path>
              <a:path w="167004" h="276225">
                <a:moveTo>
                  <a:pt x="133667" y="173837"/>
                </a:moveTo>
                <a:lnTo>
                  <a:pt x="106565" y="173875"/>
                </a:lnTo>
                <a:lnTo>
                  <a:pt x="133738" y="173875"/>
                </a:lnTo>
                <a:close/>
              </a:path>
              <a:path w="167004" h="276225">
                <a:moveTo>
                  <a:pt x="86652" y="0"/>
                </a:moveTo>
                <a:lnTo>
                  <a:pt x="82168" y="76"/>
                </a:lnTo>
                <a:lnTo>
                  <a:pt x="74676" y="666"/>
                </a:lnTo>
                <a:lnTo>
                  <a:pt x="45313" y="3403"/>
                </a:lnTo>
                <a:lnTo>
                  <a:pt x="38392" y="3949"/>
                </a:lnTo>
                <a:lnTo>
                  <a:pt x="11938" y="6319"/>
                </a:lnTo>
                <a:lnTo>
                  <a:pt x="1206" y="7188"/>
                </a:lnTo>
                <a:lnTo>
                  <a:pt x="0" y="8331"/>
                </a:lnTo>
                <a:lnTo>
                  <a:pt x="0" y="141338"/>
                </a:lnTo>
                <a:lnTo>
                  <a:pt x="1130" y="142481"/>
                </a:lnTo>
                <a:lnTo>
                  <a:pt x="105409" y="142455"/>
                </a:lnTo>
                <a:lnTo>
                  <a:pt x="105409" y="19494"/>
                </a:lnTo>
                <a:lnTo>
                  <a:pt x="106629" y="18351"/>
                </a:lnTo>
                <a:lnTo>
                  <a:pt x="110845" y="18034"/>
                </a:lnTo>
                <a:lnTo>
                  <a:pt x="143802" y="15087"/>
                </a:lnTo>
                <a:lnTo>
                  <a:pt x="150723" y="14541"/>
                </a:lnTo>
                <a:lnTo>
                  <a:pt x="163829" y="13347"/>
                </a:lnTo>
                <a:lnTo>
                  <a:pt x="166916" y="13017"/>
                </a:lnTo>
                <a:lnTo>
                  <a:pt x="166916" y="8534"/>
                </a:lnTo>
                <a:lnTo>
                  <a:pt x="165455" y="7150"/>
                </a:lnTo>
                <a:lnTo>
                  <a:pt x="154990" y="6375"/>
                </a:lnTo>
                <a:lnTo>
                  <a:pt x="89852" y="571"/>
                </a:lnTo>
                <a:lnTo>
                  <a:pt x="86652" y="0"/>
                </a:lnTo>
                <a:close/>
              </a:path>
            </a:pathLst>
          </a:custGeom>
          <a:solidFill>
            <a:srgbClr val="085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26"/>
          <p:cNvSpPr/>
          <p:nvPr/>
        </p:nvSpPr>
        <p:spPr>
          <a:xfrm>
            <a:off x="509563" y="163656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665" y="0"/>
                </a:moveTo>
                <a:lnTo>
                  <a:pt x="27394" y="3439"/>
                </a:lnTo>
                <a:lnTo>
                  <a:pt x="13203" y="12963"/>
                </a:lnTo>
                <a:lnTo>
                  <a:pt x="3576" y="27092"/>
                </a:lnTo>
                <a:lnTo>
                  <a:pt x="0" y="44348"/>
                </a:lnTo>
                <a:lnTo>
                  <a:pt x="3467" y="61618"/>
                </a:lnTo>
                <a:lnTo>
                  <a:pt x="13015" y="75787"/>
                </a:lnTo>
                <a:lnTo>
                  <a:pt x="27162" y="85374"/>
                </a:lnTo>
                <a:lnTo>
                  <a:pt x="44424" y="88900"/>
                </a:lnTo>
                <a:lnTo>
                  <a:pt x="61644" y="85414"/>
                </a:lnTo>
                <a:lnTo>
                  <a:pt x="75772" y="75892"/>
                </a:lnTo>
                <a:lnTo>
                  <a:pt x="85345" y="61793"/>
                </a:lnTo>
                <a:lnTo>
                  <a:pt x="88899" y="44577"/>
                </a:lnTo>
                <a:lnTo>
                  <a:pt x="85438" y="27364"/>
                </a:lnTo>
                <a:lnTo>
                  <a:pt x="75936" y="13211"/>
                </a:lnTo>
                <a:lnTo>
                  <a:pt x="61857" y="3596"/>
                </a:lnTo>
                <a:lnTo>
                  <a:pt x="44665" y="0"/>
                </a:lnTo>
                <a:close/>
              </a:path>
            </a:pathLst>
          </a:custGeom>
          <a:solidFill>
            <a:srgbClr val="085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27"/>
          <p:cNvSpPr/>
          <p:nvPr/>
        </p:nvSpPr>
        <p:spPr>
          <a:xfrm>
            <a:off x="714197" y="1734492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5" h="276225">
                <a:moveTo>
                  <a:pt x="80276" y="0"/>
                </a:moveTo>
                <a:lnTo>
                  <a:pt x="77076" y="571"/>
                </a:lnTo>
                <a:lnTo>
                  <a:pt x="11938" y="6375"/>
                </a:lnTo>
                <a:lnTo>
                  <a:pt x="1447" y="7150"/>
                </a:lnTo>
                <a:lnTo>
                  <a:pt x="0" y="8534"/>
                </a:lnTo>
                <a:lnTo>
                  <a:pt x="0" y="13017"/>
                </a:lnTo>
                <a:lnTo>
                  <a:pt x="3098" y="13347"/>
                </a:lnTo>
                <a:lnTo>
                  <a:pt x="16205" y="14541"/>
                </a:lnTo>
                <a:lnTo>
                  <a:pt x="23126" y="15087"/>
                </a:lnTo>
                <a:lnTo>
                  <a:pt x="56083" y="18034"/>
                </a:lnTo>
                <a:lnTo>
                  <a:pt x="60274" y="18351"/>
                </a:lnTo>
                <a:lnTo>
                  <a:pt x="61493" y="19494"/>
                </a:lnTo>
                <a:lnTo>
                  <a:pt x="61493" y="172720"/>
                </a:lnTo>
                <a:lnTo>
                  <a:pt x="60375" y="173875"/>
                </a:lnTo>
                <a:lnTo>
                  <a:pt x="33176" y="173875"/>
                </a:lnTo>
                <a:lnTo>
                  <a:pt x="32600" y="174180"/>
                </a:lnTo>
                <a:lnTo>
                  <a:pt x="32600" y="177533"/>
                </a:lnTo>
                <a:lnTo>
                  <a:pt x="32346" y="179362"/>
                </a:lnTo>
                <a:lnTo>
                  <a:pt x="31953" y="184670"/>
                </a:lnTo>
                <a:lnTo>
                  <a:pt x="31394" y="191617"/>
                </a:lnTo>
                <a:lnTo>
                  <a:pt x="33858" y="220114"/>
                </a:lnTo>
                <a:lnTo>
                  <a:pt x="35575" y="239415"/>
                </a:lnTo>
                <a:lnTo>
                  <a:pt x="38277" y="268808"/>
                </a:lnTo>
                <a:lnTo>
                  <a:pt x="38430" y="271691"/>
                </a:lnTo>
                <a:lnTo>
                  <a:pt x="38773" y="274840"/>
                </a:lnTo>
                <a:lnTo>
                  <a:pt x="39916" y="275856"/>
                </a:lnTo>
                <a:lnTo>
                  <a:pt x="126580" y="274980"/>
                </a:lnTo>
                <a:lnTo>
                  <a:pt x="127622" y="274218"/>
                </a:lnTo>
                <a:lnTo>
                  <a:pt x="128485" y="265430"/>
                </a:lnTo>
                <a:lnTo>
                  <a:pt x="128892" y="259600"/>
                </a:lnTo>
                <a:lnTo>
                  <a:pt x="132359" y="216395"/>
                </a:lnTo>
                <a:lnTo>
                  <a:pt x="132905" y="208788"/>
                </a:lnTo>
                <a:lnTo>
                  <a:pt x="135735" y="173875"/>
                </a:lnTo>
                <a:lnTo>
                  <a:pt x="60375" y="173875"/>
                </a:lnTo>
                <a:lnTo>
                  <a:pt x="135738" y="173837"/>
                </a:lnTo>
                <a:lnTo>
                  <a:pt x="136474" y="164757"/>
                </a:lnTo>
                <a:lnTo>
                  <a:pt x="137769" y="147980"/>
                </a:lnTo>
                <a:lnTo>
                  <a:pt x="137998" y="146126"/>
                </a:lnTo>
                <a:lnTo>
                  <a:pt x="138010" y="142798"/>
                </a:lnTo>
                <a:lnTo>
                  <a:pt x="138658" y="142455"/>
                </a:lnTo>
                <a:lnTo>
                  <a:pt x="165811" y="142455"/>
                </a:lnTo>
                <a:lnTo>
                  <a:pt x="166928" y="141338"/>
                </a:lnTo>
                <a:lnTo>
                  <a:pt x="166928" y="8331"/>
                </a:lnTo>
                <a:lnTo>
                  <a:pt x="165709" y="7188"/>
                </a:lnTo>
                <a:lnTo>
                  <a:pt x="154979" y="6319"/>
                </a:lnTo>
                <a:lnTo>
                  <a:pt x="128524" y="3949"/>
                </a:lnTo>
                <a:lnTo>
                  <a:pt x="121602" y="3403"/>
                </a:lnTo>
                <a:lnTo>
                  <a:pt x="92251" y="666"/>
                </a:lnTo>
                <a:lnTo>
                  <a:pt x="84759" y="76"/>
                </a:lnTo>
                <a:lnTo>
                  <a:pt x="80276" y="0"/>
                </a:lnTo>
                <a:close/>
              </a:path>
              <a:path w="167005" h="276225">
                <a:moveTo>
                  <a:pt x="165811" y="142455"/>
                </a:moveTo>
                <a:lnTo>
                  <a:pt x="138658" y="142455"/>
                </a:lnTo>
                <a:lnTo>
                  <a:pt x="165785" y="142481"/>
                </a:lnTo>
                <a:close/>
              </a:path>
            </a:pathLst>
          </a:custGeom>
          <a:solidFill>
            <a:srgbClr val="085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28"/>
          <p:cNvSpPr/>
          <p:nvPr/>
        </p:nvSpPr>
        <p:spPr>
          <a:xfrm>
            <a:off x="753417" y="163656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221" y="0"/>
                </a:moveTo>
                <a:lnTo>
                  <a:pt x="27030" y="3596"/>
                </a:lnTo>
                <a:lnTo>
                  <a:pt x="12952" y="13211"/>
                </a:lnTo>
                <a:lnTo>
                  <a:pt x="3453" y="27364"/>
                </a:lnTo>
                <a:lnTo>
                  <a:pt x="0" y="44577"/>
                </a:lnTo>
                <a:lnTo>
                  <a:pt x="3553" y="61793"/>
                </a:lnTo>
                <a:lnTo>
                  <a:pt x="13123" y="75892"/>
                </a:lnTo>
                <a:lnTo>
                  <a:pt x="27244" y="85414"/>
                </a:lnTo>
                <a:lnTo>
                  <a:pt x="44450" y="88900"/>
                </a:lnTo>
                <a:lnTo>
                  <a:pt x="61725" y="85374"/>
                </a:lnTo>
                <a:lnTo>
                  <a:pt x="75876" y="75787"/>
                </a:lnTo>
                <a:lnTo>
                  <a:pt x="85426" y="61618"/>
                </a:lnTo>
                <a:lnTo>
                  <a:pt x="88900" y="44348"/>
                </a:lnTo>
                <a:lnTo>
                  <a:pt x="85322" y="27092"/>
                </a:lnTo>
                <a:lnTo>
                  <a:pt x="75695" y="12963"/>
                </a:lnTo>
                <a:lnTo>
                  <a:pt x="61500" y="3439"/>
                </a:lnTo>
                <a:lnTo>
                  <a:pt x="44221" y="0"/>
                </a:lnTo>
                <a:close/>
              </a:path>
            </a:pathLst>
          </a:custGeom>
          <a:solidFill>
            <a:srgbClr val="085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29"/>
          <p:cNvSpPr/>
          <p:nvPr/>
        </p:nvSpPr>
        <p:spPr>
          <a:xfrm>
            <a:off x="835144" y="1715491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5" h="276225">
                <a:moveTo>
                  <a:pt x="80276" y="0"/>
                </a:moveTo>
                <a:lnTo>
                  <a:pt x="77089" y="571"/>
                </a:lnTo>
                <a:lnTo>
                  <a:pt x="11938" y="6375"/>
                </a:lnTo>
                <a:lnTo>
                  <a:pt x="1460" y="7175"/>
                </a:lnTo>
                <a:lnTo>
                  <a:pt x="0" y="8559"/>
                </a:lnTo>
                <a:lnTo>
                  <a:pt x="0" y="13042"/>
                </a:lnTo>
                <a:lnTo>
                  <a:pt x="16205" y="14566"/>
                </a:lnTo>
                <a:lnTo>
                  <a:pt x="23114" y="15113"/>
                </a:lnTo>
                <a:lnTo>
                  <a:pt x="49562" y="17483"/>
                </a:lnTo>
                <a:lnTo>
                  <a:pt x="60299" y="18351"/>
                </a:lnTo>
                <a:lnTo>
                  <a:pt x="61506" y="19494"/>
                </a:lnTo>
                <a:lnTo>
                  <a:pt x="61506" y="172745"/>
                </a:lnTo>
                <a:lnTo>
                  <a:pt x="60375" y="173875"/>
                </a:lnTo>
                <a:lnTo>
                  <a:pt x="33179" y="173875"/>
                </a:lnTo>
                <a:lnTo>
                  <a:pt x="32626" y="174180"/>
                </a:lnTo>
                <a:lnTo>
                  <a:pt x="32600" y="177533"/>
                </a:lnTo>
                <a:lnTo>
                  <a:pt x="32359" y="179362"/>
                </a:lnTo>
                <a:lnTo>
                  <a:pt x="31407" y="191643"/>
                </a:lnTo>
                <a:lnTo>
                  <a:pt x="34683" y="229616"/>
                </a:lnTo>
                <a:lnTo>
                  <a:pt x="38290" y="268808"/>
                </a:lnTo>
                <a:lnTo>
                  <a:pt x="38455" y="271716"/>
                </a:lnTo>
                <a:lnTo>
                  <a:pt x="38773" y="274866"/>
                </a:lnTo>
                <a:lnTo>
                  <a:pt x="39916" y="275856"/>
                </a:lnTo>
                <a:lnTo>
                  <a:pt x="126580" y="275005"/>
                </a:lnTo>
                <a:lnTo>
                  <a:pt x="127622" y="274218"/>
                </a:lnTo>
                <a:lnTo>
                  <a:pt x="128498" y="265430"/>
                </a:lnTo>
                <a:lnTo>
                  <a:pt x="128892" y="259600"/>
                </a:lnTo>
                <a:lnTo>
                  <a:pt x="129374" y="253796"/>
                </a:lnTo>
                <a:lnTo>
                  <a:pt x="132359" y="216395"/>
                </a:lnTo>
                <a:lnTo>
                  <a:pt x="132905" y="208800"/>
                </a:lnTo>
                <a:lnTo>
                  <a:pt x="135757" y="173875"/>
                </a:lnTo>
                <a:lnTo>
                  <a:pt x="60375" y="173875"/>
                </a:lnTo>
                <a:lnTo>
                  <a:pt x="135760" y="173837"/>
                </a:lnTo>
                <a:lnTo>
                  <a:pt x="137769" y="148005"/>
                </a:lnTo>
                <a:lnTo>
                  <a:pt x="138023" y="146151"/>
                </a:lnTo>
                <a:lnTo>
                  <a:pt x="138036" y="142798"/>
                </a:lnTo>
                <a:lnTo>
                  <a:pt x="138684" y="142455"/>
                </a:lnTo>
                <a:lnTo>
                  <a:pt x="165836" y="142455"/>
                </a:lnTo>
                <a:lnTo>
                  <a:pt x="166916" y="141363"/>
                </a:lnTo>
                <a:lnTo>
                  <a:pt x="166916" y="8356"/>
                </a:lnTo>
                <a:lnTo>
                  <a:pt x="165722" y="7213"/>
                </a:lnTo>
                <a:lnTo>
                  <a:pt x="92251" y="666"/>
                </a:lnTo>
                <a:lnTo>
                  <a:pt x="84759" y="76"/>
                </a:lnTo>
                <a:lnTo>
                  <a:pt x="80276" y="0"/>
                </a:lnTo>
                <a:close/>
              </a:path>
              <a:path w="167005" h="276225">
                <a:moveTo>
                  <a:pt x="165836" y="142455"/>
                </a:moveTo>
                <a:lnTo>
                  <a:pt x="138684" y="142455"/>
                </a:lnTo>
                <a:lnTo>
                  <a:pt x="165785" y="142506"/>
                </a:lnTo>
                <a:close/>
              </a:path>
            </a:pathLst>
          </a:custGeom>
          <a:solidFill>
            <a:srgbClr val="00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0"/>
          <p:cNvSpPr/>
          <p:nvPr/>
        </p:nvSpPr>
        <p:spPr>
          <a:xfrm>
            <a:off x="874364" y="161758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221" y="0"/>
                </a:moveTo>
                <a:lnTo>
                  <a:pt x="27035" y="3593"/>
                </a:lnTo>
                <a:lnTo>
                  <a:pt x="12957" y="13201"/>
                </a:lnTo>
                <a:lnTo>
                  <a:pt x="3455" y="27353"/>
                </a:lnTo>
                <a:lnTo>
                  <a:pt x="0" y="44577"/>
                </a:lnTo>
                <a:lnTo>
                  <a:pt x="3554" y="61778"/>
                </a:lnTo>
                <a:lnTo>
                  <a:pt x="13127" y="75872"/>
                </a:lnTo>
                <a:lnTo>
                  <a:pt x="27255" y="85399"/>
                </a:lnTo>
                <a:lnTo>
                  <a:pt x="44475" y="88900"/>
                </a:lnTo>
                <a:lnTo>
                  <a:pt x="61730" y="85371"/>
                </a:lnTo>
                <a:lnTo>
                  <a:pt x="75874" y="75777"/>
                </a:lnTo>
                <a:lnTo>
                  <a:pt x="85425" y="61607"/>
                </a:lnTo>
                <a:lnTo>
                  <a:pt x="88899" y="44348"/>
                </a:lnTo>
                <a:lnTo>
                  <a:pt x="85322" y="27081"/>
                </a:lnTo>
                <a:lnTo>
                  <a:pt x="75695" y="12954"/>
                </a:lnTo>
                <a:lnTo>
                  <a:pt x="61500" y="3436"/>
                </a:lnTo>
                <a:lnTo>
                  <a:pt x="44221" y="0"/>
                </a:lnTo>
                <a:close/>
              </a:path>
            </a:pathLst>
          </a:custGeom>
          <a:solidFill>
            <a:srgbClr val="00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1"/>
          <p:cNvSpPr/>
          <p:nvPr/>
        </p:nvSpPr>
        <p:spPr>
          <a:xfrm>
            <a:off x="349695" y="1715913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4" h="276225">
                <a:moveTo>
                  <a:pt x="86652" y="0"/>
                </a:moveTo>
                <a:lnTo>
                  <a:pt x="82168" y="76"/>
                </a:lnTo>
                <a:lnTo>
                  <a:pt x="74678" y="664"/>
                </a:lnTo>
                <a:lnTo>
                  <a:pt x="1219" y="7213"/>
                </a:lnTo>
                <a:lnTo>
                  <a:pt x="0" y="8356"/>
                </a:lnTo>
                <a:lnTo>
                  <a:pt x="0" y="141363"/>
                </a:lnTo>
                <a:lnTo>
                  <a:pt x="1142" y="142481"/>
                </a:lnTo>
                <a:lnTo>
                  <a:pt x="28257" y="142481"/>
                </a:lnTo>
                <a:lnTo>
                  <a:pt x="28892" y="142798"/>
                </a:lnTo>
                <a:lnTo>
                  <a:pt x="28905" y="146151"/>
                </a:lnTo>
                <a:lnTo>
                  <a:pt x="29146" y="147980"/>
                </a:lnTo>
                <a:lnTo>
                  <a:pt x="30441" y="164782"/>
                </a:lnTo>
                <a:lnTo>
                  <a:pt x="34010" y="208788"/>
                </a:lnTo>
                <a:lnTo>
                  <a:pt x="35153" y="224015"/>
                </a:lnTo>
                <a:lnTo>
                  <a:pt x="38023" y="259588"/>
                </a:lnTo>
                <a:lnTo>
                  <a:pt x="38417" y="265404"/>
                </a:lnTo>
                <a:lnTo>
                  <a:pt x="39056" y="271691"/>
                </a:lnTo>
                <a:lnTo>
                  <a:pt x="39293" y="274218"/>
                </a:lnTo>
                <a:lnTo>
                  <a:pt x="40360" y="274980"/>
                </a:lnTo>
                <a:lnTo>
                  <a:pt x="126999" y="275856"/>
                </a:lnTo>
                <a:lnTo>
                  <a:pt x="128142" y="274866"/>
                </a:lnTo>
                <a:lnTo>
                  <a:pt x="128485" y="271691"/>
                </a:lnTo>
                <a:lnTo>
                  <a:pt x="128638" y="268808"/>
                </a:lnTo>
                <a:lnTo>
                  <a:pt x="131347" y="239415"/>
                </a:lnTo>
                <a:lnTo>
                  <a:pt x="132232" y="229616"/>
                </a:lnTo>
                <a:lnTo>
                  <a:pt x="135534" y="191617"/>
                </a:lnTo>
                <a:lnTo>
                  <a:pt x="134569" y="179362"/>
                </a:lnTo>
                <a:lnTo>
                  <a:pt x="134327" y="177507"/>
                </a:lnTo>
                <a:lnTo>
                  <a:pt x="134315" y="174180"/>
                </a:lnTo>
                <a:lnTo>
                  <a:pt x="133715" y="173863"/>
                </a:lnTo>
                <a:lnTo>
                  <a:pt x="106565" y="173863"/>
                </a:lnTo>
                <a:lnTo>
                  <a:pt x="105422" y="172745"/>
                </a:lnTo>
                <a:lnTo>
                  <a:pt x="105422" y="19494"/>
                </a:lnTo>
                <a:lnTo>
                  <a:pt x="106641" y="18351"/>
                </a:lnTo>
                <a:lnTo>
                  <a:pt x="163829" y="13347"/>
                </a:lnTo>
                <a:lnTo>
                  <a:pt x="166916" y="13017"/>
                </a:lnTo>
                <a:lnTo>
                  <a:pt x="166916" y="8534"/>
                </a:lnTo>
                <a:lnTo>
                  <a:pt x="165468" y="7175"/>
                </a:lnTo>
                <a:lnTo>
                  <a:pt x="154978" y="6350"/>
                </a:lnTo>
                <a:lnTo>
                  <a:pt x="89839" y="571"/>
                </a:lnTo>
                <a:lnTo>
                  <a:pt x="86652" y="0"/>
                </a:lnTo>
                <a:close/>
              </a:path>
              <a:path w="167004" h="276225">
                <a:moveTo>
                  <a:pt x="133667" y="173837"/>
                </a:moveTo>
                <a:lnTo>
                  <a:pt x="106565" y="173863"/>
                </a:lnTo>
                <a:lnTo>
                  <a:pt x="133715" y="173863"/>
                </a:lnTo>
                <a:close/>
              </a:path>
            </a:pathLst>
          </a:custGeom>
          <a:solidFill>
            <a:srgbClr val="00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2"/>
          <p:cNvSpPr/>
          <p:nvPr/>
        </p:nvSpPr>
        <p:spPr>
          <a:xfrm>
            <a:off x="388490" y="161801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678" y="0"/>
                </a:moveTo>
                <a:lnTo>
                  <a:pt x="27401" y="3435"/>
                </a:lnTo>
                <a:lnTo>
                  <a:pt x="13209" y="12950"/>
                </a:lnTo>
                <a:lnTo>
                  <a:pt x="3582" y="27071"/>
                </a:lnTo>
                <a:lnTo>
                  <a:pt x="0" y="44322"/>
                </a:lnTo>
                <a:lnTo>
                  <a:pt x="3477" y="61592"/>
                </a:lnTo>
                <a:lnTo>
                  <a:pt x="13033" y="75761"/>
                </a:lnTo>
                <a:lnTo>
                  <a:pt x="27185" y="85349"/>
                </a:lnTo>
                <a:lnTo>
                  <a:pt x="44450" y="88874"/>
                </a:lnTo>
                <a:lnTo>
                  <a:pt x="61662" y="85385"/>
                </a:lnTo>
                <a:lnTo>
                  <a:pt x="75787" y="75857"/>
                </a:lnTo>
                <a:lnTo>
                  <a:pt x="85358" y="61756"/>
                </a:lnTo>
                <a:lnTo>
                  <a:pt x="88912" y="44551"/>
                </a:lnTo>
                <a:lnTo>
                  <a:pt x="85453" y="27339"/>
                </a:lnTo>
                <a:lnTo>
                  <a:pt x="75953" y="13188"/>
                </a:lnTo>
                <a:lnTo>
                  <a:pt x="61875" y="3582"/>
                </a:lnTo>
                <a:lnTo>
                  <a:pt x="44678" y="0"/>
                </a:lnTo>
                <a:close/>
              </a:path>
            </a:pathLst>
          </a:custGeom>
          <a:solidFill>
            <a:srgbClr val="00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33"/>
          <p:cNvSpPr/>
          <p:nvPr/>
        </p:nvSpPr>
        <p:spPr>
          <a:xfrm>
            <a:off x="592683" y="2697149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4" h="276225">
                <a:moveTo>
                  <a:pt x="140296" y="142620"/>
                </a:moveTo>
                <a:lnTo>
                  <a:pt x="28257" y="142620"/>
                </a:lnTo>
                <a:lnTo>
                  <a:pt x="28892" y="143001"/>
                </a:lnTo>
                <a:lnTo>
                  <a:pt x="28917" y="146316"/>
                </a:lnTo>
                <a:lnTo>
                  <a:pt x="29146" y="148158"/>
                </a:lnTo>
                <a:lnTo>
                  <a:pt x="30441" y="164947"/>
                </a:lnTo>
                <a:lnTo>
                  <a:pt x="34010" y="208978"/>
                </a:lnTo>
                <a:lnTo>
                  <a:pt x="34556" y="216598"/>
                </a:lnTo>
                <a:lnTo>
                  <a:pt x="38023" y="259778"/>
                </a:lnTo>
                <a:lnTo>
                  <a:pt x="38417" y="265607"/>
                </a:lnTo>
                <a:lnTo>
                  <a:pt x="39319" y="274383"/>
                </a:lnTo>
                <a:lnTo>
                  <a:pt x="40335" y="275158"/>
                </a:lnTo>
                <a:lnTo>
                  <a:pt x="127000" y="276021"/>
                </a:lnTo>
                <a:lnTo>
                  <a:pt x="128155" y="275005"/>
                </a:lnTo>
                <a:lnTo>
                  <a:pt x="128485" y="271856"/>
                </a:lnTo>
                <a:lnTo>
                  <a:pt x="128638" y="268985"/>
                </a:lnTo>
                <a:lnTo>
                  <a:pt x="132232" y="229793"/>
                </a:lnTo>
                <a:lnTo>
                  <a:pt x="134797" y="200232"/>
                </a:lnTo>
                <a:lnTo>
                  <a:pt x="139852" y="143167"/>
                </a:lnTo>
                <a:lnTo>
                  <a:pt x="140296" y="142620"/>
                </a:lnTo>
                <a:close/>
              </a:path>
              <a:path w="167004" h="276225">
                <a:moveTo>
                  <a:pt x="85750" y="0"/>
                </a:moveTo>
                <a:lnTo>
                  <a:pt x="74666" y="838"/>
                </a:lnTo>
                <a:lnTo>
                  <a:pt x="1219" y="7365"/>
                </a:lnTo>
                <a:lnTo>
                  <a:pt x="0" y="8534"/>
                </a:lnTo>
                <a:lnTo>
                  <a:pt x="0" y="141541"/>
                </a:lnTo>
                <a:lnTo>
                  <a:pt x="1143" y="142646"/>
                </a:lnTo>
                <a:lnTo>
                  <a:pt x="165723" y="142620"/>
                </a:lnTo>
                <a:lnTo>
                  <a:pt x="166850" y="141541"/>
                </a:lnTo>
                <a:lnTo>
                  <a:pt x="166903" y="8712"/>
                </a:lnTo>
                <a:lnTo>
                  <a:pt x="165468" y="7315"/>
                </a:lnTo>
                <a:lnTo>
                  <a:pt x="154990" y="6553"/>
                </a:lnTo>
                <a:lnTo>
                  <a:pt x="89395" y="723"/>
                </a:lnTo>
                <a:lnTo>
                  <a:pt x="85750" y="0"/>
                </a:lnTo>
                <a:close/>
              </a:path>
              <a:path w="167004" h="276225">
                <a:moveTo>
                  <a:pt x="165723" y="142620"/>
                </a:moveTo>
                <a:lnTo>
                  <a:pt x="140296" y="142620"/>
                </a:lnTo>
                <a:lnTo>
                  <a:pt x="165696" y="142646"/>
                </a:lnTo>
                <a:close/>
              </a:path>
            </a:pathLst>
          </a:custGeom>
          <a:solidFill>
            <a:srgbClr val="0024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34"/>
          <p:cNvSpPr/>
          <p:nvPr/>
        </p:nvSpPr>
        <p:spPr>
          <a:xfrm>
            <a:off x="631489" y="259941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665" y="0"/>
                </a:moveTo>
                <a:lnTo>
                  <a:pt x="27390" y="3437"/>
                </a:lnTo>
                <a:lnTo>
                  <a:pt x="13203" y="12955"/>
                </a:lnTo>
                <a:lnTo>
                  <a:pt x="3580" y="27076"/>
                </a:lnTo>
                <a:lnTo>
                  <a:pt x="0" y="44322"/>
                </a:lnTo>
                <a:lnTo>
                  <a:pt x="3469" y="61593"/>
                </a:lnTo>
                <a:lnTo>
                  <a:pt x="13022" y="75765"/>
                </a:lnTo>
                <a:lnTo>
                  <a:pt x="27173" y="85360"/>
                </a:lnTo>
                <a:lnTo>
                  <a:pt x="44437" y="88899"/>
                </a:lnTo>
                <a:lnTo>
                  <a:pt x="61650" y="85399"/>
                </a:lnTo>
                <a:lnTo>
                  <a:pt x="75776" y="75872"/>
                </a:lnTo>
                <a:lnTo>
                  <a:pt x="85351" y="61778"/>
                </a:lnTo>
                <a:lnTo>
                  <a:pt x="88912" y="44576"/>
                </a:lnTo>
                <a:lnTo>
                  <a:pt x="85445" y="27349"/>
                </a:lnTo>
                <a:lnTo>
                  <a:pt x="75942" y="13192"/>
                </a:lnTo>
                <a:lnTo>
                  <a:pt x="61862" y="3582"/>
                </a:lnTo>
                <a:lnTo>
                  <a:pt x="44665" y="0"/>
                </a:lnTo>
                <a:close/>
              </a:path>
            </a:pathLst>
          </a:custGeom>
          <a:solidFill>
            <a:srgbClr val="0024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35"/>
          <p:cNvSpPr/>
          <p:nvPr/>
        </p:nvSpPr>
        <p:spPr>
          <a:xfrm>
            <a:off x="470754" y="2677925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4" h="276225">
                <a:moveTo>
                  <a:pt x="105409" y="142455"/>
                </a:moveTo>
                <a:lnTo>
                  <a:pt x="28244" y="142455"/>
                </a:lnTo>
                <a:lnTo>
                  <a:pt x="28892" y="142798"/>
                </a:lnTo>
                <a:lnTo>
                  <a:pt x="28917" y="146126"/>
                </a:lnTo>
                <a:lnTo>
                  <a:pt x="29146" y="147980"/>
                </a:lnTo>
                <a:lnTo>
                  <a:pt x="31197" y="174180"/>
                </a:lnTo>
                <a:lnTo>
                  <a:pt x="34010" y="208788"/>
                </a:lnTo>
                <a:lnTo>
                  <a:pt x="34556" y="216395"/>
                </a:lnTo>
                <a:lnTo>
                  <a:pt x="37541" y="253784"/>
                </a:lnTo>
                <a:lnTo>
                  <a:pt x="38023" y="259600"/>
                </a:lnTo>
                <a:lnTo>
                  <a:pt x="38417" y="265430"/>
                </a:lnTo>
                <a:lnTo>
                  <a:pt x="39306" y="274218"/>
                </a:lnTo>
                <a:lnTo>
                  <a:pt x="40347" y="274980"/>
                </a:lnTo>
                <a:lnTo>
                  <a:pt x="127012" y="275856"/>
                </a:lnTo>
                <a:lnTo>
                  <a:pt x="128155" y="274840"/>
                </a:lnTo>
                <a:lnTo>
                  <a:pt x="128473" y="271691"/>
                </a:lnTo>
                <a:lnTo>
                  <a:pt x="128625" y="268808"/>
                </a:lnTo>
                <a:lnTo>
                  <a:pt x="131336" y="239415"/>
                </a:lnTo>
                <a:lnTo>
                  <a:pt x="133060" y="220114"/>
                </a:lnTo>
                <a:lnTo>
                  <a:pt x="135521" y="191617"/>
                </a:lnTo>
                <a:lnTo>
                  <a:pt x="134556" y="179362"/>
                </a:lnTo>
                <a:lnTo>
                  <a:pt x="134327" y="177533"/>
                </a:lnTo>
                <a:lnTo>
                  <a:pt x="134302" y="174180"/>
                </a:lnTo>
                <a:lnTo>
                  <a:pt x="133738" y="173875"/>
                </a:lnTo>
                <a:lnTo>
                  <a:pt x="106565" y="173875"/>
                </a:lnTo>
                <a:lnTo>
                  <a:pt x="105409" y="172720"/>
                </a:lnTo>
                <a:lnTo>
                  <a:pt x="105409" y="142455"/>
                </a:lnTo>
                <a:close/>
              </a:path>
              <a:path w="167004" h="276225">
                <a:moveTo>
                  <a:pt x="133667" y="173837"/>
                </a:moveTo>
                <a:lnTo>
                  <a:pt x="106565" y="173875"/>
                </a:lnTo>
                <a:lnTo>
                  <a:pt x="133738" y="173875"/>
                </a:lnTo>
                <a:close/>
              </a:path>
              <a:path w="167004" h="276225">
                <a:moveTo>
                  <a:pt x="86652" y="0"/>
                </a:moveTo>
                <a:lnTo>
                  <a:pt x="82168" y="76"/>
                </a:lnTo>
                <a:lnTo>
                  <a:pt x="74676" y="666"/>
                </a:lnTo>
                <a:lnTo>
                  <a:pt x="45313" y="3403"/>
                </a:lnTo>
                <a:lnTo>
                  <a:pt x="38392" y="3949"/>
                </a:lnTo>
                <a:lnTo>
                  <a:pt x="11938" y="6320"/>
                </a:lnTo>
                <a:lnTo>
                  <a:pt x="1206" y="7188"/>
                </a:lnTo>
                <a:lnTo>
                  <a:pt x="0" y="8331"/>
                </a:lnTo>
                <a:lnTo>
                  <a:pt x="0" y="141338"/>
                </a:lnTo>
                <a:lnTo>
                  <a:pt x="1130" y="142481"/>
                </a:lnTo>
                <a:lnTo>
                  <a:pt x="105409" y="142455"/>
                </a:lnTo>
                <a:lnTo>
                  <a:pt x="105409" y="19494"/>
                </a:lnTo>
                <a:lnTo>
                  <a:pt x="106629" y="18351"/>
                </a:lnTo>
                <a:lnTo>
                  <a:pt x="110845" y="18034"/>
                </a:lnTo>
                <a:lnTo>
                  <a:pt x="143802" y="15087"/>
                </a:lnTo>
                <a:lnTo>
                  <a:pt x="150723" y="14541"/>
                </a:lnTo>
                <a:lnTo>
                  <a:pt x="163829" y="13347"/>
                </a:lnTo>
                <a:lnTo>
                  <a:pt x="166916" y="13017"/>
                </a:lnTo>
                <a:lnTo>
                  <a:pt x="166916" y="8534"/>
                </a:lnTo>
                <a:lnTo>
                  <a:pt x="165455" y="7150"/>
                </a:lnTo>
                <a:lnTo>
                  <a:pt x="154990" y="6375"/>
                </a:lnTo>
                <a:lnTo>
                  <a:pt x="89852" y="571"/>
                </a:lnTo>
                <a:lnTo>
                  <a:pt x="86652" y="0"/>
                </a:lnTo>
                <a:close/>
              </a:path>
            </a:pathLst>
          </a:custGeom>
          <a:solidFill>
            <a:srgbClr val="085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36"/>
          <p:cNvSpPr/>
          <p:nvPr/>
        </p:nvSpPr>
        <p:spPr>
          <a:xfrm>
            <a:off x="509563" y="257999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665" y="0"/>
                </a:moveTo>
                <a:lnTo>
                  <a:pt x="27394" y="3439"/>
                </a:lnTo>
                <a:lnTo>
                  <a:pt x="13203" y="12963"/>
                </a:lnTo>
                <a:lnTo>
                  <a:pt x="3576" y="27092"/>
                </a:lnTo>
                <a:lnTo>
                  <a:pt x="0" y="44348"/>
                </a:lnTo>
                <a:lnTo>
                  <a:pt x="3467" y="61618"/>
                </a:lnTo>
                <a:lnTo>
                  <a:pt x="13015" y="75787"/>
                </a:lnTo>
                <a:lnTo>
                  <a:pt x="27162" y="85374"/>
                </a:lnTo>
                <a:lnTo>
                  <a:pt x="44424" y="88900"/>
                </a:lnTo>
                <a:lnTo>
                  <a:pt x="61644" y="85414"/>
                </a:lnTo>
                <a:lnTo>
                  <a:pt x="75772" y="75892"/>
                </a:lnTo>
                <a:lnTo>
                  <a:pt x="85345" y="61793"/>
                </a:lnTo>
                <a:lnTo>
                  <a:pt x="88899" y="44577"/>
                </a:lnTo>
                <a:lnTo>
                  <a:pt x="85438" y="27364"/>
                </a:lnTo>
                <a:lnTo>
                  <a:pt x="75936" y="13211"/>
                </a:lnTo>
                <a:lnTo>
                  <a:pt x="61857" y="3596"/>
                </a:lnTo>
                <a:lnTo>
                  <a:pt x="44665" y="0"/>
                </a:lnTo>
                <a:close/>
              </a:path>
            </a:pathLst>
          </a:custGeom>
          <a:solidFill>
            <a:srgbClr val="085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37"/>
          <p:cNvSpPr/>
          <p:nvPr/>
        </p:nvSpPr>
        <p:spPr>
          <a:xfrm>
            <a:off x="714197" y="2677925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5" h="276225">
                <a:moveTo>
                  <a:pt x="80276" y="0"/>
                </a:moveTo>
                <a:lnTo>
                  <a:pt x="77076" y="571"/>
                </a:lnTo>
                <a:lnTo>
                  <a:pt x="11938" y="6375"/>
                </a:lnTo>
                <a:lnTo>
                  <a:pt x="1447" y="7150"/>
                </a:lnTo>
                <a:lnTo>
                  <a:pt x="0" y="8534"/>
                </a:lnTo>
                <a:lnTo>
                  <a:pt x="0" y="13017"/>
                </a:lnTo>
                <a:lnTo>
                  <a:pt x="3098" y="13347"/>
                </a:lnTo>
                <a:lnTo>
                  <a:pt x="16205" y="14541"/>
                </a:lnTo>
                <a:lnTo>
                  <a:pt x="23126" y="15087"/>
                </a:lnTo>
                <a:lnTo>
                  <a:pt x="56083" y="18034"/>
                </a:lnTo>
                <a:lnTo>
                  <a:pt x="60274" y="18351"/>
                </a:lnTo>
                <a:lnTo>
                  <a:pt x="61493" y="19494"/>
                </a:lnTo>
                <a:lnTo>
                  <a:pt x="61493" y="172720"/>
                </a:lnTo>
                <a:lnTo>
                  <a:pt x="60375" y="173875"/>
                </a:lnTo>
                <a:lnTo>
                  <a:pt x="33176" y="173875"/>
                </a:lnTo>
                <a:lnTo>
                  <a:pt x="32600" y="174180"/>
                </a:lnTo>
                <a:lnTo>
                  <a:pt x="32600" y="177533"/>
                </a:lnTo>
                <a:lnTo>
                  <a:pt x="32346" y="179362"/>
                </a:lnTo>
                <a:lnTo>
                  <a:pt x="31953" y="184670"/>
                </a:lnTo>
                <a:lnTo>
                  <a:pt x="31394" y="191617"/>
                </a:lnTo>
                <a:lnTo>
                  <a:pt x="33858" y="220114"/>
                </a:lnTo>
                <a:lnTo>
                  <a:pt x="35575" y="239415"/>
                </a:lnTo>
                <a:lnTo>
                  <a:pt x="38277" y="268808"/>
                </a:lnTo>
                <a:lnTo>
                  <a:pt x="38430" y="271691"/>
                </a:lnTo>
                <a:lnTo>
                  <a:pt x="38773" y="274840"/>
                </a:lnTo>
                <a:lnTo>
                  <a:pt x="39916" y="275856"/>
                </a:lnTo>
                <a:lnTo>
                  <a:pt x="126580" y="274980"/>
                </a:lnTo>
                <a:lnTo>
                  <a:pt x="127622" y="274218"/>
                </a:lnTo>
                <a:lnTo>
                  <a:pt x="128485" y="265430"/>
                </a:lnTo>
                <a:lnTo>
                  <a:pt x="128892" y="259600"/>
                </a:lnTo>
                <a:lnTo>
                  <a:pt x="132359" y="216395"/>
                </a:lnTo>
                <a:lnTo>
                  <a:pt x="132905" y="208788"/>
                </a:lnTo>
                <a:lnTo>
                  <a:pt x="135735" y="173875"/>
                </a:lnTo>
                <a:lnTo>
                  <a:pt x="60375" y="173875"/>
                </a:lnTo>
                <a:lnTo>
                  <a:pt x="135738" y="173837"/>
                </a:lnTo>
                <a:lnTo>
                  <a:pt x="136474" y="164757"/>
                </a:lnTo>
                <a:lnTo>
                  <a:pt x="137769" y="147980"/>
                </a:lnTo>
                <a:lnTo>
                  <a:pt x="137998" y="146126"/>
                </a:lnTo>
                <a:lnTo>
                  <a:pt x="138010" y="142798"/>
                </a:lnTo>
                <a:lnTo>
                  <a:pt x="138658" y="142455"/>
                </a:lnTo>
                <a:lnTo>
                  <a:pt x="165811" y="142455"/>
                </a:lnTo>
                <a:lnTo>
                  <a:pt x="166928" y="141338"/>
                </a:lnTo>
                <a:lnTo>
                  <a:pt x="166928" y="8331"/>
                </a:lnTo>
                <a:lnTo>
                  <a:pt x="165709" y="7188"/>
                </a:lnTo>
                <a:lnTo>
                  <a:pt x="154979" y="6320"/>
                </a:lnTo>
                <a:lnTo>
                  <a:pt x="128524" y="3949"/>
                </a:lnTo>
                <a:lnTo>
                  <a:pt x="121602" y="3403"/>
                </a:lnTo>
                <a:lnTo>
                  <a:pt x="92251" y="666"/>
                </a:lnTo>
                <a:lnTo>
                  <a:pt x="84759" y="76"/>
                </a:lnTo>
                <a:lnTo>
                  <a:pt x="80276" y="0"/>
                </a:lnTo>
                <a:close/>
              </a:path>
              <a:path w="167005" h="276225">
                <a:moveTo>
                  <a:pt x="165811" y="142455"/>
                </a:moveTo>
                <a:lnTo>
                  <a:pt x="138658" y="142455"/>
                </a:lnTo>
                <a:lnTo>
                  <a:pt x="165785" y="142481"/>
                </a:lnTo>
                <a:close/>
              </a:path>
            </a:pathLst>
          </a:custGeom>
          <a:solidFill>
            <a:srgbClr val="085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38"/>
          <p:cNvSpPr/>
          <p:nvPr/>
        </p:nvSpPr>
        <p:spPr>
          <a:xfrm>
            <a:off x="753417" y="257999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221" y="0"/>
                </a:moveTo>
                <a:lnTo>
                  <a:pt x="27030" y="3596"/>
                </a:lnTo>
                <a:lnTo>
                  <a:pt x="12952" y="13211"/>
                </a:lnTo>
                <a:lnTo>
                  <a:pt x="3453" y="27364"/>
                </a:lnTo>
                <a:lnTo>
                  <a:pt x="0" y="44577"/>
                </a:lnTo>
                <a:lnTo>
                  <a:pt x="3553" y="61793"/>
                </a:lnTo>
                <a:lnTo>
                  <a:pt x="13123" y="75892"/>
                </a:lnTo>
                <a:lnTo>
                  <a:pt x="27244" y="85414"/>
                </a:lnTo>
                <a:lnTo>
                  <a:pt x="44450" y="88900"/>
                </a:lnTo>
                <a:lnTo>
                  <a:pt x="61725" y="85374"/>
                </a:lnTo>
                <a:lnTo>
                  <a:pt x="75876" y="75787"/>
                </a:lnTo>
                <a:lnTo>
                  <a:pt x="85426" y="61618"/>
                </a:lnTo>
                <a:lnTo>
                  <a:pt x="88900" y="44348"/>
                </a:lnTo>
                <a:lnTo>
                  <a:pt x="85322" y="27092"/>
                </a:lnTo>
                <a:lnTo>
                  <a:pt x="75695" y="12963"/>
                </a:lnTo>
                <a:lnTo>
                  <a:pt x="61500" y="3439"/>
                </a:lnTo>
                <a:lnTo>
                  <a:pt x="44221" y="0"/>
                </a:lnTo>
                <a:close/>
              </a:path>
            </a:pathLst>
          </a:custGeom>
          <a:solidFill>
            <a:srgbClr val="085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39"/>
          <p:cNvSpPr/>
          <p:nvPr/>
        </p:nvSpPr>
        <p:spPr>
          <a:xfrm>
            <a:off x="835144" y="2658925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5" h="276225">
                <a:moveTo>
                  <a:pt x="80276" y="0"/>
                </a:moveTo>
                <a:lnTo>
                  <a:pt x="77089" y="571"/>
                </a:lnTo>
                <a:lnTo>
                  <a:pt x="11938" y="6375"/>
                </a:lnTo>
                <a:lnTo>
                  <a:pt x="1460" y="7175"/>
                </a:lnTo>
                <a:lnTo>
                  <a:pt x="0" y="8559"/>
                </a:lnTo>
                <a:lnTo>
                  <a:pt x="0" y="13042"/>
                </a:lnTo>
                <a:lnTo>
                  <a:pt x="16205" y="14566"/>
                </a:lnTo>
                <a:lnTo>
                  <a:pt x="23114" y="15113"/>
                </a:lnTo>
                <a:lnTo>
                  <a:pt x="49562" y="17483"/>
                </a:lnTo>
                <a:lnTo>
                  <a:pt x="60299" y="18351"/>
                </a:lnTo>
                <a:lnTo>
                  <a:pt x="61506" y="19494"/>
                </a:lnTo>
                <a:lnTo>
                  <a:pt x="61506" y="172745"/>
                </a:lnTo>
                <a:lnTo>
                  <a:pt x="60375" y="173875"/>
                </a:lnTo>
                <a:lnTo>
                  <a:pt x="33179" y="173875"/>
                </a:lnTo>
                <a:lnTo>
                  <a:pt x="32626" y="174180"/>
                </a:lnTo>
                <a:lnTo>
                  <a:pt x="32600" y="177533"/>
                </a:lnTo>
                <a:lnTo>
                  <a:pt x="32359" y="179362"/>
                </a:lnTo>
                <a:lnTo>
                  <a:pt x="31407" y="191643"/>
                </a:lnTo>
                <a:lnTo>
                  <a:pt x="34683" y="229616"/>
                </a:lnTo>
                <a:lnTo>
                  <a:pt x="38290" y="268808"/>
                </a:lnTo>
                <a:lnTo>
                  <a:pt x="38455" y="271716"/>
                </a:lnTo>
                <a:lnTo>
                  <a:pt x="38773" y="274866"/>
                </a:lnTo>
                <a:lnTo>
                  <a:pt x="39916" y="275856"/>
                </a:lnTo>
                <a:lnTo>
                  <a:pt x="126580" y="275005"/>
                </a:lnTo>
                <a:lnTo>
                  <a:pt x="127622" y="274218"/>
                </a:lnTo>
                <a:lnTo>
                  <a:pt x="128498" y="265430"/>
                </a:lnTo>
                <a:lnTo>
                  <a:pt x="128892" y="259600"/>
                </a:lnTo>
                <a:lnTo>
                  <a:pt x="129374" y="253796"/>
                </a:lnTo>
                <a:lnTo>
                  <a:pt x="132359" y="216395"/>
                </a:lnTo>
                <a:lnTo>
                  <a:pt x="132905" y="208800"/>
                </a:lnTo>
                <a:lnTo>
                  <a:pt x="135757" y="173875"/>
                </a:lnTo>
                <a:lnTo>
                  <a:pt x="60375" y="173875"/>
                </a:lnTo>
                <a:lnTo>
                  <a:pt x="135760" y="173837"/>
                </a:lnTo>
                <a:lnTo>
                  <a:pt x="137769" y="148005"/>
                </a:lnTo>
                <a:lnTo>
                  <a:pt x="138023" y="146151"/>
                </a:lnTo>
                <a:lnTo>
                  <a:pt x="138036" y="142798"/>
                </a:lnTo>
                <a:lnTo>
                  <a:pt x="138684" y="142455"/>
                </a:lnTo>
                <a:lnTo>
                  <a:pt x="165836" y="142455"/>
                </a:lnTo>
                <a:lnTo>
                  <a:pt x="166916" y="141363"/>
                </a:lnTo>
                <a:lnTo>
                  <a:pt x="166916" y="8356"/>
                </a:lnTo>
                <a:lnTo>
                  <a:pt x="165722" y="7213"/>
                </a:lnTo>
                <a:lnTo>
                  <a:pt x="92251" y="666"/>
                </a:lnTo>
                <a:lnTo>
                  <a:pt x="84759" y="76"/>
                </a:lnTo>
                <a:lnTo>
                  <a:pt x="80276" y="0"/>
                </a:lnTo>
                <a:close/>
              </a:path>
              <a:path w="167005" h="276225">
                <a:moveTo>
                  <a:pt x="165836" y="142455"/>
                </a:moveTo>
                <a:lnTo>
                  <a:pt x="138684" y="142455"/>
                </a:lnTo>
                <a:lnTo>
                  <a:pt x="165785" y="142506"/>
                </a:lnTo>
                <a:close/>
              </a:path>
            </a:pathLst>
          </a:custGeom>
          <a:solidFill>
            <a:srgbClr val="00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0"/>
          <p:cNvSpPr/>
          <p:nvPr/>
        </p:nvSpPr>
        <p:spPr>
          <a:xfrm>
            <a:off x="874364" y="256102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221" y="0"/>
                </a:moveTo>
                <a:lnTo>
                  <a:pt x="27035" y="3593"/>
                </a:lnTo>
                <a:lnTo>
                  <a:pt x="12957" y="13201"/>
                </a:lnTo>
                <a:lnTo>
                  <a:pt x="3455" y="27353"/>
                </a:lnTo>
                <a:lnTo>
                  <a:pt x="0" y="44577"/>
                </a:lnTo>
                <a:lnTo>
                  <a:pt x="3554" y="61778"/>
                </a:lnTo>
                <a:lnTo>
                  <a:pt x="13127" y="75872"/>
                </a:lnTo>
                <a:lnTo>
                  <a:pt x="27255" y="85399"/>
                </a:lnTo>
                <a:lnTo>
                  <a:pt x="44475" y="88900"/>
                </a:lnTo>
                <a:lnTo>
                  <a:pt x="61730" y="85371"/>
                </a:lnTo>
                <a:lnTo>
                  <a:pt x="75874" y="75777"/>
                </a:lnTo>
                <a:lnTo>
                  <a:pt x="85425" y="61607"/>
                </a:lnTo>
                <a:lnTo>
                  <a:pt x="88899" y="44348"/>
                </a:lnTo>
                <a:lnTo>
                  <a:pt x="85322" y="27081"/>
                </a:lnTo>
                <a:lnTo>
                  <a:pt x="75695" y="12954"/>
                </a:lnTo>
                <a:lnTo>
                  <a:pt x="61500" y="3436"/>
                </a:lnTo>
                <a:lnTo>
                  <a:pt x="44221" y="0"/>
                </a:lnTo>
                <a:close/>
              </a:path>
            </a:pathLst>
          </a:custGeom>
          <a:solidFill>
            <a:srgbClr val="00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1"/>
          <p:cNvSpPr/>
          <p:nvPr/>
        </p:nvSpPr>
        <p:spPr>
          <a:xfrm>
            <a:off x="349695" y="2659346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4" h="276225">
                <a:moveTo>
                  <a:pt x="86652" y="0"/>
                </a:moveTo>
                <a:lnTo>
                  <a:pt x="82168" y="76"/>
                </a:lnTo>
                <a:lnTo>
                  <a:pt x="74678" y="664"/>
                </a:lnTo>
                <a:lnTo>
                  <a:pt x="1219" y="7213"/>
                </a:lnTo>
                <a:lnTo>
                  <a:pt x="0" y="8356"/>
                </a:lnTo>
                <a:lnTo>
                  <a:pt x="0" y="141363"/>
                </a:lnTo>
                <a:lnTo>
                  <a:pt x="1142" y="142481"/>
                </a:lnTo>
                <a:lnTo>
                  <a:pt x="28257" y="142481"/>
                </a:lnTo>
                <a:lnTo>
                  <a:pt x="28892" y="142798"/>
                </a:lnTo>
                <a:lnTo>
                  <a:pt x="28905" y="146151"/>
                </a:lnTo>
                <a:lnTo>
                  <a:pt x="29146" y="147980"/>
                </a:lnTo>
                <a:lnTo>
                  <a:pt x="30441" y="164782"/>
                </a:lnTo>
                <a:lnTo>
                  <a:pt x="34010" y="208788"/>
                </a:lnTo>
                <a:lnTo>
                  <a:pt x="35153" y="224015"/>
                </a:lnTo>
                <a:lnTo>
                  <a:pt x="38023" y="259588"/>
                </a:lnTo>
                <a:lnTo>
                  <a:pt x="38417" y="265404"/>
                </a:lnTo>
                <a:lnTo>
                  <a:pt x="39056" y="271691"/>
                </a:lnTo>
                <a:lnTo>
                  <a:pt x="39293" y="274218"/>
                </a:lnTo>
                <a:lnTo>
                  <a:pt x="40360" y="274980"/>
                </a:lnTo>
                <a:lnTo>
                  <a:pt x="126999" y="275856"/>
                </a:lnTo>
                <a:lnTo>
                  <a:pt x="128142" y="274866"/>
                </a:lnTo>
                <a:lnTo>
                  <a:pt x="128485" y="271691"/>
                </a:lnTo>
                <a:lnTo>
                  <a:pt x="128638" y="268808"/>
                </a:lnTo>
                <a:lnTo>
                  <a:pt x="131347" y="239415"/>
                </a:lnTo>
                <a:lnTo>
                  <a:pt x="132232" y="229616"/>
                </a:lnTo>
                <a:lnTo>
                  <a:pt x="135534" y="191617"/>
                </a:lnTo>
                <a:lnTo>
                  <a:pt x="134569" y="179362"/>
                </a:lnTo>
                <a:lnTo>
                  <a:pt x="134327" y="177507"/>
                </a:lnTo>
                <a:lnTo>
                  <a:pt x="134315" y="174180"/>
                </a:lnTo>
                <a:lnTo>
                  <a:pt x="133715" y="173863"/>
                </a:lnTo>
                <a:lnTo>
                  <a:pt x="106565" y="173863"/>
                </a:lnTo>
                <a:lnTo>
                  <a:pt x="105422" y="172745"/>
                </a:lnTo>
                <a:lnTo>
                  <a:pt x="105422" y="19494"/>
                </a:lnTo>
                <a:lnTo>
                  <a:pt x="106641" y="18351"/>
                </a:lnTo>
                <a:lnTo>
                  <a:pt x="163829" y="13347"/>
                </a:lnTo>
                <a:lnTo>
                  <a:pt x="166916" y="13030"/>
                </a:lnTo>
                <a:lnTo>
                  <a:pt x="166916" y="8534"/>
                </a:lnTo>
                <a:lnTo>
                  <a:pt x="165468" y="7175"/>
                </a:lnTo>
                <a:lnTo>
                  <a:pt x="154978" y="6350"/>
                </a:lnTo>
                <a:lnTo>
                  <a:pt x="89839" y="571"/>
                </a:lnTo>
                <a:lnTo>
                  <a:pt x="86652" y="0"/>
                </a:lnTo>
                <a:close/>
              </a:path>
              <a:path w="167004" h="276225">
                <a:moveTo>
                  <a:pt x="133667" y="173837"/>
                </a:moveTo>
                <a:lnTo>
                  <a:pt x="106565" y="173863"/>
                </a:lnTo>
                <a:lnTo>
                  <a:pt x="133715" y="173863"/>
                </a:lnTo>
                <a:close/>
              </a:path>
            </a:pathLst>
          </a:custGeom>
          <a:solidFill>
            <a:srgbClr val="00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2"/>
          <p:cNvSpPr/>
          <p:nvPr/>
        </p:nvSpPr>
        <p:spPr>
          <a:xfrm>
            <a:off x="388490" y="256144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678" y="0"/>
                </a:moveTo>
                <a:lnTo>
                  <a:pt x="27401" y="3435"/>
                </a:lnTo>
                <a:lnTo>
                  <a:pt x="13209" y="12950"/>
                </a:lnTo>
                <a:lnTo>
                  <a:pt x="3582" y="27071"/>
                </a:lnTo>
                <a:lnTo>
                  <a:pt x="0" y="44322"/>
                </a:lnTo>
                <a:lnTo>
                  <a:pt x="3477" y="61592"/>
                </a:lnTo>
                <a:lnTo>
                  <a:pt x="13033" y="75761"/>
                </a:lnTo>
                <a:lnTo>
                  <a:pt x="27185" y="85349"/>
                </a:lnTo>
                <a:lnTo>
                  <a:pt x="44450" y="88874"/>
                </a:lnTo>
                <a:lnTo>
                  <a:pt x="61662" y="85385"/>
                </a:lnTo>
                <a:lnTo>
                  <a:pt x="75787" y="75857"/>
                </a:lnTo>
                <a:lnTo>
                  <a:pt x="85358" y="61756"/>
                </a:lnTo>
                <a:lnTo>
                  <a:pt x="88912" y="44551"/>
                </a:lnTo>
                <a:lnTo>
                  <a:pt x="85453" y="27339"/>
                </a:lnTo>
                <a:lnTo>
                  <a:pt x="75953" y="13188"/>
                </a:lnTo>
                <a:lnTo>
                  <a:pt x="61875" y="3582"/>
                </a:lnTo>
                <a:lnTo>
                  <a:pt x="44678" y="0"/>
                </a:lnTo>
                <a:close/>
              </a:path>
            </a:pathLst>
          </a:custGeom>
          <a:solidFill>
            <a:srgbClr val="00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43"/>
          <p:cNvSpPr/>
          <p:nvPr/>
        </p:nvSpPr>
        <p:spPr>
          <a:xfrm>
            <a:off x="592683" y="3686968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4" h="276225">
                <a:moveTo>
                  <a:pt x="140296" y="142620"/>
                </a:moveTo>
                <a:lnTo>
                  <a:pt x="28257" y="142620"/>
                </a:lnTo>
                <a:lnTo>
                  <a:pt x="28892" y="143001"/>
                </a:lnTo>
                <a:lnTo>
                  <a:pt x="28917" y="146316"/>
                </a:lnTo>
                <a:lnTo>
                  <a:pt x="29146" y="148158"/>
                </a:lnTo>
                <a:lnTo>
                  <a:pt x="30441" y="164947"/>
                </a:lnTo>
                <a:lnTo>
                  <a:pt x="34010" y="208978"/>
                </a:lnTo>
                <a:lnTo>
                  <a:pt x="34556" y="216598"/>
                </a:lnTo>
                <a:lnTo>
                  <a:pt x="38023" y="259778"/>
                </a:lnTo>
                <a:lnTo>
                  <a:pt x="38417" y="265607"/>
                </a:lnTo>
                <a:lnTo>
                  <a:pt x="39319" y="274383"/>
                </a:lnTo>
                <a:lnTo>
                  <a:pt x="40335" y="275158"/>
                </a:lnTo>
                <a:lnTo>
                  <a:pt x="127000" y="276021"/>
                </a:lnTo>
                <a:lnTo>
                  <a:pt x="128155" y="275005"/>
                </a:lnTo>
                <a:lnTo>
                  <a:pt x="128485" y="271856"/>
                </a:lnTo>
                <a:lnTo>
                  <a:pt x="128638" y="268985"/>
                </a:lnTo>
                <a:lnTo>
                  <a:pt x="132232" y="229793"/>
                </a:lnTo>
                <a:lnTo>
                  <a:pt x="134797" y="200232"/>
                </a:lnTo>
                <a:lnTo>
                  <a:pt x="139852" y="143167"/>
                </a:lnTo>
                <a:lnTo>
                  <a:pt x="140296" y="142620"/>
                </a:lnTo>
                <a:close/>
              </a:path>
              <a:path w="167004" h="276225">
                <a:moveTo>
                  <a:pt x="85750" y="0"/>
                </a:moveTo>
                <a:lnTo>
                  <a:pt x="74666" y="838"/>
                </a:lnTo>
                <a:lnTo>
                  <a:pt x="1219" y="7365"/>
                </a:lnTo>
                <a:lnTo>
                  <a:pt x="0" y="8534"/>
                </a:lnTo>
                <a:lnTo>
                  <a:pt x="0" y="141541"/>
                </a:lnTo>
                <a:lnTo>
                  <a:pt x="1143" y="142646"/>
                </a:lnTo>
                <a:lnTo>
                  <a:pt x="165723" y="142620"/>
                </a:lnTo>
                <a:lnTo>
                  <a:pt x="166850" y="141541"/>
                </a:lnTo>
                <a:lnTo>
                  <a:pt x="166903" y="8712"/>
                </a:lnTo>
                <a:lnTo>
                  <a:pt x="165468" y="7315"/>
                </a:lnTo>
                <a:lnTo>
                  <a:pt x="154990" y="6553"/>
                </a:lnTo>
                <a:lnTo>
                  <a:pt x="89395" y="723"/>
                </a:lnTo>
                <a:lnTo>
                  <a:pt x="85750" y="0"/>
                </a:lnTo>
                <a:close/>
              </a:path>
              <a:path w="167004" h="276225">
                <a:moveTo>
                  <a:pt x="165723" y="142620"/>
                </a:moveTo>
                <a:lnTo>
                  <a:pt x="140296" y="142620"/>
                </a:lnTo>
                <a:lnTo>
                  <a:pt x="165696" y="142646"/>
                </a:lnTo>
                <a:close/>
              </a:path>
            </a:pathLst>
          </a:custGeom>
          <a:solidFill>
            <a:srgbClr val="0024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44"/>
          <p:cNvSpPr/>
          <p:nvPr/>
        </p:nvSpPr>
        <p:spPr>
          <a:xfrm>
            <a:off x="631489" y="358923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665" y="0"/>
                </a:moveTo>
                <a:lnTo>
                  <a:pt x="27390" y="3437"/>
                </a:lnTo>
                <a:lnTo>
                  <a:pt x="13203" y="12955"/>
                </a:lnTo>
                <a:lnTo>
                  <a:pt x="3580" y="27076"/>
                </a:lnTo>
                <a:lnTo>
                  <a:pt x="0" y="44322"/>
                </a:lnTo>
                <a:lnTo>
                  <a:pt x="3469" y="61593"/>
                </a:lnTo>
                <a:lnTo>
                  <a:pt x="13022" y="75765"/>
                </a:lnTo>
                <a:lnTo>
                  <a:pt x="27173" y="85360"/>
                </a:lnTo>
                <a:lnTo>
                  <a:pt x="44437" y="88899"/>
                </a:lnTo>
                <a:lnTo>
                  <a:pt x="61650" y="85399"/>
                </a:lnTo>
                <a:lnTo>
                  <a:pt x="75776" y="75872"/>
                </a:lnTo>
                <a:lnTo>
                  <a:pt x="85351" y="61778"/>
                </a:lnTo>
                <a:lnTo>
                  <a:pt x="88912" y="44576"/>
                </a:lnTo>
                <a:lnTo>
                  <a:pt x="85445" y="27349"/>
                </a:lnTo>
                <a:lnTo>
                  <a:pt x="75942" y="13192"/>
                </a:lnTo>
                <a:lnTo>
                  <a:pt x="61862" y="3582"/>
                </a:lnTo>
                <a:lnTo>
                  <a:pt x="44665" y="0"/>
                </a:lnTo>
                <a:close/>
              </a:path>
            </a:pathLst>
          </a:custGeom>
          <a:solidFill>
            <a:srgbClr val="0024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45"/>
          <p:cNvSpPr/>
          <p:nvPr/>
        </p:nvSpPr>
        <p:spPr>
          <a:xfrm>
            <a:off x="470754" y="3667744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4" h="276225">
                <a:moveTo>
                  <a:pt x="105409" y="142455"/>
                </a:moveTo>
                <a:lnTo>
                  <a:pt x="28244" y="142455"/>
                </a:lnTo>
                <a:lnTo>
                  <a:pt x="28892" y="142798"/>
                </a:lnTo>
                <a:lnTo>
                  <a:pt x="28917" y="146126"/>
                </a:lnTo>
                <a:lnTo>
                  <a:pt x="29146" y="147980"/>
                </a:lnTo>
                <a:lnTo>
                  <a:pt x="31197" y="174180"/>
                </a:lnTo>
                <a:lnTo>
                  <a:pt x="34010" y="208775"/>
                </a:lnTo>
                <a:lnTo>
                  <a:pt x="34556" y="216395"/>
                </a:lnTo>
                <a:lnTo>
                  <a:pt x="37541" y="253771"/>
                </a:lnTo>
                <a:lnTo>
                  <a:pt x="38023" y="259600"/>
                </a:lnTo>
                <a:lnTo>
                  <a:pt x="38417" y="265429"/>
                </a:lnTo>
                <a:lnTo>
                  <a:pt x="39306" y="274218"/>
                </a:lnTo>
                <a:lnTo>
                  <a:pt x="40347" y="274980"/>
                </a:lnTo>
                <a:lnTo>
                  <a:pt x="127012" y="275856"/>
                </a:lnTo>
                <a:lnTo>
                  <a:pt x="128155" y="274840"/>
                </a:lnTo>
                <a:lnTo>
                  <a:pt x="128473" y="271691"/>
                </a:lnTo>
                <a:lnTo>
                  <a:pt x="128625" y="268808"/>
                </a:lnTo>
                <a:lnTo>
                  <a:pt x="131336" y="239415"/>
                </a:lnTo>
                <a:lnTo>
                  <a:pt x="133060" y="220114"/>
                </a:lnTo>
                <a:lnTo>
                  <a:pt x="135521" y="191617"/>
                </a:lnTo>
                <a:lnTo>
                  <a:pt x="134556" y="179362"/>
                </a:lnTo>
                <a:lnTo>
                  <a:pt x="134327" y="177533"/>
                </a:lnTo>
                <a:lnTo>
                  <a:pt x="134302" y="174180"/>
                </a:lnTo>
                <a:lnTo>
                  <a:pt x="133738" y="173875"/>
                </a:lnTo>
                <a:lnTo>
                  <a:pt x="106565" y="173875"/>
                </a:lnTo>
                <a:lnTo>
                  <a:pt x="105409" y="172719"/>
                </a:lnTo>
                <a:lnTo>
                  <a:pt x="105409" y="142455"/>
                </a:lnTo>
                <a:close/>
              </a:path>
              <a:path w="167004" h="276225">
                <a:moveTo>
                  <a:pt x="133667" y="173837"/>
                </a:moveTo>
                <a:lnTo>
                  <a:pt x="106565" y="173875"/>
                </a:lnTo>
                <a:lnTo>
                  <a:pt x="133738" y="173875"/>
                </a:lnTo>
                <a:close/>
              </a:path>
              <a:path w="167004" h="276225">
                <a:moveTo>
                  <a:pt x="86652" y="0"/>
                </a:moveTo>
                <a:lnTo>
                  <a:pt x="82168" y="76"/>
                </a:lnTo>
                <a:lnTo>
                  <a:pt x="74676" y="666"/>
                </a:lnTo>
                <a:lnTo>
                  <a:pt x="45313" y="3403"/>
                </a:lnTo>
                <a:lnTo>
                  <a:pt x="38392" y="3949"/>
                </a:lnTo>
                <a:lnTo>
                  <a:pt x="11938" y="6319"/>
                </a:lnTo>
                <a:lnTo>
                  <a:pt x="1206" y="7188"/>
                </a:lnTo>
                <a:lnTo>
                  <a:pt x="0" y="8331"/>
                </a:lnTo>
                <a:lnTo>
                  <a:pt x="0" y="141338"/>
                </a:lnTo>
                <a:lnTo>
                  <a:pt x="1130" y="142481"/>
                </a:lnTo>
                <a:lnTo>
                  <a:pt x="105409" y="142455"/>
                </a:lnTo>
                <a:lnTo>
                  <a:pt x="105409" y="19494"/>
                </a:lnTo>
                <a:lnTo>
                  <a:pt x="106629" y="18351"/>
                </a:lnTo>
                <a:lnTo>
                  <a:pt x="110845" y="18033"/>
                </a:lnTo>
                <a:lnTo>
                  <a:pt x="143802" y="15087"/>
                </a:lnTo>
                <a:lnTo>
                  <a:pt x="150723" y="14541"/>
                </a:lnTo>
                <a:lnTo>
                  <a:pt x="163829" y="13347"/>
                </a:lnTo>
                <a:lnTo>
                  <a:pt x="166916" y="13017"/>
                </a:lnTo>
                <a:lnTo>
                  <a:pt x="166916" y="8534"/>
                </a:lnTo>
                <a:lnTo>
                  <a:pt x="165455" y="7150"/>
                </a:lnTo>
                <a:lnTo>
                  <a:pt x="154990" y="6375"/>
                </a:lnTo>
                <a:lnTo>
                  <a:pt x="89852" y="571"/>
                </a:lnTo>
                <a:lnTo>
                  <a:pt x="86652" y="0"/>
                </a:lnTo>
                <a:close/>
              </a:path>
            </a:pathLst>
          </a:custGeom>
          <a:solidFill>
            <a:srgbClr val="085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46"/>
          <p:cNvSpPr/>
          <p:nvPr/>
        </p:nvSpPr>
        <p:spPr>
          <a:xfrm>
            <a:off x="509563" y="356981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665" y="0"/>
                </a:moveTo>
                <a:lnTo>
                  <a:pt x="27394" y="3439"/>
                </a:lnTo>
                <a:lnTo>
                  <a:pt x="13203" y="12963"/>
                </a:lnTo>
                <a:lnTo>
                  <a:pt x="3576" y="27092"/>
                </a:lnTo>
                <a:lnTo>
                  <a:pt x="0" y="44348"/>
                </a:lnTo>
                <a:lnTo>
                  <a:pt x="3467" y="61618"/>
                </a:lnTo>
                <a:lnTo>
                  <a:pt x="13015" y="75787"/>
                </a:lnTo>
                <a:lnTo>
                  <a:pt x="27162" y="85374"/>
                </a:lnTo>
                <a:lnTo>
                  <a:pt x="44424" y="88900"/>
                </a:lnTo>
                <a:lnTo>
                  <a:pt x="61644" y="85414"/>
                </a:lnTo>
                <a:lnTo>
                  <a:pt x="75772" y="75892"/>
                </a:lnTo>
                <a:lnTo>
                  <a:pt x="85345" y="61793"/>
                </a:lnTo>
                <a:lnTo>
                  <a:pt x="88899" y="44577"/>
                </a:lnTo>
                <a:lnTo>
                  <a:pt x="85438" y="27364"/>
                </a:lnTo>
                <a:lnTo>
                  <a:pt x="75936" y="13211"/>
                </a:lnTo>
                <a:lnTo>
                  <a:pt x="61857" y="3596"/>
                </a:lnTo>
                <a:lnTo>
                  <a:pt x="44665" y="0"/>
                </a:lnTo>
                <a:close/>
              </a:path>
            </a:pathLst>
          </a:custGeom>
          <a:solidFill>
            <a:srgbClr val="085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47"/>
          <p:cNvSpPr/>
          <p:nvPr/>
        </p:nvSpPr>
        <p:spPr>
          <a:xfrm>
            <a:off x="714197" y="3667744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5" h="276225">
                <a:moveTo>
                  <a:pt x="80276" y="0"/>
                </a:moveTo>
                <a:lnTo>
                  <a:pt x="77076" y="571"/>
                </a:lnTo>
                <a:lnTo>
                  <a:pt x="11938" y="6375"/>
                </a:lnTo>
                <a:lnTo>
                  <a:pt x="1447" y="7150"/>
                </a:lnTo>
                <a:lnTo>
                  <a:pt x="0" y="8534"/>
                </a:lnTo>
                <a:lnTo>
                  <a:pt x="0" y="13017"/>
                </a:lnTo>
                <a:lnTo>
                  <a:pt x="3098" y="13347"/>
                </a:lnTo>
                <a:lnTo>
                  <a:pt x="16205" y="14541"/>
                </a:lnTo>
                <a:lnTo>
                  <a:pt x="23126" y="15087"/>
                </a:lnTo>
                <a:lnTo>
                  <a:pt x="56083" y="18033"/>
                </a:lnTo>
                <a:lnTo>
                  <a:pt x="60274" y="18351"/>
                </a:lnTo>
                <a:lnTo>
                  <a:pt x="61493" y="19494"/>
                </a:lnTo>
                <a:lnTo>
                  <a:pt x="61493" y="172719"/>
                </a:lnTo>
                <a:lnTo>
                  <a:pt x="60375" y="173875"/>
                </a:lnTo>
                <a:lnTo>
                  <a:pt x="33176" y="173875"/>
                </a:lnTo>
                <a:lnTo>
                  <a:pt x="32600" y="174180"/>
                </a:lnTo>
                <a:lnTo>
                  <a:pt x="32600" y="177533"/>
                </a:lnTo>
                <a:lnTo>
                  <a:pt x="32346" y="179362"/>
                </a:lnTo>
                <a:lnTo>
                  <a:pt x="31953" y="184670"/>
                </a:lnTo>
                <a:lnTo>
                  <a:pt x="31394" y="191617"/>
                </a:lnTo>
                <a:lnTo>
                  <a:pt x="33858" y="220114"/>
                </a:lnTo>
                <a:lnTo>
                  <a:pt x="35575" y="239415"/>
                </a:lnTo>
                <a:lnTo>
                  <a:pt x="38277" y="268808"/>
                </a:lnTo>
                <a:lnTo>
                  <a:pt x="38430" y="271691"/>
                </a:lnTo>
                <a:lnTo>
                  <a:pt x="38773" y="274840"/>
                </a:lnTo>
                <a:lnTo>
                  <a:pt x="39916" y="275856"/>
                </a:lnTo>
                <a:lnTo>
                  <a:pt x="126580" y="274980"/>
                </a:lnTo>
                <a:lnTo>
                  <a:pt x="127622" y="274218"/>
                </a:lnTo>
                <a:lnTo>
                  <a:pt x="128485" y="265429"/>
                </a:lnTo>
                <a:lnTo>
                  <a:pt x="128892" y="259600"/>
                </a:lnTo>
                <a:lnTo>
                  <a:pt x="132359" y="216395"/>
                </a:lnTo>
                <a:lnTo>
                  <a:pt x="132905" y="208775"/>
                </a:lnTo>
                <a:lnTo>
                  <a:pt x="135734" y="173875"/>
                </a:lnTo>
                <a:lnTo>
                  <a:pt x="60375" y="173875"/>
                </a:lnTo>
                <a:lnTo>
                  <a:pt x="135738" y="173837"/>
                </a:lnTo>
                <a:lnTo>
                  <a:pt x="136474" y="164757"/>
                </a:lnTo>
                <a:lnTo>
                  <a:pt x="137769" y="147980"/>
                </a:lnTo>
                <a:lnTo>
                  <a:pt x="137998" y="146126"/>
                </a:lnTo>
                <a:lnTo>
                  <a:pt x="138010" y="142798"/>
                </a:lnTo>
                <a:lnTo>
                  <a:pt x="138658" y="142455"/>
                </a:lnTo>
                <a:lnTo>
                  <a:pt x="165811" y="142455"/>
                </a:lnTo>
                <a:lnTo>
                  <a:pt x="166928" y="141338"/>
                </a:lnTo>
                <a:lnTo>
                  <a:pt x="166928" y="8331"/>
                </a:lnTo>
                <a:lnTo>
                  <a:pt x="165709" y="7188"/>
                </a:lnTo>
                <a:lnTo>
                  <a:pt x="154979" y="6319"/>
                </a:lnTo>
                <a:lnTo>
                  <a:pt x="128524" y="3949"/>
                </a:lnTo>
                <a:lnTo>
                  <a:pt x="121602" y="3403"/>
                </a:lnTo>
                <a:lnTo>
                  <a:pt x="92251" y="666"/>
                </a:lnTo>
                <a:lnTo>
                  <a:pt x="84759" y="76"/>
                </a:lnTo>
                <a:lnTo>
                  <a:pt x="80276" y="0"/>
                </a:lnTo>
                <a:close/>
              </a:path>
              <a:path w="167005" h="276225">
                <a:moveTo>
                  <a:pt x="165811" y="142455"/>
                </a:moveTo>
                <a:lnTo>
                  <a:pt x="138658" y="142455"/>
                </a:lnTo>
                <a:lnTo>
                  <a:pt x="165785" y="142481"/>
                </a:lnTo>
                <a:close/>
              </a:path>
            </a:pathLst>
          </a:custGeom>
          <a:solidFill>
            <a:srgbClr val="085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48"/>
          <p:cNvSpPr/>
          <p:nvPr/>
        </p:nvSpPr>
        <p:spPr>
          <a:xfrm>
            <a:off x="753417" y="356981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221" y="0"/>
                </a:moveTo>
                <a:lnTo>
                  <a:pt x="27030" y="3596"/>
                </a:lnTo>
                <a:lnTo>
                  <a:pt x="12952" y="13211"/>
                </a:lnTo>
                <a:lnTo>
                  <a:pt x="3453" y="27364"/>
                </a:lnTo>
                <a:lnTo>
                  <a:pt x="0" y="44577"/>
                </a:lnTo>
                <a:lnTo>
                  <a:pt x="3553" y="61793"/>
                </a:lnTo>
                <a:lnTo>
                  <a:pt x="13123" y="75892"/>
                </a:lnTo>
                <a:lnTo>
                  <a:pt x="27244" y="85414"/>
                </a:lnTo>
                <a:lnTo>
                  <a:pt x="44450" y="88900"/>
                </a:lnTo>
                <a:lnTo>
                  <a:pt x="61725" y="85374"/>
                </a:lnTo>
                <a:lnTo>
                  <a:pt x="75876" y="75787"/>
                </a:lnTo>
                <a:lnTo>
                  <a:pt x="85426" y="61618"/>
                </a:lnTo>
                <a:lnTo>
                  <a:pt x="88900" y="44348"/>
                </a:lnTo>
                <a:lnTo>
                  <a:pt x="85322" y="27092"/>
                </a:lnTo>
                <a:lnTo>
                  <a:pt x="75695" y="12963"/>
                </a:lnTo>
                <a:lnTo>
                  <a:pt x="61500" y="3439"/>
                </a:lnTo>
                <a:lnTo>
                  <a:pt x="44221" y="0"/>
                </a:lnTo>
                <a:close/>
              </a:path>
            </a:pathLst>
          </a:custGeom>
          <a:solidFill>
            <a:srgbClr val="085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49"/>
          <p:cNvSpPr/>
          <p:nvPr/>
        </p:nvSpPr>
        <p:spPr>
          <a:xfrm>
            <a:off x="835144" y="3648744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5" h="276225">
                <a:moveTo>
                  <a:pt x="80276" y="0"/>
                </a:moveTo>
                <a:lnTo>
                  <a:pt x="77089" y="571"/>
                </a:lnTo>
                <a:lnTo>
                  <a:pt x="11938" y="6375"/>
                </a:lnTo>
                <a:lnTo>
                  <a:pt x="1460" y="7162"/>
                </a:lnTo>
                <a:lnTo>
                  <a:pt x="0" y="8559"/>
                </a:lnTo>
                <a:lnTo>
                  <a:pt x="0" y="13042"/>
                </a:lnTo>
                <a:lnTo>
                  <a:pt x="16205" y="14566"/>
                </a:lnTo>
                <a:lnTo>
                  <a:pt x="23114" y="15100"/>
                </a:lnTo>
                <a:lnTo>
                  <a:pt x="49562" y="17483"/>
                </a:lnTo>
                <a:lnTo>
                  <a:pt x="60299" y="18351"/>
                </a:lnTo>
                <a:lnTo>
                  <a:pt x="61506" y="19494"/>
                </a:lnTo>
                <a:lnTo>
                  <a:pt x="61506" y="172745"/>
                </a:lnTo>
                <a:lnTo>
                  <a:pt x="60375" y="173875"/>
                </a:lnTo>
                <a:lnTo>
                  <a:pt x="33179" y="173875"/>
                </a:lnTo>
                <a:lnTo>
                  <a:pt x="32626" y="174180"/>
                </a:lnTo>
                <a:lnTo>
                  <a:pt x="32600" y="177533"/>
                </a:lnTo>
                <a:lnTo>
                  <a:pt x="32359" y="179362"/>
                </a:lnTo>
                <a:lnTo>
                  <a:pt x="31407" y="191643"/>
                </a:lnTo>
                <a:lnTo>
                  <a:pt x="34683" y="229616"/>
                </a:lnTo>
                <a:lnTo>
                  <a:pt x="38290" y="268808"/>
                </a:lnTo>
                <a:lnTo>
                  <a:pt x="38455" y="271716"/>
                </a:lnTo>
                <a:lnTo>
                  <a:pt x="38773" y="274866"/>
                </a:lnTo>
                <a:lnTo>
                  <a:pt x="39916" y="275856"/>
                </a:lnTo>
                <a:lnTo>
                  <a:pt x="126580" y="275005"/>
                </a:lnTo>
                <a:lnTo>
                  <a:pt x="127622" y="274218"/>
                </a:lnTo>
                <a:lnTo>
                  <a:pt x="128498" y="265430"/>
                </a:lnTo>
                <a:lnTo>
                  <a:pt x="128892" y="259600"/>
                </a:lnTo>
                <a:lnTo>
                  <a:pt x="129374" y="253796"/>
                </a:lnTo>
                <a:lnTo>
                  <a:pt x="132359" y="216395"/>
                </a:lnTo>
                <a:lnTo>
                  <a:pt x="132905" y="208800"/>
                </a:lnTo>
                <a:lnTo>
                  <a:pt x="135757" y="173875"/>
                </a:lnTo>
                <a:lnTo>
                  <a:pt x="60375" y="173875"/>
                </a:lnTo>
                <a:lnTo>
                  <a:pt x="135760" y="173837"/>
                </a:lnTo>
                <a:lnTo>
                  <a:pt x="137769" y="148005"/>
                </a:lnTo>
                <a:lnTo>
                  <a:pt x="138023" y="146151"/>
                </a:lnTo>
                <a:lnTo>
                  <a:pt x="138036" y="142798"/>
                </a:lnTo>
                <a:lnTo>
                  <a:pt x="138684" y="142455"/>
                </a:lnTo>
                <a:lnTo>
                  <a:pt x="165836" y="142455"/>
                </a:lnTo>
                <a:lnTo>
                  <a:pt x="166916" y="141363"/>
                </a:lnTo>
                <a:lnTo>
                  <a:pt x="166916" y="8356"/>
                </a:lnTo>
                <a:lnTo>
                  <a:pt x="165722" y="7213"/>
                </a:lnTo>
                <a:lnTo>
                  <a:pt x="92251" y="666"/>
                </a:lnTo>
                <a:lnTo>
                  <a:pt x="84759" y="76"/>
                </a:lnTo>
                <a:lnTo>
                  <a:pt x="80276" y="0"/>
                </a:lnTo>
                <a:close/>
              </a:path>
              <a:path w="167005" h="276225">
                <a:moveTo>
                  <a:pt x="165836" y="142455"/>
                </a:moveTo>
                <a:lnTo>
                  <a:pt x="138684" y="142455"/>
                </a:lnTo>
                <a:lnTo>
                  <a:pt x="165785" y="142506"/>
                </a:lnTo>
                <a:close/>
              </a:path>
            </a:pathLst>
          </a:custGeom>
          <a:solidFill>
            <a:srgbClr val="00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0"/>
          <p:cNvSpPr/>
          <p:nvPr/>
        </p:nvSpPr>
        <p:spPr>
          <a:xfrm>
            <a:off x="874364" y="355084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221" y="0"/>
                </a:moveTo>
                <a:lnTo>
                  <a:pt x="27035" y="3593"/>
                </a:lnTo>
                <a:lnTo>
                  <a:pt x="12957" y="13201"/>
                </a:lnTo>
                <a:lnTo>
                  <a:pt x="3455" y="27353"/>
                </a:lnTo>
                <a:lnTo>
                  <a:pt x="0" y="44577"/>
                </a:lnTo>
                <a:lnTo>
                  <a:pt x="3554" y="61778"/>
                </a:lnTo>
                <a:lnTo>
                  <a:pt x="13127" y="75872"/>
                </a:lnTo>
                <a:lnTo>
                  <a:pt x="27255" y="85399"/>
                </a:lnTo>
                <a:lnTo>
                  <a:pt x="44475" y="88900"/>
                </a:lnTo>
                <a:lnTo>
                  <a:pt x="61730" y="85371"/>
                </a:lnTo>
                <a:lnTo>
                  <a:pt x="75874" y="75777"/>
                </a:lnTo>
                <a:lnTo>
                  <a:pt x="85425" y="61607"/>
                </a:lnTo>
                <a:lnTo>
                  <a:pt x="88899" y="44348"/>
                </a:lnTo>
                <a:lnTo>
                  <a:pt x="85322" y="27081"/>
                </a:lnTo>
                <a:lnTo>
                  <a:pt x="75695" y="12954"/>
                </a:lnTo>
                <a:lnTo>
                  <a:pt x="61500" y="3436"/>
                </a:lnTo>
                <a:lnTo>
                  <a:pt x="44221" y="0"/>
                </a:lnTo>
                <a:close/>
              </a:path>
            </a:pathLst>
          </a:custGeom>
          <a:solidFill>
            <a:srgbClr val="00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1"/>
          <p:cNvSpPr/>
          <p:nvPr/>
        </p:nvSpPr>
        <p:spPr>
          <a:xfrm>
            <a:off x="349695" y="3649166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4" h="276225">
                <a:moveTo>
                  <a:pt x="86652" y="0"/>
                </a:moveTo>
                <a:lnTo>
                  <a:pt x="82168" y="76"/>
                </a:lnTo>
                <a:lnTo>
                  <a:pt x="74678" y="664"/>
                </a:lnTo>
                <a:lnTo>
                  <a:pt x="1219" y="7213"/>
                </a:lnTo>
                <a:lnTo>
                  <a:pt x="0" y="8356"/>
                </a:lnTo>
                <a:lnTo>
                  <a:pt x="0" y="141363"/>
                </a:lnTo>
                <a:lnTo>
                  <a:pt x="1142" y="142481"/>
                </a:lnTo>
                <a:lnTo>
                  <a:pt x="28257" y="142481"/>
                </a:lnTo>
                <a:lnTo>
                  <a:pt x="28892" y="142798"/>
                </a:lnTo>
                <a:lnTo>
                  <a:pt x="28905" y="146151"/>
                </a:lnTo>
                <a:lnTo>
                  <a:pt x="29146" y="147980"/>
                </a:lnTo>
                <a:lnTo>
                  <a:pt x="30441" y="164782"/>
                </a:lnTo>
                <a:lnTo>
                  <a:pt x="34010" y="208775"/>
                </a:lnTo>
                <a:lnTo>
                  <a:pt x="35153" y="224015"/>
                </a:lnTo>
                <a:lnTo>
                  <a:pt x="38023" y="259575"/>
                </a:lnTo>
                <a:lnTo>
                  <a:pt x="38417" y="265404"/>
                </a:lnTo>
                <a:lnTo>
                  <a:pt x="39057" y="271691"/>
                </a:lnTo>
                <a:lnTo>
                  <a:pt x="39293" y="274218"/>
                </a:lnTo>
                <a:lnTo>
                  <a:pt x="40360" y="274980"/>
                </a:lnTo>
                <a:lnTo>
                  <a:pt x="126999" y="275856"/>
                </a:lnTo>
                <a:lnTo>
                  <a:pt x="128142" y="274866"/>
                </a:lnTo>
                <a:lnTo>
                  <a:pt x="128485" y="271691"/>
                </a:lnTo>
                <a:lnTo>
                  <a:pt x="128638" y="268808"/>
                </a:lnTo>
                <a:lnTo>
                  <a:pt x="131347" y="239415"/>
                </a:lnTo>
                <a:lnTo>
                  <a:pt x="132232" y="229616"/>
                </a:lnTo>
                <a:lnTo>
                  <a:pt x="135534" y="191617"/>
                </a:lnTo>
                <a:lnTo>
                  <a:pt x="134569" y="179362"/>
                </a:lnTo>
                <a:lnTo>
                  <a:pt x="134327" y="177507"/>
                </a:lnTo>
                <a:lnTo>
                  <a:pt x="134315" y="174180"/>
                </a:lnTo>
                <a:lnTo>
                  <a:pt x="133691" y="173850"/>
                </a:lnTo>
                <a:lnTo>
                  <a:pt x="106552" y="173837"/>
                </a:lnTo>
                <a:lnTo>
                  <a:pt x="105422" y="172745"/>
                </a:lnTo>
                <a:lnTo>
                  <a:pt x="105422" y="19494"/>
                </a:lnTo>
                <a:lnTo>
                  <a:pt x="106641" y="18351"/>
                </a:lnTo>
                <a:lnTo>
                  <a:pt x="143814" y="15100"/>
                </a:lnTo>
                <a:lnTo>
                  <a:pt x="150723" y="14566"/>
                </a:lnTo>
                <a:lnTo>
                  <a:pt x="163829" y="13347"/>
                </a:lnTo>
                <a:lnTo>
                  <a:pt x="166916" y="13017"/>
                </a:lnTo>
                <a:lnTo>
                  <a:pt x="166916" y="8534"/>
                </a:lnTo>
                <a:lnTo>
                  <a:pt x="165468" y="7162"/>
                </a:lnTo>
                <a:lnTo>
                  <a:pt x="154978" y="6350"/>
                </a:lnTo>
                <a:lnTo>
                  <a:pt x="89839" y="571"/>
                </a:lnTo>
                <a:lnTo>
                  <a:pt x="86652" y="0"/>
                </a:lnTo>
                <a:close/>
              </a:path>
              <a:path w="167004" h="276225">
                <a:moveTo>
                  <a:pt x="133667" y="173837"/>
                </a:moveTo>
                <a:lnTo>
                  <a:pt x="106565" y="173850"/>
                </a:lnTo>
                <a:lnTo>
                  <a:pt x="133691" y="173850"/>
                </a:lnTo>
                <a:close/>
              </a:path>
            </a:pathLst>
          </a:custGeom>
          <a:solidFill>
            <a:srgbClr val="00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2"/>
          <p:cNvSpPr/>
          <p:nvPr/>
        </p:nvSpPr>
        <p:spPr>
          <a:xfrm>
            <a:off x="388490" y="355126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678" y="0"/>
                </a:moveTo>
                <a:lnTo>
                  <a:pt x="27401" y="3435"/>
                </a:lnTo>
                <a:lnTo>
                  <a:pt x="13209" y="12950"/>
                </a:lnTo>
                <a:lnTo>
                  <a:pt x="3582" y="27071"/>
                </a:lnTo>
                <a:lnTo>
                  <a:pt x="0" y="44322"/>
                </a:lnTo>
                <a:lnTo>
                  <a:pt x="3477" y="61592"/>
                </a:lnTo>
                <a:lnTo>
                  <a:pt x="13033" y="75761"/>
                </a:lnTo>
                <a:lnTo>
                  <a:pt x="27185" y="85349"/>
                </a:lnTo>
                <a:lnTo>
                  <a:pt x="44450" y="88874"/>
                </a:lnTo>
                <a:lnTo>
                  <a:pt x="61662" y="85385"/>
                </a:lnTo>
                <a:lnTo>
                  <a:pt x="75787" y="75857"/>
                </a:lnTo>
                <a:lnTo>
                  <a:pt x="85358" y="61756"/>
                </a:lnTo>
                <a:lnTo>
                  <a:pt x="88912" y="44551"/>
                </a:lnTo>
                <a:lnTo>
                  <a:pt x="85453" y="27339"/>
                </a:lnTo>
                <a:lnTo>
                  <a:pt x="75953" y="13188"/>
                </a:lnTo>
                <a:lnTo>
                  <a:pt x="61875" y="3582"/>
                </a:lnTo>
                <a:lnTo>
                  <a:pt x="44678" y="0"/>
                </a:lnTo>
                <a:close/>
              </a:path>
            </a:pathLst>
          </a:custGeom>
          <a:solidFill>
            <a:srgbClr val="00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53"/>
          <p:cNvSpPr/>
          <p:nvPr/>
        </p:nvSpPr>
        <p:spPr>
          <a:xfrm>
            <a:off x="3744421" y="5887382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4" h="276225">
                <a:moveTo>
                  <a:pt x="140286" y="142633"/>
                </a:moveTo>
                <a:lnTo>
                  <a:pt x="28244" y="142633"/>
                </a:lnTo>
                <a:lnTo>
                  <a:pt x="28892" y="143002"/>
                </a:lnTo>
                <a:lnTo>
                  <a:pt x="28905" y="146316"/>
                </a:lnTo>
                <a:lnTo>
                  <a:pt x="29146" y="148170"/>
                </a:lnTo>
                <a:lnTo>
                  <a:pt x="30429" y="164947"/>
                </a:lnTo>
                <a:lnTo>
                  <a:pt x="31051" y="172402"/>
                </a:lnTo>
                <a:lnTo>
                  <a:pt x="34010" y="208978"/>
                </a:lnTo>
                <a:lnTo>
                  <a:pt x="34556" y="216598"/>
                </a:lnTo>
                <a:lnTo>
                  <a:pt x="38023" y="259791"/>
                </a:lnTo>
                <a:lnTo>
                  <a:pt x="38417" y="265620"/>
                </a:lnTo>
                <a:lnTo>
                  <a:pt x="39319" y="274396"/>
                </a:lnTo>
                <a:lnTo>
                  <a:pt x="40335" y="275170"/>
                </a:lnTo>
                <a:lnTo>
                  <a:pt x="127000" y="276034"/>
                </a:lnTo>
                <a:lnTo>
                  <a:pt x="128143" y="275018"/>
                </a:lnTo>
                <a:lnTo>
                  <a:pt x="128485" y="271856"/>
                </a:lnTo>
                <a:lnTo>
                  <a:pt x="128638" y="268986"/>
                </a:lnTo>
                <a:lnTo>
                  <a:pt x="131340" y="239598"/>
                </a:lnTo>
                <a:lnTo>
                  <a:pt x="133091" y="219953"/>
                </a:lnTo>
                <a:lnTo>
                  <a:pt x="134796" y="200240"/>
                </a:lnTo>
                <a:lnTo>
                  <a:pt x="139839" y="143179"/>
                </a:lnTo>
                <a:lnTo>
                  <a:pt x="140286" y="142633"/>
                </a:lnTo>
                <a:close/>
              </a:path>
              <a:path w="167004" h="276225">
                <a:moveTo>
                  <a:pt x="85737" y="0"/>
                </a:moveTo>
                <a:lnTo>
                  <a:pt x="74664" y="844"/>
                </a:lnTo>
                <a:lnTo>
                  <a:pt x="45300" y="3581"/>
                </a:lnTo>
                <a:lnTo>
                  <a:pt x="38392" y="4114"/>
                </a:lnTo>
                <a:lnTo>
                  <a:pt x="1206" y="7378"/>
                </a:lnTo>
                <a:lnTo>
                  <a:pt x="0" y="8547"/>
                </a:lnTo>
                <a:lnTo>
                  <a:pt x="0" y="141528"/>
                </a:lnTo>
                <a:lnTo>
                  <a:pt x="1143" y="142659"/>
                </a:lnTo>
                <a:lnTo>
                  <a:pt x="140296" y="142621"/>
                </a:lnTo>
                <a:lnTo>
                  <a:pt x="165736" y="142621"/>
                </a:lnTo>
                <a:lnTo>
                  <a:pt x="166876" y="141528"/>
                </a:lnTo>
                <a:lnTo>
                  <a:pt x="166916" y="8699"/>
                </a:lnTo>
                <a:lnTo>
                  <a:pt x="165468" y="7327"/>
                </a:lnTo>
                <a:lnTo>
                  <a:pt x="154978" y="6553"/>
                </a:lnTo>
                <a:lnTo>
                  <a:pt x="89395" y="723"/>
                </a:lnTo>
                <a:lnTo>
                  <a:pt x="85737" y="0"/>
                </a:lnTo>
                <a:close/>
              </a:path>
              <a:path w="167004" h="276225">
                <a:moveTo>
                  <a:pt x="165736" y="142621"/>
                </a:moveTo>
                <a:lnTo>
                  <a:pt x="140296" y="142621"/>
                </a:lnTo>
                <a:lnTo>
                  <a:pt x="165696" y="142659"/>
                </a:lnTo>
                <a:close/>
              </a:path>
            </a:pathLst>
          </a:custGeom>
          <a:solidFill>
            <a:srgbClr val="1F8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54"/>
          <p:cNvSpPr/>
          <p:nvPr/>
        </p:nvSpPr>
        <p:spPr>
          <a:xfrm>
            <a:off x="3783214" y="5789661"/>
            <a:ext cx="89535" cy="88900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44678" y="0"/>
                </a:moveTo>
                <a:lnTo>
                  <a:pt x="27401" y="3430"/>
                </a:lnTo>
                <a:lnTo>
                  <a:pt x="13209" y="12944"/>
                </a:lnTo>
                <a:lnTo>
                  <a:pt x="3582" y="27064"/>
                </a:lnTo>
                <a:lnTo>
                  <a:pt x="0" y="44310"/>
                </a:lnTo>
                <a:lnTo>
                  <a:pt x="3477" y="61582"/>
                </a:lnTo>
                <a:lnTo>
                  <a:pt x="13033" y="75757"/>
                </a:lnTo>
                <a:lnTo>
                  <a:pt x="27185" y="85352"/>
                </a:lnTo>
                <a:lnTo>
                  <a:pt x="44450" y="88887"/>
                </a:lnTo>
                <a:lnTo>
                  <a:pt x="61661" y="85392"/>
                </a:lnTo>
                <a:lnTo>
                  <a:pt x="75782" y="75865"/>
                </a:lnTo>
                <a:lnTo>
                  <a:pt x="85353" y="61767"/>
                </a:lnTo>
                <a:lnTo>
                  <a:pt x="88912" y="44564"/>
                </a:lnTo>
                <a:lnTo>
                  <a:pt x="85451" y="27344"/>
                </a:lnTo>
                <a:lnTo>
                  <a:pt x="75949" y="13190"/>
                </a:lnTo>
                <a:lnTo>
                  <a:pt x="61870" y="3582"/>
                </a:lnTo>
                <a:lnTo>
                  <a:pt x="44678" y="0"/>
                </a:lnTo>
                <a:close/>
              </a:path>
            </a:pathLst>
          </a:custGeom>
          <a:solidFill>
            <a:srgbClr val="1F8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55"/>
          <p:cNvSpPr/>
          <p:nvPr/>
        </p:nvSpPr>
        <p:spPr>
          <a:xfrm>
            <a:off x="3622479" y="5868158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5" h="276225">
                <a:moveTo>
                  <a:pt x="105422" y="142468"/>
                </a:moveTo>
                <a:lnTo>
                  <a:pt x="28257" y="142468"/>
                </a:lnTo>
                <a:lnTo>
                  <a:pt x="28892" y="142798"/>
                </a:lnTo>
                <a:lnTo>
                  <a:pt x="28917" y="146138"/>
                </a:lnTo>
                <a:lnTo>
                  <a:pt x="29146" y="147993"/>
                </a:lnTo>
                <a:lnTo>
                  <a:pt x="31209" y="174180"/>
                </a:lnTo>
                <a:lnTo>
                  <a:pt x="33413" y="201206"/>
                </a:lnTo>
                <a:lnTo>
                  <a:pt x="34010" y="208787"/>
                </a:lnTo>
                <a:lnTo>
                  <a:pt x="34556" y="216407"/>
                </a:lnTo>
                <a:lnTo>
                  <a:pt x="38023" y="259600"/>
                </a:lnTo>
                <a:lnTo>
                  <a:pt x="38417" y="265429"/>
                </a:lnTo>
                <a:lnTo>
                  <a:pt x="39319" y="274231"/>
                </a:lnTo>
                <a:lnTo>
                  <a:pt x="40347" y="274993"/>
                </a:lnTo>
                <a:lnTo>
                  <a:pt x="127012" y="275856"/>
                </a:lnTo>
                <a:lnTo>
                  <a:pt x="128155" y="274853"/>
                </a:lnTo>
                <a:lnTo>
                  <a:pt x="128485" y="271691"/>
                </a:lnTo>
                <a:lnTo>
                  <a:pt x="128638" y="268808"/>
                </a:lnTo>
                <a:lnTo>
                  <a:pt x="131347" y="239417"/>
                </a:lnTo>
                <a:lnTo>
                  <a:pt x="133068" y="220119"/>
                </a:lnTo>
                <a:lnTo>
                  <a:pt x="135534" y="191630"/>
                </a:lnTo>
                <a:lnTo>
                  <a:pt x="134569" y="179362"/>
                </a:lnTo>
                <a:lnTo>
                  <a:pt x="134327" y="177533"/>
                </a:lnTo>
                <a:lnTo>
                  <a:pt x="134315" y="174180"/>
                </a:lnTo>
                <a:lnTo>
                  <a:pt x="133739" y="173875"/>
                </a:lnTo>
                <a:lnTo>
                  <a:pt x="106565" y="173875"/>
                </a:lnTo>
                <a:lnTo>
                  <a:pt x="105422" y="172732"/>
                </a:lnTo>
                <a:lnTo>
                  <a:pt x="105422" y="142468"/>
                </a:lnTo>
                <a:close/>
              </a:path>
              <a:path w="167005" h="276225">
                <a:moveTo>
                  <a:pt x="133667" y="173837"/>
                </a:moveTo>
                <a:lnTo>
                  <a:pt x="106565" y="173875"/>
                </a:lnTo>
                <a:lnTo>
                  <a:pt x="133739" y="173875"/>
                </a:lnTo>
                <a:close/>
              </a:path>
              <a:path w="167005" h="276225">
                <a:moveTo>
                  <a:pt x="86652" y="0"/>
                </a:moveTo>
                <a:lnTo>
                  <a:pt x="82181" y="76"/>
                </a:lnTo>
                <a:lnTo>
                  <a:pt x="74689" y="666"/>
                </a:lnTo>
                <a:lnTo>
                  <a:pt x="45313" y="3416"/>
                </a:lnTo>
                <a:lnTo>
                  <a:pt x="38404" y="3949"/>
                </a:lnTo>
                <a:lnTo>
                  <a:pt x="1219" y="7200"/>
                </a:lnTo>
                <a:lnTo>
                  <a:pt x="0" y="8343"/>
                </a:lnTo>
                <a:lnTo>
                  <a:pt x="0" y="141350"/>
                </a:lnTo>
                <a:lnTo>
                  <a:pt x="1142" y="142493"/>
                </a:lnTo>
                <a:lnTo>
                  <a:pt x="105422" y="142468"/>
                </a:lnTo>
                <a:lnTo>
                  <a:pt x="105422" y="19494"/>
                </a:lnTo>
                <a:lnTo>
                  <a:pt x="106641" y="18351"/>
                </a:lnTo>
                <a:lnTo>
                  <a:pt x="110858" y="18033"/>
                </a:lnTo>
                <a:lnTo>
                  <a:pt x="163829" y="13347"/>
                </a:lnTo>
                <a:lnTo>
                  <a:pt x="166916" y="13030"/>
                </a:lnTo>
                <a:lnTo>
                  <a:pt x="166916" y="8534"/>
                </a:lnTo>
                <a:lnTo>
                  <a:pt x="165468" y="7162"/>
                </a:lnTo>
                <a:lnTo>
                  <a:pt x="154990" y="6375"/>
                </a:lnTo>
                <a:lnTo>
                  <a:pt x="89852" y="584"/>
                </a:lnTo>
                <a:lnTo>
                  <a:pt x="86652" y="0"/>
                </a:lnTo>
                <a:close/>
              </a:path>
            </a:pathLst>
          </a:custGeom>
          <a:solidFill>
            <a:srgbClr val="79A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56"/>
          <p:cNvSpPr/>
          <p:nvPr/>
        </p:nvSpPr>
        <p:spPr>
          <a:xfrm>
            <a:off x="3661288" y="5770241"/>
            <a:ext cx="89535" cy="88900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44665" y="0"/>
                </a:moveTo>
                <a:lnTo>
                  <a:pt x="27396" y="3437"/>
                </a:lnTo>
                <a:lnTo>
                  <a:pt x="13207" y="12957"/>
                </a:lnTo>
                <a:lnTo>
                  <a:pt x="3582" y="27081"/>
                </a:lnTo>
                <a:lnTo>
                  <a:pt x="0" y="44335"/>
                </a:lnTo>
                <a:lnTo>
                  <a:pt x="3469" y="61607"/>
                </a:lnTo>
                <a:lnTo>
                  <a:pt x="13022" y="75780"/>
                </a:lnTo>
                <a:lnTo>
                  <a:pt x="27173" y="85372"/>
                </a:lnTo>
                <a:lnTo>
                  <a:pt x="44437" y="88900"/>
                </a:lnTo>
                <a:lnTo>
                  <a:pt x="61652" y="85412"/>
                </a:lnTo>
                <a:lnTo>
                  <a:pt x="75780" y="75887"/>
                </a:lnTo>
                <a:lnTo>
                  <a:pt x="85356" y="61787"/>
                </a:lnTo>
                <a:lnTo>
                  <a:pt x="88912" y="44577"/>
                </a:lnTo>
                <a:lnTo>
                  <a:pt x="85444" y="27358"/>
                </a:lnTo>
                <a:lnTo>
                  <a:pt x="75938" y="13206"/>
                </a:lnTo>
                <a:lnTo>
                  <a:pt x="61857" y="3595"/>
                </a:lnTo>
                <a:lnTo>
                  <a:pt x="44665" y="0"/>
                </a:lnTo>
                <a:close/>
              </a:path>
            </a:pathLst>
          </a:custGeom>
          <a:solidFill>
            <a:srgbClr val="79A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57"/>
          <p:cNvSpPr/>
          <p:nvPr/>
        </p:nvSpPr>
        <p:spPr>
          <a:xfrm>
            <a:off x="3865921" y="5868158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4" h="276225">
                <a:moveTo>
                  <a:pt x="80276" y="0"/>
                </a:moveTo>
                <a:lnTo>
                  <a:pt x="77088" y="584"/>
                </a:lnTo>
                <a:lnTo>
                  <a:pt x="11950" y="6375"/>
                </a:lnTo>
                <a:lnTo>
                  <a:pt x="1460" y="7162"/>
                </a:lnTo>
                <a:lnTo>
                  <a:pt x="0" y="8534"/>
                </a:lnTo>
                <a:lnTo>
                  <a:pt x="0" y="13030"/>
                </a:lnTo>
                <a:lnTo>
                  <a:pt x="16205" y="14554"/>
                </a:lnTo>
                <a:lnTo>
                  <a:pt x="23126" y="15100"/>
                </a:lnTo>
                <a:lnTo>
                  <a:pt x="56095" y="18033"/>
                </a:lnTo>
                <a:lnTo>
                  <a:pt x="60286" y="18351"/>
                </a:lnTo>
                <a:lnTo>
                  <a:pt x="61506" y="19494"/>
                </a:lnTo>
                <a:lnTo>
                  <a:pt x="61506" y="172732"/>
                </a:lnTo>
                <a:lnTo>
                  <a:pt x="60375" y="173875"/>
                </a:lnTo>
                <a:lnTo>
                  <a:pt x="33189" y="173875"/>
                </a:lnTo>
                <a:lnTo>
                  <a:pt x="32613" y="174180"/>
                </a:lnTo>
                <a:lnTo>
                  <a:pt x="32613" y="177533"/>
                </a:lnTo>
                <a:lnTo>
                  <a:pt x="32359" y="179362"/>
                </a:lnTo>
                <a:lnTo>
                  <a:pt x="31394" y="191630"/>
                </a:lnTo>
                <a:lnTo>
                  <a:pt x="34696" y="229615"/>
                </a:lnTo>
                <a:lnTo>
                  <a:pt x="38290" y="268808"/>
                </a:lnTo>
                <a:lnTo>
                  <a:pt x="38442" y="271691"/>
                </a:lnTo>
                <a:lnTo>
                  <a:pt x="38773" y="274853"/>
                </a:lnTo>
                <a:lnTo>
                  <a:pt x="39928" y="275856"/>
                </a:lnTo>
                <a:lnTo>
                  <a:pt x="126580" y="274993"/>
                </a:lnTo>
                <a:lnTo>
                  <a:pt x="127622" y="274231"/>
                </a:lnTo>
                <a:lnTo>
                  <a:pt x="128511" y="265429"/>
                </a:lnTo>
                <a:lnTo>
                  <a:pt x="128904" y="259600"/>
                </a:lnTo>
                <a:lnTo>
                  <a:pt x="132372" y="216407"/>
                </a:lnTo>
                <a:lnTo>
                  <a:pt x="132918" y="208787"/>
                </a:lnTo>
                <a:lnTo>
                  <a:pt x="133515" y="201206"/>
                </a:lnTo>
                <a:lnTo>
                  <a:pt x="134705" y="186716"/>
                </a:lnTo>
                <a:lnTo>
                  <a:pt x="135725" y="173875"/>
                </a:lnTo>
                <a:lnTo>
                  <a:pt x="60375" y="173875"/>
                </a:lnTo>
                <a:lnTo>
                  <a:pt x="135728" y="173837"/>
                </a:lnTo>
                <a:lnTo>
                  <a:pt x="137782" y="147993"/>
                </a:lnTo>
                <a:lnTo>
                  <a:pt x="138010" y="146138"/>
                </a:lnTo>
                <a:lnTo>
                  <a:pt x="138036" y="142798"/>
                </a:lnTo>
                <a:lnTo>
                  <a:pt x="138671" y="142468"/>
                </a:lnTo>
                <a:lnTo>
                  <a:pt x="165811" y="142468"/>
                </a:lnTo>
                <a:lnTo>
                  <a:pt x="166928" y="141350"/>
                </a:lnTo>
                <a:lnTo>
                  <a:pt x="166928" y="8343"/>
                </a:lnTo>
                <a:lnTo>
                  <a:pt x="165709" y="7200"/>
                </a:lnTo>
                <a:lnTo>
                  <a:pt x="128523" y="3949"/>
                </a:lnTo>
                <a:lnTo>
                  <a:pt x="121615" y="3416"/>
                </a:lnTo>
                <a:lnTo>
                  <a:pt x="92262" y="666"/>
                </a:lnTo>
                <a:lnTo>
                  <a:pt x="84772" y="76"/>
                </a:lnTo>
                <a:lnTo>
                  <a:pt x="80276" y="0"/>
                </a:lnTo>
                <a:close/>
              </a:path>
              <a:path w="167004" h="276225">
                <a:moveTo>
                  <a:pt x="165811" y="142468"/>
                </a:moveTo>
                <a:lnTo>
                  <a:pt x="138671" y="142468"/>
                </a:lnTo>
                <a:lnTo>
                  <a:pt x="165785" y="142493"/>
                </a:lnTo>
                <a:close/>
              </a:path>
            </a:pathLst>
          </a:custGeom>
          <a:solidFill>
            <a:srgbClr val="79A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58"/>
          <p:cNvSpPr/>
          <p:nvPr/>
        </p:nvSpPr>
        <p:spPr>
          <a:xfrm>
            <a:off x="3905142" y="577024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234" y="0"/>
                </a:moveTo>
                <a:lnTo>
                  <a:pt x="27035" y="3595"/>
                </a:lnTo>
                <a:lnTo>
                  <a:pt x="12953" y="13206"/>
                </a:lnTo>
                <a:lnTo>
                  <a:pt x="3454" y="27358"/>
                </a:lnTo>
                <a:lnTo>
                  <a:pt x="0" y="44577"/>
                </a:lnTo>
                <a:lnTo>
                  <a:pt x="3554" y="61787"/>
                </a:lnTo>
                <a:lnTo>
                  <a:pt x="13125" y="75887"/>
                </a:lnTo>
                <a:lnTo>
                  <a:pt x="27249" y="85412"/>
                </a:lnTo>
                <a:lnTo>
                  <a:pt x="44462" y="88900"/>
                </a:lnTo>
                <a:lnTo>
                  <a:pt x="61732" y="85372"/>
                </a:lnTo>
                <a:lnTo>
                  <a:pt x="75882" y="75780"/>
                </a:lnTo>
                <a:lnTo>
                  <a:pt x="85432" y="61607"/>
                </a:lnTo>
                <a:lnTo>
                  <a:pt x="88899" y="44335"/>
                </a:lnTo>
                <a:lnTo>
                  <a:pt x="85328" y="27081"/>
                </a:lnTo>
                <a:lnTo>
                  <a:pt x="75701" y="12957"/>
                </a:lnTo>
                <a:lnTo>
                  <a:pt x="61507" y="3437"/>
                </a:lnTo>
                <a:lnTo>
                  <a:pt x="44234" y="0"/>
                </a:lnTo>
                <a:close/>
              </a:path>
            </a:pathLst>
          </a:custGeom>
          <a:solidFill>
            <a:srgbClr val="79A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59"/>
          <p:cNvSpPr/>
          <p:nvPr/>
        </p:nvSpPr>
        <p:spPr>
          <a:xfrm>
            <a:off x="3986881" y="5849170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4" h="276225">
                <a:moveTo>
                  <a:pt x="80264" y="0"/>
                </a:moveTo>
                <a:lnTo>
                  <a:pt x="77076" y="571"/>
                </a:lnTo>
                <a:lnTo>
                  <a:pt x="11938" y="6375"/>
                </a:lnTo>
                <a:lnTo>
                  <a:pt x="1447" y="7150"/>
                </a:lnTo>
                <a:lnTo>
                  <a:pt x="0" y="8547"/>
                </a:lnTo>
                <a:lnTo>
                  <a:pt x="0" y="13042"/>
                </a:lnTo>
                <a:lnTo>
                  <a:pt x="16192" y="14566"/>
                </a:lnTo>
                <a:lnTo>
                  <a:pt x="23101" y="15087"/>
                </a:lnTo>
                <a:lnTo>
                  <a:pt x="60299" y="18351"/>
                </a:lnTo>
                <a:lnTo>
                  <a:pt x="61493" y="19494"/>
                </a:lnTo>
                <a:lnTo>
                  <a:pt x="61493" y="172732"/>
                </a:lnTo>
                <a:lnTo>
                  <a:pt x="60363" y="173862"/>
                </a:lnTo>
                <a:lnTo>
                  <a:pt x="33202" y="173862"/>
                </a:lnTo>
                <a:lnTo>
                  <a:pt x="32626" y="174180"/>
                </a:lnTo>
                <a:lnTo>
                  <a:pt x="32600" y="177520"/>
                </a:lnTo>
                <a:lnTo>
                  <a:pt x="32346" y="179349"/>
                </a:lnTo>
                <a:lnTo>
                  <a:pt x="31407" y="191630"/>
                </a:lnTo>
                <a:lnTo>
                  <a:pt x="34683" y="229615"/>
                </a:lnTo>
                <a:lnTo>
                  <a:pt x="38277" y="268808"/>
                </a:lnTo>
                <a:lnTo>
                  <a:pt x="38442" y="271703"/>
                </a:lnTo>
                <a:lnTo>
                  <a:pt x="38773" y="274866"/>
                </a:lnTo>
                <a:lnTo>
                  <a:pt x="39916" y="275843"/>
                </a:lnTo>
                <a:lnTo>
                  <a:pt x="126580" y="274993"/>
                </a:lnTo>
                <a:lnTo>
                  <a:pt x="127609" y="274218"/>
                </a:lnTo>
                <a:lnTo>
                  <a:pt x="128498" y="265429"/>
                </a:lnTo>
                <a:lnTo>
                  <a:pt x="128892" y="259600"/>
                </a:lnTo>
                <a:lnTo>
                  <a:pt x="132359" y="216395"/>
                </a:lnTo>
                <a:lnTo>
                  <a:pt x="132905" y="208787"/>
                </a:lnTo>
                <a:lnTo>
                  <a:pt x="135737" y="173862"/>
                </a:lnTo>
                <a:lnTo>
                  <a:pt x="60363" y="173862"/>
                </a:lnTo>
                <a:lnTo>
                  <a:pt x="135739" y="173837"/>
                </a:lnTo>
                <a:lnTo>
                  <a:pt x="136474" y="164782"/>
                </a:lnTo>
                <a:lnTo>
                  <a:pt x="137769" y="147993"/>
                </a:lnTo>
                <a:lnTo>
                  <a:pt x="138023" y="146151"/>
                </a:lnTo>
                <a:lnTo>
                  <a:pt x="138023" y="142798"/>
                </a:lnTo>
                <a:lnTo>
                  <a:pt x="138671" y="142455"/>
                </a:lnTo>
                <a:lnTo>
                  <a:pt x="165823" y="142455"/>
                </a:lnTo>
                <a:lnTo>
                  <a:pt x="166916" y="141363"/>
                </a:lnTo>
                <a:lnTo>
                  <a:pt x="166916" y="8356"/>
                </a:lnTo>
                <a:lnTo>
                  <a:pt x="165722" y="7213"/>
                </a:lnTo>
                <a:lnTo>
                  <a:pt x="92246" y="659"/>
                </a:lnTo>
                <a:lnTo>
                  <a:pt x="84747" y="76"/>
                </a:lnTo>
                <a:lnTo>
                  <a:pt x="80264" y="0"/>
                </a:lnTo>
                <a:close/>
              </a:path>
              <a:path w="167004" h="276225">
                <a:moveTo>
                  <a:pt x="165823" y="142455"/>
                </a:moveTo>
                <a:lnTo>
                  <a:pt x="138671" y="142455"/>
                </a:lnTo>
                <a:lnTo>
                  <a:pt x="165773" y="142506"/>
                </a:lnTo>
                <a:close/>
              </a:path>
            </a:pathLst>
          </a:custGeom>
          <a:solidFill>
            <a:srgbClr val="6C9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0"/>
          <p:cNvSpPr/>
          <p:nvPr/>
        </p:nvSpPr>
        <p:spPr>
          <a:xfrm>
            <a:off x="4026089" y="5751253"/>
            <a:ext cx="89535" cy="88900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44246" y="0"/>
                </a:moveTo>
                <a:lnTo>
                  <a:pt x="27058" y="3595"/>
                </a:lnTo>
                <a:lnTo>
                  <a:pt x="12974" y="13206"/>
                </a:lnTo>
                <a:lnTo>
                  <a:pt x="3464" y="27358"/>
                </a:lnTo>
                <a:lnTo>
                  <a:pt x="0" y="44577"/>
                </a:lnTo>
                <a:lnTo>
                  <a:pt x="3554" y="61785"/>
                </a:lnTo>
                <a:lnTo>
                  <a:pt x="13127" y="75882"/>
                </a:lnTo>
                <a:lnTo>
                  <a:pt x="27255" y="85407"/>
                </a:lnTo>
                <a:lnTo>
                  <a:pt x="44475" y="88900"/>
                </a:lnTo>
                <a:lnTo>
                  <a:pt x="61732" y="85371"/>
                </a:lnTo>
                <a:lnTo>
                  <a:pt x="75880" y="75777"/>
                </a:lnTo>
                <a:lnTo>
                  <a:pt x="85435" y="61607"/>
                </a:lnTo>
                <a:lnTo>
                  <a:pt x="88912" y="44348"/>
                </a:lnTo>
                <a:lnTo>
                  <a:pt x="85330" y="27087"/>
                </a:lnTo>
                <a:lnTo>
                  <a:pt x="75704" y="12958"/>
                </a:lnTo>
                <a:lnTo>
                  <a:pt x="61516" y="3437"/>
                </a:lnTo>
                <a:lnTo>
                  <a:pt x="44246" y="0"/>
                </a:lnTo>
                <a:close/>
              </a:path>
            </a:pathLst>
          </a:custGeom>
          <a:solidFill>
            <a:srgbClr val="6C9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1"/>
          <p:cNvSpPr/>
          <p:nvPr/>
        </p:nvSpPr>
        <p:spPr>
          <a:xfrm>
            <a:off x="3501420" y="5849592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5" h="276225">
                <a:moveTo>
                  <a:pt x="105422" y="142468"/>
                </a:moveTo>
                <a:lnTo>
                  <a:pt x="28270" y="142468"/>
                </a:lnTo>
                <a:lnTo>
                  <a:pt x="28905" y="142786"/>
                </a:lnTo>
                <a:lnTo>
                  <a:pt x="28905" y="146138"/>
                </a:lnTo>
                <a:lnTo>
                  <a:pt x="29159" y="147980"/>
                </a:lnTo>
                <a:lnTo>
                  <a:pt x="30454" y="164769"/>
                </a:lnTo>
                <a:lnTo>
                  <a:pt x="34023" y="208775"/>
                </a:lnTo>
                <a:lnTo>
                  <a:pt x="35166" y="224002"/>
                </a:lnTo>
                <a:lnTo>
                  <a:pt x="37553" y="253784"/>
                </a:lnTo>
                <a:lnTo>
                  <a:pt x="38036" y="259575"/>
                </a:lnTo>
                <a:lnTo>
                  <a:pt x="38430" y="265404"/>
                </a:lnTo>
                <a:lnTo>
                  <a:pt x="39306" y="274205"/>
                </a:lnTo>
                <a:lnTo>
                  <a:pt x="40360" y="274967"/>
                </a:lnTo>
                <a:lnTo>
                  <a:pt x="127012" y="275844"/>
                </a:lnTo>
                <a:lnTo>
                  <a:pt x="128155" y="274853"/>
                </a:lnTo>
                <a:lnTo>
                  <a:pt x="128485" y="271678"/>
                </a:lnTo>
                <a:lnTo>
                  <a:pt x="128650" y="268795"/>
                </a:lnTo>
                <a:lnTo>
                  <a:pt x="132245" y="229616"/>
                </a:lnTo>
                <a:lnTo>
                  <a:pt x="135547" y="191617"/>
                </a:lnTo>
                <a:lnTo>
                  <a:pt x="134708" y="181203"/>
                </a:lnTo>
                <a:lnTo>
                  <a:pt x="134581" y="179362"/>
                </a:lnTo>
                <a:lnTo>
                  <a:pt x="134327" y="177507"/>
                </a:lnTo>
                <a:lnTo>
                  <a:pt x="134315" y="174167"/>
                </a:lnTo>
                <a:lnTo>
                  <a:pt x="133704" y="173850"/>
                </a:lnTo>
                <a:lnTo>
                  <a:pt x="106552" y="173837"/>
                </a:lnTo>
                <a:lnTo>
                  <a:pt x="105422" y="172732"/>
                </a:lnTo>
                <a:lnTo>
                  <a:pt x="105422" y="142468"/>
                </a:lnTo>
                <a:close/>
              </a:path>
              <a:path w="167005" h="276225">
                <a:moveTo>
                  <a:pt x="133680" y="173837"/>
                </a:moveTo>
                <a:lnTo>
                  <a:pt x="106565" y="173850"/>
                </a:lnTo>
                <a:lnTo>
                  <a:pt x="133704" y="173850"/>
                </a:lnTo>
                <a:close/>
              </a:path>
              <a:path w="167005" h="276225">
                <a:moveTo>
                  <a:pt x="86652" y="0"/>
                </a:moveTo>
                <a:lnTo>
                  <a:pt x="82168" y="63"/>
                </a:lnTo>
                <a:lnTo>
                  <a:pt x="74678" y="654"/>
                </a:lnTo>
                <a:lnTo>
                  <a:pt x="1231" y="7200"/>
                </a:lnTo>
                <a:lnTo>
                  <a:pt x="0" y="8343"/>
                </a:lnTo>
                <a:lnTo>
                  <a:pt x="12" y="141351"/>
                </a:lnTo>
                <a:lnTo>
                  <a:pt x="1142" y="142481"/>
                </a:lnTo>
                <a:lnTo>
                  <a:pt x="105422" y="142468"/>
                </a:lnTo>
                <a:lnTo>
                  <a:pt x="105422" y="19494"/>
                </a:lnTo>
                <a:lnTo>
                  <a:pt x="106641" y="18351"/>
                </a:lnTo>
                <a:lnTo>
                  <a:pt x="163829" y="13335"/>
                </a:lnTo>
                <a:lnTo>
                  <a:pt x="166928" y="13017"/>
                </a:lnTo>
                <a:lnTo>
                  <a:pt x="166928" y="8534"/>
                </a:lnTo>
                <a:lnTo>
                  <a:pt x="165468" y="7162"/>
                </a:lnTo>
                <a:lnTo>
                  <a:pt x="154990" y="6350"/>
                </a:lnTo>
                <a:lnTo>
                  <a:pt x="89839" y="571"/>
                </a:lnTo>
                <a:lnTo>
                  <a:pt x="86652" y="0"/>
                </a:lnTo>
                <a:close/>
              </a:path>
            </a:pathLst>
          </a:custGeom>
          <a:solidFill>
            <a:srgbClr val="6C9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2"/>
          <p:cNvSpPr/>
          <p:nvPr/>
        </p:nvSpPr>
        <p:spPr>
          <a:xfrm>
            <a:off x="3540229" y="575167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665" y="0"/>
                </a:moveTo>
                <a:lnTo>
                  <a:pt x="27394" y="3435"/>
                </a:lnTo>
                <a:lnTo>
                  <a:pt x="13203" y="12952"/>
                </a:lnTo>
                <a:lnTo>
                  <a:pt x="3576" y="27076"/>
                </a:lnTo>
                <a:lnTo>
                  <a:pt x="0" y="44335"/>
                </a:lnTo>
                <a:lnTo>
                  <a:pt x="3475" y="61605"/>
                </a:lnTo>
                <a:lnTo>
                  <a:pt x="13027" y="75774"/>
                </a:lnTo>
                <a:lnTo>
                  <a:pt x="27174" y="85362"/>
                </a:lnTo>
                <a:lnTo>
                  <a:pt x="44437" y="88887"/>
                </a:lnTo>
                <a:lnTo>
                  <a:pt x="61655" y="85392"/>
                </a:lnTo>
                <a:lnTo>
                  <a:pt x="75779" y="75865"/>
                </a:lnTo>
                <a:lnTo>
                  <a:pt x="85347" y="61767"/>
                </a:lnTo>
                <a:lnTo>
                  <a:pt x="88899" y="44564"/>
                </a:lnTo>
                <a:lnTo>
                  <a:pt x="85445" y="27349"/>
                </a:lnTo>
                <a:lnTo>
                  <a:pt x="75945" y="13195"/>
                </a:lnTo>
                <a:lnTo>
                  <a:pt x="61864" y="3584"/>
                </a:lnTo>
                <a:lnTo>
                  <a:pt x="44665" y="0"/>
                </a:lnTo>
                <a:close/>
              </a:path>
            </a:pathLst>
          </a:custGeom>
          <a:solidFill>
            <a:srgbClr val="6C9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63"/>
          <p:cNvSpPr/>
          <p:nvPr/>
        </p:nvSpPr>
        <p:spPr>
          <a:xfrm>
            <a:off x="5481795" y="5872766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4" h="276225">
                <a:moveTo>
                  <a:pt x="140286" y="142633"/>
                </a:moveTo>
                <a:lnTo>
                  <a:pt x="28257" y="142633"/>
                </a:lnTo>
                <a:lnTo>
                  <a:pt x="28892" y="143002"/>
                </a:lnTo>
                <a:lnTo>
                  <a:pt x="28917" y="146316"/>
                </a:lnTo>
                <a:lnTo>
                  <a:pt x="29159" y="148170"/>
                </a:lnTo>
                <a:lnTo>
                  <a:pt x="29895" y="157480"/>
                </a:lnTo>
                <a:lnTo>
                  <a:pt x="30454" y="164947"/>
                </a:lnTo>
                <a:lnTo>
                  <a:pt x="34023" y="208978"/>
                </a:lnTo>
                <a:lnTo>
                  <a:pt x="34556" y="216598"/>
                </a:lnTo>
                <a:lnTo>
                  <a:pt x="35179" y="224180"/>
                </a:lnTo>
                <a:lnTo>
                  <a:pt x="35760" y="231634"/>
                </a:lnTo>
                <a:lnTo>
                  <a:pt x="38023" y="259791"/>
                </a:lnTo>
                <a:lnTo>
                  <a:pt x="38430" y="265620"/>
                </a:lnTo>
                <a:lnTo>
                  <a:pt x="39319" y="274396"/>
                </a:lnTo>
                <a:lnTo>
                  <a:pt x="40347" y="275170"/>
                </a:lnTo>
                <a:lnTo>
                  <a:pt x="127012" y="276034"/>
                </a:lnTo>
                <a:lnTo>
                  <a:pt x="128168" y="275018"/>
                </a:lnTo>
                <a:lnTo>
                  <a:pt x="128485" y="271856"/>
                </a:lnTo>
                <a:lnTo>
                  <a:pt x="128638" y="268986"/>
                </a:lnTo>
                <a:lnTo>
                  <a:pt x="131349" y="239598"/>
                </a:lnTo>
                <a:lnTo>
                  <a:pt x="133102" y="219953"/>
                </a:lnTo>
                <a:lnTo>
                  <a:pt x="134798" y="200240"/>
                </a:lnTo>
                <a:lnTo>
                  <a:pt x="139852" y="143179"/>
                </a:lnTo>
                <a:lnTo>
                  <a:pt x="140286" y="142633"/>
                </a:lnTo>
                <a:close/>
              </a:path>
              <a:path w="167004" h="276225">
                <a:moveTo>
                  <a:pt x="85750" y="0"/>
                </a:moveTo>
                <a:lnTo>
                  <a:pt x="74677" y="844"/>
                </a:lnTo>
                <a:lnTo>
                  <a:pt x="45313" y="3581"/>
                </a:lnTo>
                <a:lnTo>
                  <a:pt x="38392" y="4114"/>
                </a:lnTo>
                <a:lnTo>
                  <a:pt x="1219" y="7378"/>
                </a:lnTo>
                <a:lnTo>
                  <a:pt x="0" y="8547"/>
                </a:lnTo>
                <a:lnTo>
                  <a:pt x="0" y="141528"/>
                </a:lnTo>
                <a:lnTo>
                  <a:pt x="1143" y="142659"/>
                </a:lnTo>
                <a:lnTo>
                  <a:pt x="140296" y="142621"/>
                </a:lnTo>
                <a:lnTo>
                  <a:pt x="165737" y="142621"/>
                </a:lnTo>
                <a:lnTo>
                  <a:pt x="166888" y="141528"/>
                </a:lnTo>
                <a:lnTo>
                  <a:pt x="166928" y="8699"/>
                </a:lnTo>
                <a:lnTo>
                  <a:pt x="165468" y="7327"/>
                </a:lnTo>
                <a:lnTo>
                  <a:pt x="155003" y="6553"/>
                </a:lnTo>
                <a:lnTo>
                  <a:pt x="89408" y="723"/>
                </a:lnTo>
                <a:lnTo>
                  <a:pt x="85750" y="0"/>
                </a:lnTo>
                <a:close/>
              </a:path>
              <a:path w="167004" h="276225">
                <a:moveTo>
                  <a:pt x="165737" y="142621"/>
                </a:moveTo>
                <a:lnTo>
                  <a:pt x="140296" y="142621"/>
                </a:lnTo>
                <a:lnTo>
                  <a:pt x="165696" y="142659"/>
                </a:lnTo>
                <a:close/>
              </a:path>
            </a:pathLst>
          </a:custGeom>
          <a:solidFill>
            <a:srgbClr val="1F8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64"/>
          <p:cNvSpPr/>
          <p:nvPr/>
        </p:nvSpPr>
        <p:spPr>
          <a:xfrm>
            <a:off x="5520614" y="577504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665" y="0"/>
                </a:moveTo>
                <a:lnTo>
                  <a:pt x="27383" y="3430"/>
                </a:lnTo>
                <a:lnTo>
                  <a:pt x="13193" y="12944"/>
                </a:lnTo>
                <a:lnTo>
                  <a:pt x="3573" y="27064"/>
                </a:lnTo>
                <a:lnTo>
                  <a:pt x="0" y="44310"/>
                </a:lnTo>
                <a:lnTo>
                  <a:pt x="3462" y="61582"/>
                </a:lnTo>
                <a:lnTo>
                  <a:pt x="13011" y="75757"/>
                </a:lnTo>
                <a:lnTo>
                  <a:pt x="27160" y="85352"/>
                </a:lnTo>
                <a:lnTo>
                  <a:pt x="44424" y="88887"/>
                </a:lnTo>
                <a:lnTo>
                  <a:pt x="61639" y="85392"/>
                </a:lnTo>
                <a:lnTo>
                  <a:pt x="75768" y="75865"/>
                </a:lnTo>
                <a:lnTo>
                  <a:pt x="85344" y="61767"/>
                </a:lnTo>
                <a:lnTo>
                  <a:pt x="88900" y="44564"/>
                </a:lnTo>
                <a:lnTo>
                  <a:pt x="85438" y="27344"/>
                </a:lnTo>
                <a:lnTo>
                  <a:pt x="75936" y="13190"/>
                </a:lnTo>
                <a:lnTo>
                  <a:pt x="61857" y="3582"/>
                </a:lnTo>
                <a:lnTo>
                  <a:pt x="44665" y="0"/>
                </a:lnTo>
                <a:close/>
              </a:path>
            </a:pathLst>
          </a:custGeom>
          <a:solidFill>
            <a:srgbClr val="1F8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65"/>
          <p:cNvSpPr/>
          <p:nvPr/>
        </p:nvSpPr>
        <p:spPr>
          <a:xfrm>
            <a:off x="5359879" y="5853542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4" h="276225">
                <a:moveTo>
                  <a:pt x="105410" y="142468"/>
                </a:moveTo>
                <a:lnTo>
                  <a:pt x="28232" y="142468"/>
                </a:lnTo>
                <a:lnTo>
                  <a:pt x="28879" y="142798"/>
                </a:lnTo>
                <a:lnTo>
                  <a:pt x="28892" y="146138"/>
                </a:lnTo>
                <a:lnTo>
                  <a:pt x="29146" y="147993"/>
                </a:lnTo>
                <a:lnTo>
                  <a:pt x="30441" y="164769"/>
                </a:lnTo>
                <a:lnTo>
                  <a:pt x="34010" y="208787"/>
                </a:lnTo>
                <a:lnTo>
                  <a:pt x="34556" y="216407"/>
                </a:lnTo>
                <a:lnTo>
                  <a:pt x="37541" y="253784"/>
                </a:lnTo>
                <a:lnTo>
                  <a:pt x="38023" y="259600"/>
                </a:lnTo>
                <a:lnTo>
                  <a:pt x="38417" y="265429"/>
                </a:lnTo>
                <a:lnTo>
                  <a:pt x="39036" y="271691"/>
                </a:lnTo>
                <a:lnTo>
                  <a:pt x="39306" y="274231"/>
                </a:lnTo>
                <a:lnTo>
                  <a:pt x="40335" y="274993"/>
                </a:lnTo>
                <a:lnTo>
                  <a:pt x="127000" y="275856"/>
                </a:lnTo>
                <a:lnTo>
                  <a:pt x="128143" y="274853"/>
                </a:lnTo>
                <a:lnTo>
                  <a:pt x="128473" y="271691"/>
                </a:lnTo>
                <a:lnTo>
                  <a:pt x="128625" y="268808"/>
                </a:lnTo>
                <a:lnTo>
                  <a:pt x="131329" y="239417"/>
                </a:lnTo>
                <a:lnTo>
                  <a:pt x="133049" y="220119"/>
                </a:lnTo>
                <a:lnTo>
                  <a:pt x="135521" y="191630"/>
                </a:lnTo>
                <a:lnTo>
                  <a:pt x="135255" y="188150"/>
                </a:lnTo>
                <a:lnTo>
                  <a:pt x="134962" y="184683"/>
                </a:lnTo>
                <a:lnTo>
                  <a:pt x="134556" y="179362"/>
                </a:lnTo>
                <a:lnTo>
                  <a:pt x="134315" y="177533"/>
                </a:lnTo>
                <a:lnTo>
                  <a:pt x="134302" y="174180"/>
                </a:lnTo>
                <a:lnTo>
                  <a:pt x="133738" y="173875"/>
                </a:lnTo>
                <a:lnTo>
                  <a:pt x="106565" y="173875"/>
                </a:lnTo>
                <a:lnTo>
                  <a:pt x="105410" y="172732"/>
                </a:lnTo>
                <a:lnTo>
                  <a:pt x="105410" y="142468"/>
                </a:lnTo>
                <a:close/>
              </a:path>
              <a:path w="167004" h="276225">
                <a:moveTo>
                  <a:pt x="133667" y="173837"/>
                </a:moveTo>
                <a:lnTo>
                  <a:pt x="106565" y="173875"/>
                </a:lnTo>
                <a:lnTo>
                  <a:pt x="133738" y="173875"/>
                </a:lnTo>
                <a:close/>
              </a:path>
              <a:path w="167004" h="276225">
                <a:moveTo>
                  <a:pt x="86639" y="0"/>
                </a:moveTo>
                <a:lnTo>
                  <a:pt x="82156" y="76"/>
                </a:lnTo>
                <a:lnTo>
                  <a:pt x="74664" y="666"/>
                </a:lnTo>
                <a:lnTo>
                  <a:pt x="45300" y="3416"/>
                </a:lnTo>
                <a:lnTo>
                  <a:pt x="38392" y="3949"/>
                </a:lnTo>
                <a:lnTo>
                  <a:pt x="1193" y="7200"/>
                </a:lnTo>
                <a:lnTo>
                  <a:pt x="0" y="8343"/>
                </a:lnTo>
                <a:lnTo>
                  <a:pt x="0" y="141350"/>
                </a:lnTo>
                <a:lnTo>
                  <a:pt x="1130" y="142493"/>
                </a:lnTo>
                <a:lnTo>
                  <a:pt x="105410" y="142468"/>
                </a:lnTo>
                <a:lnTo>
                  <a:pt x="105410" y="19494"/>
                </a:lnTo>
                <a:lnTo>
                  <a:pt x="106616" y="18351"/>
                </a:lnTo>
                <a:lnTo>
                  <a:pt x="110832" y="18033"/>
                </a:lnTo>
                <a:lnTo>
                  <a:pt x="163817" y="13347"/>
                </a:lnTo>
                <a:lnTo>
                  <a:pt x="166916" y="13030"/>
                </a:lnTo>
                <a:lnTo>
                  <a:pt x="166916" y="8534"/>
                </a:lnTo>
                <a:lnTo>
                  <a:pt x="165455" y="7162"/>
                </a:lnTo>
                <a:lnTo>
                  <a:pt x="154978" y="6375"/>
                </a:lnTo>
                <a:lnTo>
                  <a:pt x="89839" y="584"/>
                </a:lnTo>
                <a:lnTo>
                  <a:pt x="86639" y="0"/>
                </a:lnTo>
                <a:close/>
              </a:path>
            </a:pathLst>
          </a:custGeom>
          <a:solidFill>
            <a:srgbClr val="79A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66"/>
          <p:cNvSpPr/>
          <p:nvPr/>
        </p:nvSpPr>
        <p:spPr>
          <a:xfrm>
            <a:off x="5398675" y="575562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665" y="0"/>
                </a:moveTo>
                <a:lnTo>
                  <a:pt x="27394" y="3437"/>
                </a:lnTo>
                <a:lnTo>
                  <a:pt x="13203" y="12957"/>
                </a:lnTo>
                <a:lnTo>
                  <a:pt x="3576" y="27081"/>
                </a:lnTo>
                <a:lnTo>
                  <a:pt x="0" y="44335"/>
                </a:lnTo>
                <a:lnTo>
                  <a:pt x="3475" y="61607"/>
                </a:lnTo>
                <a:lnTo>
                  <a:pt x="13027" y="75780"/>
                </a:lnTo>
                <a:lnTo>
                  <a:pt x="27174" y="85372"/>
                </a:lnTo>
                <a:lnTo>
                  <a:pt x="44437" y="88900"/>
                </a:lnTo>
                <a:lnTo>
                  <a:pt x="61655" y="85412"/>
                </a:lnTo>
                <a:lnTo>
                  <a:pt x="75779" y="75887"/>
                </a:lnTo>
                <a:lnTo>
                  <a:pt x="85347" y="61787"/>
                </a:lnTo>
                <a:lnTo>
                  <a:pt x="88900" y="44577"/>
                </a:lnTo>
                <a:lnTo>
                  <a:pt x="85444" y="27358"/>
                </a:lnTo>
                <a:lnTo>
                  <a:pt x="75941" y="13206"/>
                </a:lnTo>
                <a:lnTo>
                  <a:pt x="61859" y="3595"/>
                </a:lnTo>
                <a:lnTo>
                  <a:pt x="44665" y="0"/>
                </a:lnTo>
                <a:close/>
              </a:path>
            </a:pathLst>
          </a:custGeom>
          <a:solidFill>
            <a:srgbClr val="79A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67"/>
          <p:cNvSpPr/>
          <p:nvPr/>
        </p:nvSpPr>
        <p:spPr>
          <a:xfrm>
            <a:off x="5603309" y="5853542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4" h="276225">
                <a:moveTo>
                  <a:pt x="80276" y="0"/>
                </a:moveTo>
                <a:lnTo>
                  <a:pt x="77076" y="584"/>
                </a:lnTo>
                <a:lnTo>
                  <a:pt x="11938" y="6375"/>
                </a:lnTo>
                <a:lnTo>
                  <a:pt x="1460" y="7162"/>
                </a:lnTo>
                <a:lnTo>
                  <a:pt x="0" y="8534"/>
                </a:lnTo>
                <a:lnTo>
                  <a:pt x="0" y="13030"/>
                </a:lnTo>
                <a:lnTo>
                  <a:pt x="3098" y="13347"/>
                </a:lnTo>
                <a:lnTo>
                  <a:pt x="16205" y="14554"/>
                </a:lnTo>
                <a:lnTo>
                  <a:pt x="23126" y="15100"/>
                </a:lnTo>
                <a:lnTo>
                  <a:pt x="56083" y="18033"/>
                </a:lnTo>
                <a:lnTo>
                  <a:pt x="60286" y="18351"/>
                </a:lnTo>
                <a:lnTo>
                  <a:pt x="61506" y="19494"/>
                </a:lnTo>
                <a:lnTo>
                  <a:pt x="61506" y="172732"/>
                </a:lnTo>
                <a:lnTo>
                  <a:pt x="60375" y="173875"/>
                </a:lnTo>
                <a:lnTo>
                  <a:pt x="33189" y="173875"/>
                </a:lnTo>
                <a:lnTo>
                  <a:pt x="32613" y="174180"/>
                </a:lnTo>
                <a:lnTo>
                  <a:pt x="32600" y="177533"/>
                </a:lnTo>
                <a:lnTo>
                  <a:pt x="32346" y="179362"/>
                </a:lnTo>
                <a:lnTo>
                  <a:pt x="32219" y="181216"/>
                </a:lnTo>
                <a:lnTo>
                  <a:pt x="31407" y="191630"/>
                </a:lnTo>
                <a:lnTo>
                  <a:pt x="33871" y="220119"/>
                </a:lnTo>
                <a:lnTo>
                  <a:pt x="35586" y="239417"/>
                </a:lnTo>
                <a:lnTo>
                  <a:pt x="38290" y="268808"/>
                </a:lnTo>
                <a:lnTo>
                  <a:pt x="38442" y="271691"/>
                </a:lnTo>
                <a:lnTo>
                  <a:pt x="38773" y="274853"/>
                </a:lnTo>
                <a:lnTo>
                  <a:pt x="39916" y="275856"/>
                </a:lnTo>
                <a:lnTo>
                  <a:pt x="126580" y="274993"/>
                </a:lnTo>
                <a:lnTo>
                  <a:pt x="127622" y="274231"/>
                </a:lnTo>
                <a:lnTo>
                  <a:pt x="128498" y="265429"/>
                </a:lnTo>
                <a:lnTo>
                  <a:pt x="128892" y="259600"/>
                </a:lnTo>
                <a:lnTo>
                  <a:pt x="129374" y="253784"/>
                </a:lnTo>
                <a:lnTo>
                  <a:pt x="132359" y="216407"/>
                </a:lnTo>
                <a:lnTo>
                  <a:pt x="132918" y="208787"/>
                </a:lnTo>
                <a:lnTo>
                  <a:pt x="135756" y="173875"/>
                </a:lnTo>
                <a:lnTo>
                  <a:pt x="60375" y="173875"/>
                </a:lnTo>
                <a:lnTo>
                  <a:pt x="135759" y="173837"/>
                </a:lnTo>
                <a:lnTo>
                  <a:pt x="137617" y="149834"/>
                </a:lnTo>
                <a:lnTo>
                  <a:pt x="137782" y="147993"/>
                </a:lnTo>
                <a:lnTo>
                  <a:pt x="138023" y="146138"/>
                </a:lnTo>
                <a:lnTo>
                  <a:pt x="138036" y="142798"/>
                </a:lnTo>
                <a:lnTo>
                  <a:pt x="138671" y="142468"/>
                </a:lnTo>
                <a:lnTo>
                  <a:pt x="165823" y="142468"/>
                </a:lnTo>
                <a:lnTo>
                  <a:pt x="166941" y="141350"/>
                </a:lnTo>
                <a:lnTo>
                  <a:pt x="166941" y="8343"/>
                </a:lnTo>
                <a:lnTo>
                  <a:pt x="165722" y="7200"/>
                </a:lnTo>
                <a:lnTo>
                  <a:pt x="128536" y="3949"/>
                </a:lnTo>
                <a:lnTo>
                  <a:pt x="121627" y="3416"/>
                </a:lnTo>
                <a:lnTo>
                  <a:pt x="92252" y="666"/>
                </a:lnTo>
                <a:lnTo>
                  <a:pt x="84759" y="76"/>
                </a:lnTo>
                <a:lnTo>
                  <a:pt x="80276" y="0"/>
                </a:lnTo>
                <a:close/>
              </a:path>
              <a:path w="167004" h="276225">
                <a:moveTo>
                  <a:pt x="165823" y="142468"/>
                </a:moveTo>
                <a:lnTo>
                  <a:pt x="138671" y="142468"/>
                </a:lnTo>
                <a:lnTo>
                  <a:pt x="165798" y="142493"/>
                </a:lnTo>
                <a:close/>
              </a:path>
            </a:pathLst>
          </a:custGeom>
          <a:solidFill>
            <a:srgbClr val="79A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68"/>
          <p:cNvSpPr/>
          <p:nvPr/>
        </p:nvSpPr>
        <p:spPr>
          <a:xfrm>
            <a:off x="5642529" y="575562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234" y="0"/>
                </a:moveTo>
                <a:lnTo>
                  <a:pt x="27040" y="3595"/>
                </a:lnTo>
                <a:lnTo>
                  <a:pt x="12958" y="13206"/>
                </a:lnTo>
                <a:lnTo>
                  <a:pt x="3455" y="27358"/>
                </a:lnTo>
                <a:lnTo>
                  <a:pt x="0" y="44577"/>
                </a:lnTo>
                <a:lnTo>
                  <a:pt x="3555" y="61787"/>
                </a:lnTo>
                <a:lnTo>
                  <a:pt x="13130" y="75887"/>
                </a:lnTo>
                <a:lnTo>
                  <a:pt x="27255" y="85412"/>
                </a:lnTo>
                <a:lnTo>
                  <a:pt x="44462" y="88900"/>
                </a:lnTo>
                <a:lnTo>
                  <a:pt x="61732" y="85372"/>
                </a:lnTo>
                <a:lnTo>
                  <a:pt x="75882" y="75780"/>
                </a:lnTo>
                <a:lnTo>
                  <a:pt x="85432" y="61607"/>
                </a:lnTo>
                <a:lnTo>
                  <a:pt x="88899" y="44335"/>
                </a:lnTo>
                <a:lnTo>
                  <a:pt x="85323" y="27081"/>
                </a:lnTo>
                <a:lnTo>
                  <a:pt x="75696" y="12957"/>
                </a:lnTo>
                <a:lnTo>
                  <a:pt x="61505" y="3437"/>
                </a:lnTo>
                <a:lnTo>
                  <a:pt x="44234" y="0"/>
                </a:lnTo>
                <a:close/>
              </a:path>
            </a:pathLst>
          </a:custGeom>
          <a:solidFill>
            <a:srgbClr val="79A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69"/>
          <p:cNvSpPr/>
          <p:nvPr/>
        </p:nvSpPr>
        <p:spPr>
          <a:xfrm>
            <a:off x="5724268" y="5834554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4" h="276225">
                <a:moveTo>
                  <a:pt x="80263" y="0"/>
                </a:moveTo>
                <a:lnTo>
                  <a:pt x="77088" y="571"/>
                </a:lnTo>
                <a:lnTo>
                  <a:pt x="11925" y="6375"/>
                </a:lnTo>
                <a:lnTo>
                  <a:pt x="1460" y="7150"/>
                </a:lnTo>
                <a:lnTo>
                  <a:pt x="0" y="8547"/>
                </a:lnTo>
                <a:lnTo>
                  <a:pt x="0" y="13042"/>
                </a:lnTo>
                <a:lnTo>
                  <a:pt x="16192" y="14566"/>
                </a:lnTo>
                <a:lnTo>
                  <a:pt x="23113" y="15087"/>
                </a:lnTo>
                <a:lnTo>
                  <a:pt x="60286" y="18351"/>
                </a:lnTo>
                <a:lnTo>
                  <a:pt x="61506" y="19494"/>
                </a:lnTo>
                <a:lnTo>
                  <a:pt x="61506" y="172732"/>
                </a:lnTo>
                <a:lnTo>
                  <a:pt x="60363" y="173862"/>
                </a:lnTo>
                <a:lnTo>
                  <a:pt x="33189" y="173862"/>
                </a:lnTo>
                <a:lnTo>
                  <a:pt x="32613" y="174180"/>
                </a:lnTo>
                <a:lnTo>
                  <a:pt x="32588" y="177520"/>
                </a:lnTo>
                <a:lnTo>
                  <a:pt x="32359" y="179349"/>
                </a:lnTo>
                <a:lnTo>
                  <a:pt x="31394" y="191630"/>
                </a:lnTo>
                <a:lnTo>
                  <a:pt x="34683" y="229615"/>
                </a:lnTo>
                <a:lnTo>
                  <a:pt x="38290" y="268808"/>
                </a:lnTo>
                <a:lnTo>
                  <a:pt x="38442" y="271703"/>
                </a:lnTo>
                <a:lnTo>
                  <a:pt x="38760" y="274866"/>
                </a:lnTo>
                <a:lnTo>
                  <a:pt x="39916" y="275843"/>
                </a:lnTo>
                <a:lnTo>
                  <a:pt x="126568" y="274993"/>
                </a:lnTo>
                <a:lnTo>
                  <a:pt x="127609" y="274218"/>
                </a:lnTo>
                <a:lnTo>
                  <a:pt x="128485" y="265429"/>
                </a:lnTo>
                <a:lnTo>
                  <a:pt x="128892" y="259600"/>
                </a:lnTo>
                <a:lnTo>
                  <a:pt x="129374" y="253784"/>
                </a:lnTo>
                <a:lnTo>
                  <a:pt x="132359" y="216395"/>
                </a:lnTo>
                <a:lnTo>
                  <a:pt x="132905" y="208787"/>
                </a:lnTo>
                <a:lnTo>
                  <a:pt x="135746" y="173862"/>
                </a:lnTo>
                <a:lnTo>
                  <a:pt x="60363" y="173862"/>
                </a:lnTo>
                <a:lnTo>
                  <a:pt x="135748" y="173837"/>
                </a:lnTo>
                <a:lnTo>
                  <a:pt x="137769" y="147993"/>
                </a:lnTo>
                <a:lnTo>
                  <a:pt x="138010" y="146151"/>
                </a:lnTo>
                <a:lnTo>
                  <a:pt x="138023" y="142798"/>
                </a:lnTo>
                <a:lnTo>
                  <a:pt x="138671" y="142455"/>
                </a:lnTo>
                <a:lnTo>
                  <a:pt x="165836" y="142455"/>
                </a:lnTo>
                <a:lnTo>
                  <a:pt x="166916" y="141363"/>
                </a:lnTo>
                <a:lnTo>
                  <a:pt x="166916" y="8356"/>
                </a:lnTo>
                <a:lnTo>
                  <a:pt x="165709" y="7213"/>
                </a:lnTo>
                <a:lnTo>
                  <a:pt x="92239" y="659"/>
                </a:lnTo>
                <a:lnTo>
                  <a:pt x="84747" y="76"/>
                </a:lnTo>
                <a:lnTo>
                  <a:pt x="80263" y="0"/>
                </a:lnTo>
                <a:close/>
              </a:path>
              <a:path w="167004" h="276225">
                <a:moveTo>
                  <a:pt x="165836" y="142455"/>
                </a:moveTo>
                <a:lnTo>
                  <a:pt x="138671" y="142455"/>
                </a:lnTo>
                <a:lnTo>
                  <a:pt x="165785" y="142506"/>
                </a:lnTo>
                <a:close/>
              </a:path>
            </a:pathLst>
          </a:custGeom>
          <a:solidFill>
            <a:srgbClr val="6C9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0"/>
          <p:cNvSpPr/>
          <p:nvPr/>
        </p:nvSpPr>
        <p:spPr>
          <a:xfrm>
            <a:off x="5763476" y="573663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234" y="0"/>
                </a:moveTo>
                <a:lnTo>
                  <a:pt x="27048" y="3595"/>
                </a:lnTo>
                <a:lnTo>
                  <a:pt x="12968" y="13206"/>
                </a:lnTo>
                <a:lnTo>
                  <a:pt x="3462" y="27358"/>
                </a:lnTo>
                <a:lnTo>
                  <a:pt x="0" y="44577"/>
                </a:lnTo>
                <a:lnTo>
                  <a:pt x="3556" y="61785"/>
                </a:lnTo>
                <a:lnTo>
                  <a:pt x="13131" y="75882"/>
                </a:lnTo>
                <a:lnTo>
                  <a:pt x="27260" y="85407"/>
                </a:lnTo>
                <a:lnTo>
                  <a:pt x="44475" y="88900"/>
                </a:lnTo>
                <a:lnTo>
                  <a:pt x="61737" y="85371"/>
                </a:lnTo>
                <a:lnTo>
                  <a:pt x="75884" y="75777"/>
                </a:lnTo>
                <a:lnTo>
                  <a:pt x="85432" y="61607"/>
                </a:lnTo>
                <a:lnTo>
                  <a:pt x="88900" y="44348"/>
                </a:lnTo>
                <a:lnTo>
                  <a:pt x="85323" y="27087"/>
                </a:lnTo>
                <a:lnTo>
                  <a:pt x="75696" y="12958"/>
                </a:lnTo>
                <a:lnTo>
                  <a:pt x="61505" y="3437"/>
                </a:lnTo>
                <a:lnTo>
                  <a:pt x="44234" y="0"/>
                </a:lnTo>
                <a:close/>
              </a:path>
            </a:pathLst>
          </a:custGeom>
          <a:solidFill>
            <a:srgbClr val="6C9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1"/>
          <p:cNvSpPr/>
          <p:nvPr/>
        </p:nvSpPr>
        <p:spPr>
          <a:xfrm>
            <a:off x="5238807" y="5834976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4" h="276225">
                <a:moveTo>
                  <a:pt x="105422" y="142468"/>
                </a:moveTo>
                <a:lnTo>
                  <a:pt x="28270" y="142468"/>
                </a:lnTo>
                <a:lnTo>
                  <a:pt x="28892" y="142786"/>
                </a:lnTo>
                <a:lnTo>
                  <a:pt x="28917" y="146138"/>
                </a:lnTo>
                <a:lnTo>
                  <a:pt x="29146" y="147980"/>
                </a:lnTo>
                <a:lnTo>
                  <a:pt x="29883" y="157302"/>
                </a:lnTo>
                <a:lnTo>
                  <a:pt x="30441" y="164769"/>
                </a:lnTo>
                <a:lnTo>
                  <a:pt x="33413" y="201193"/>
                </a:lnTo>
                <a:lnTo>
                  <a:pt x="34010" y="208775"/>
                </a:lnTo>
                <a:lnTo>
                  <a:pt x="35166" y="224002"/>
                </a:lnTo>
                <a:lnTo>
                  <a:pt x="38023" y="259575"/>
                </a:lnTo>
                <a:lnTo>
                  <a:pt x="38417" y="265404"/>
                </a:lnTo>
                <a:lnTo>
                  <a:pt x="39306" y="274205"/>
                </a:lnTo>
                <a:lnTo>
                  <a:pt x="40360" y="274967"/>
                </a:lnTo>
                <a:lnTo>
                  <a:pt x="127012" y="275844"/>
                </a:lnTo>
                <a:lnTo>
                  <a:pt x="128155" y="274853"/>
                </a:lnTo>
                <a:lnTo>
                  <a:pt x="128485" y="271678"/>
                </a:lnTo>
                <a:lnTo>
                  <a:pt x="128651" y="268795"/>
                </a:lnTo>
                <a:lnTo>
                  <a:pt x="132232" y="229616"/>
                </a:lnTo>
                <a:lnTo>
                  <a:pt x="135534" y="191617"/>
                </a:lnTo>
                <a:lnTo>
                  <a:pt x="134708" y="181203"/>
                </a:lnTo>
                <a:lnTo>
                  <a:pt x="134581" y="179362"/>
                </a:lnTo>
                <a:lnTo>
                  <a:pt x="134340" y="177507"/>
                </a:lnTo>
                <a:lnTo>
                  <a:pt x="134315" y="174167"/>
                </a:lnTo>
                <a:lnTo>
                  <a:pt x="133692" y="173850"/>
                </a:lnTo>
                <a:lnTo>
                  <a:pt x="106552" y="173837"/>
                </a:lnTo>
                <a:lnTo>
                  <a:pt x="105422" y="172732"/>
                </a:lnTo>
                <a:lnTo>
                  <a:pt x="105422" y="142468"/>
                </a:lnTo>
                <a:close/>
              </a:path>
              <a:path w="167004" h="276225">
                <a:moveTo>
                  <a:pt x="133667" y="173837"/>
                </a:moveTo>
                <a:lnTo>
                  <a:pt x="106565" y="173850"/>
                </a:lnTo>
                <a:lnTo>
                  <a:pt x="133692" y="173850"/>
                </a:lnTo>
                <a:close/>
              </a:path>
              <a:path w="167004" h="276225">
                <a:moveTo>
                  <a:pt x="86664" y="0"/>
                </a:moveTo>
                <a:lnTo>
                  <a:pt x="82181" y="63"/>
                </a:lnTo>
                <a:lnTo>
                  <a:pt x="74689" y="654"/>
                </a:lnTo>
                <a:lnTo>
                  <a:pt x="1219" y="7200"/>
                </a:lnTo>
                <a:lnTo>
                  <a:pt x="0" y="8343"/>
                </a:lnTo>
                <a:lnTo>
                  <a:pt x="0" y="141351"/>
                </a:lnTo>
                <a:lnTo>
                  <a:pt x="1143" y="142481"/>
                </a:lnTo>
                <a:lnTo>
                  <a:pt x="105422" y="142468"/>
                </a:lnTo>
                <a:lnTo>
                  <a:pt x="105422" y="19494"/>
                </a:lnTo>
                <a:lnTo>
                  <a:pt x="106629" y="18351"/>
                </a:lnTo>
                <a:lnTo>
                  <a:pt x="163830" y="13335"/>
                </a:lnTo>
                <a:lnTo>
                  <a:pt x="166928" y="13017"/>
                </a:lnTo>
                <a:lnTo>
                  <a:pt x="166928" y="8534"/>
                </a:lnTo>
                <a:lnTo>
                  <a:pt x="165468" y="7162"/>
                </a:lnTo>
                <a:lnTo>
                  <a:pt x="154990" y="6350"/>
                </a:lnTo>
                <a:lnTo>
                  <a:pt x="89839" y="571"/>
                </a:lnTo>
                <a:lnTo>
                  <a:pt x="86664" y="0"/>
                </a:lnTo>
                <a:close/>
              </a:path>
            </a:pathLst>
          </a:custGeom>
          <a:solidFill>
            <a:srgbClr val="6C9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2"/>
          <p:cNvSpPr/>
          <p:nvPr/>
        </p:nvSpPr>
        <p:spPr>
          <a:xfrm>
            <a:off x="5277615" y="5737060"/>
            <a:ext cx="89535" cy="88900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44665" y="0"/>
                </a:moveTo>
                <a:lnTo>
                  <a:pt x="27396" y="3435"/>
                </a:lnTo>
                <a:lnTo>
                  <a:pt x="13208" y="12952"/>
                </a:lnTo>
                <a:lnTo>
                  <a:pt x="3582" y="27076"/>
                </a:lnTo>
                <a:lnTo>
                  <a:pt x="0" y="44335"/>
                </a:lnTo>
                <a:lnTo>
                  <a:pt x="3475" y="61605"/>
                </a:lnTo>
                <a:lnTo>
                  <a:pt x="13027" y="75774"/>
                </a:lnTo>
                <a:lnTo>
                  <a:pt x="27174" y="85362"/>
                </a:lnTo>
                <a:lnTo>
                  <a:pt x="44437" y="88887"/>
                </a:lnTo>
                <a:lnTo>
                  <a:pt x="61652" y="85392"/>
                </a:lnTo>
                <a:lnTo>
                  <a:pt x="75780" y="75865"/>
                </a:lnTo>
                <a:lnTo>
                  <a:pt x="85356" y="61767"/>
                </a:lnTo>
                <a:lnTo>
                  <a:pt x="88912" y="44564"/>
                </a:lnTo>
                <a:lnTo>
                  <a:pt x="85445" y="27349"/>
                </a:lnTo>
                <a:lnTo>
                  <a:pt x="75942" y="13195"/>
                </a:lnTo>
                <a:lnTo>
                  <a:pt x="61862" y="3584"/>
                </a:lnTo>
                <a:lnTo>
                  <a:pt x="44665" y="0"/>
                </a:lnTo>
                <a:close/>
              </a:path>
            </a:pathLst>
          </a:custGeom>
          <a:solidFill>
            <a:srgbClr val="6C9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73"/>
          <p:cNvSpPr/>
          <p:nvPr/>
        </p:nvSpPr>
        <p:spPr>
          <a:xfrm>
            <a:off x="7345010" y="5872766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4" h="276225">
                <a:moveTo>
                  <a:pt x="140286" y="142633"/>
                </a:moveTo>
                <a:lnTo>
                  <a:pt x="28257" y="142633"/>
                </a:lnTo>
                <a:lnTo>
                  <a:pt x="28892" y="143002"/>
                </a:lnTo>
                <a:lnTo>
                  <a:pt x="28917" y="146316"/>
                </a:lnTo>
                <a:lnTo>
                  <a:pt x="29159" y="148170"/>
                </a:lnTo>
                <a:lnTo>
                  <a:pt x="29895" y="157480"/>
                </a:lnTo>
                <a:lnTo>
                  <a:pt x="30454" y="164947"/>
                </a:lnTo>
                <a:lnTo>
                  <a:pt x="34023" y="208978"/>
                </a:lnTo>
                <a:lnTo>
                  <a:pt x="34556" y="216598"/>
                </a:lnTo>
                <a:lnTo>
                  <a:pt x="35179" y="224180"/>
                </a:lnTo>
                <a:lnTo>
                  <a:pt x="35760" y="231634"/>
                </a:lnTo>
                <a:lnTo>
                  <a:pt x="38023" y="259791"/>
                </a:lnTo>
                <a:lnTo>
                  <a:pt x="38430" y="265620"/>
                </a:lnTo>
                <a:lnTo>
                  <a:pt x="39319" y="274396"/>
                </a:lnTo>
                <a:lnTo>
                  <a:pt x="40347" y="275170"/>
                </a:lnTo>
                <a:lnTo>
                  <a:pt x="127012" y="276034"/>
                </a:lnTo>
                <a:lnTo>
                  <a:pt x="128168" y="275018"/>
                </a:lnTo>
                <a:lnTo>
                  <a:pt x="128485" y="271856"/>
                </a:lnTo>
                <a:lnTo>
                  <a:pt x="128638" y="268986"/>
                </a:lnTo>
                <a:lnTo>
                  <a:pt x="131349" y="239598"/>
                </a:lnTo>
                <a:lnTo>
                  <a:pt x="133102" y="219953"/>
                </a:lnTo>
                <a:lnTo>
                  <a:pt x="134798" y="200240"/>
                </a:lnTo>
                <a:lnTo>
                  <a:pt x="139852" y="143179"/>
                </a:lnTo>
                <a:lnTo>
                  <a:pt x="140286" y="142633"/>
                </a:lnTo>
                <a:close/>
              </a:path>
              <a:path w="167004" h="276225">
                <a:moveTo>
                  <a:pt x="85750" y="0"/>
                </a:moveTo>
                <a:lnTo>
                  <a:pt x="74677" y="844"/>
                </a:lnTo>
                <a:lnTo>
                  <a:pt x="45313" y="3581"/>
                </a:lnTo>
                <a:lnTo>
                  <a:pt x="38392" y="4114"/>
                </a:lnTo>
                <a:lnTo>
                  <a:pt x="1219" y="7378"/>
                </a:lnTo>
                <a:lnTo>
                  <a:pt x="0" y="8547"/>
                </a:lnTo>
                <a:lnTo>
                  <a:pt x="0" y="141528"/>
                </a:lnTo>
                <a:lnTo>
                  <a:pt x="1143" y="142659"/>
                </a:lnTo>
                <a:lnTo>
                  <a:pt x="140296" y="142621"/>
                </a:lnTo>
                <a:lnTo>
                  <a:pt x="165737" y="142621"/>
                </a:lnTo>
                <a:lnTo>
                  <a:pt x="166888" y="141528"/>
                </a:lnTo>
                <a:lnTo>
                  <a:pt x="166928" y="8699"/>
                </a:lnTo>
                <a:lnTo>
                  <a:pt x="165468" y="7327"/>
                </a:lnTo>
                <a:lnTo>
                  <a:pt x="155003" y="6553"/>
                </a:lnTo>
                <a:lnTo>
                  <a:pt x="89408" y="723"/>
                </a:lnTo>
                <a:lnTo>
                  <a:pt x="85750" y="0"/>
                </a:lnTo>
                <a:close/>
              </a:path>
              <a:path w="167004" h="276225">
                <a:moveTo>
                  <a:pt x="165737" y="142621"/>
                </a:moveTo>
                <a:lnTo>
                  <a:pt x="140296" y="142621"/>
                </a:lnTo>
                <a:lnTo>
                  <a:pt x="165696" y="142659"/>
                </a:lnTo>
                <a:close/>
              </a:path>
            </a:pathLst>
          </a:custGeom>
          <a:solidFill>
            <a:srgbClr val="1F8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74"/>
          <p:cNvSpPr/>
          <p:nvPr/>
        </p:nvSpPr>
        <p:spPr>
          <a:xfrm>
            <a:off x="7383829" y="577504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665" y="0"/>
                </a:moveTo>
                <a:lnTo>
                  <a:pt x="27383" y="3430"/>
                </a:lnTo>
                <a:lnTo>
                  <a:pt x="13193" y="12944"/>
                </a:lnTo>
                <a:lnTo>
                  <a:pt x="3573" y="27064"/>
                </a:lnTo>
                <a:lnTo>
                  <a:pt x="0" y="44310"/>
                </a:lnTo>
                <a:lnTo>
                  <a:pt x="3462" y="61582"/>
                </a:lnTo>
                <a:lnTo>
                  <a:pt x="13011" y="75757"/>
                </a:lnTo>
                <a:lnTo>
                  <a:pt x="27160" y="85352"/>
                </a:lnTo>
                <a:lnTo>
                  <a:pt x="44424" y="88887"/>
                </a:lnTo>
                <a:lnTo>
                  <a:pt x="61639" y="85392"/>
                </a:lnTo>
                <a:lnTo>
                  <a:pt x="75768" y="75865"/>
                </a:lnTo>
                <a:lnTo>
                  <a:pt x="85344" y="61767"/>
                </a:lnTo>
                <a:lnTo>
                  <a:pt x="88900" y="44564"/>
                </a:lnTo>
                <a:lnTo>
                  <a:pt x="85438" y="27344"/>
                </a:lnTo>
                <a:lnTo>
                  <a:pt x="75936" y="13190"/>
                </a:lnTo>
                <a:lnTo>
                  <a:pt x="61857" y="3582"/>
                </a:lnTo>
                <a:lnTo>
                  <a:pt x="44665" y="0"/>
                </a:lnTo>
                <a:close/>
              </a:path>
            </a:pathLst>
          </a:custGeom>
          <a:solidFill>
            <a:srgbClr val="1F8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75"/>
          <p:cNvSpPr/>
          <p:nvPr/>
        </p:nvSpPr>
        <p:spPr>
          <a:xfrm>
            <a:off x="7223094" y="5853542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4" h="276225">
                <a:moveTo>
                  <a:pt x="105410" y="142468"/>
                </a:moveTo>
                <a:lnTo>
                  <a:pt x="28232" y="142468"/>
                </a:lnTo>
                <a:lnTo>
                  <a:pt x="28879" y="142798"/>
                </a:lnTo>
                <a:lnTo>
                  <a:pt x="28892" y="146138"/>
                </a:lnTo>
                <a:lnTo>
                  <a:pt x="29146" y="147993"/>
                </a:lnTo>
                <a:lnTo>
                  <a:pt x="30441" y="164769"/>
                </a:lnTo>
                <a:lnTo>
                  <a:pt x="34010" y="208787"/>
                </a:lnTo>
                <a:lnTo>
                  <a:pt x="34556" y="216407"/>
                </a:lnTo>
                <a:lnTo>
                  <a:pt x="37541" y="253784"/>
                </a:lnTo>
                <a:lnTo>
                  <a:pt x="38023" y="259600"/>
                </a:lnTo>
                <a:lnTo>
                  <a:pt x="38417" y="265429"/>
                </a:lnTo>
                <a:lnTo>
                  <a:pt x="39036" y="271691"/>
                </a:lnTo>
                <a:lnTo>
                  <a:pt x="39306" y="274231"/>
                </a:lnTo>
                <a:lnTo>
                  <a:pt x="40335" y="274993"/>
                </a:lnTo>
                <a:lnTo>
                  <a:pt x="127000" y="275856"/>
                </a:lnTo>
                <a:lnTo>
                  <a:pt x="128143" y="274853"/>
                </a:lnTo>
                <a:lnTo>
                  <a:pt x="128473" y="271691"/>
                </a:lnTo>
                <a:lnTo>
                  <a:pt x="128625" y="268808"/>
                </a:lnTo>
                <a:lnTo>
                  <a:pt x="131329" y="239417"/>
                </a:lnTo>
                <a:lnTo>
                  <a:pt x="133049" y="220119"/>
                </a:lnTo>
                <a:lnTo>
                  <a:pt x="135521" y="191630"/>
                </a:lnTo>
                <a:lnTo>
                  <a:pt x="135255" y="188150"/>
                </a:lnTo>
                <a:lnTo>
                  <a:pt x="134962" y="184683"/>
                </a:lnTo>
                <a:lnTo>
                  <a:pt x="134556" y="179362"/>
                </a:lnTo>
                <a:lnTo>
                  <a:pt x="134315" y="177533"/>
                </a:lnTo>
                <a:lnTo>
                  <a:pt x="134302" y="174180"/>
                </a:lnTo>
                <a:lnTo>
                  <a:pt x="133738" y="173875"/>
                </a:lnTo>
                <a:lnTo>
                  <a:pt x="106565" y="173875"/>
                </a:lnTo>
                <a:lnTo>
                  <a:pt x="105410" y="172732"/>
                </a:lnTo>
                <a:lnTo>
                  <a:pt x="105410" y="142468"/>
                </a:lnTo>
                <a:close/>
              </a:path>
              <a:path w="167004" h="276225">
                <a:moveTo>
                  <a:pt x="133667" y="173837"/>
                </a:moveTo>
                <a:lnTo>
                  <a:pt x="106565" y="173875"/>
                </a:lnTo>
                <a:lnTo>
                  <a:pt x="133738" y="173875"/>
                </a:lnTo>
                <a:close/>
              </a:path>
              <a:path w="167004" h="276225">
                <a:moveTo>
                  <a:pt x="86639" y="0"/>
                </a:moveTo>
                <a:lnTo>
                  <a:pt x="82156" y="76"/>
                </a:lnTo>
                <a:lnTo>
                  <a:pt x="74664" y="666"/>
                </a:lnTo>
                <a:lnTo>
                  <a:pt x="45300" y="3416"/>
                </a:lnTo>
                <a:lnTo>
                  <a:pt x="38392" y="3949"/>
                </a:lnTo>
                <a:lnTo>
                  <a:pt x="1193" y="7200"/>
                </a:lnTo>
                <a:lnTo>
                  <a:pt x="0" y="8343"/>
                </a:lnTo>
                <a:lnTo>
                  <a:pt x="0" y="141350"/>
                </a:lnTo>
                <a:lnTo>
                  <a:pt x="1130" y="142493"/>
                </a:lnTo>
                <a:lnTo>
                  <a:pt x="105410" y="142468"/>
                </a:lnTo>
                <a:lnTo>
                  <a:pt x="105410" y="19494"/>
                </a:lnTo>
                <a:lnTo>
                  <a:pt x="106616" y="18351"/>
                </a:lnTo>
                <a:lnTo>
                  <a:pt x="110832" y="18033"/>
                </a:lnTo>
                <a:lnTo>
                  <a:pt x="163817" y="13347"/>
                </a:lnTo>
                <a:lnTo>
                  <a:pt x="166916" y="13030"/>
                </a:lnTo>
                <a:lnTo>
                  <a:pt x="166916" y="8534"/>
                </a:lnTo>
                <a:lnTo>
                  <a:pt x="165455" y="7162"/>
                </a:lnTo>
                <a:lnTo>
                  <a:pt x="154978" y="6375"/>
                </a:lnTo>
                <a:lnTo>
                  <a:pt x="89839" y="584"/>
                </a:lnTo>
                <a:lnTo>
                  <a:pt x="86639" y="0"/>
                </a:lnTo>
                <a:close/>
              </a:path>
            </a:pathLst>
          </a:custGeom>
          <a:solidFill>
            <a:srgbClr val="79A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76"/>
          <p:cNvSpPr/>
          <p:nvPr/>
        </p:nvSpPr>
        <p:spPr>
          <a:xfrm>
            <a:off x="7261890" y="575562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678" y="0"/>
                </a:moveTo>
                <a:lnTo>
                  <a:pt x="27399" y="3437"/>
                </a:lnTo>
                <a:lnTo>
                  <a:pt x="13204" y="12957"/>
                </a:lnTo>
                <a:lnTo>
                  <a:pt x="3577" y="27081"/>
                </a:lnTo>
                <a:lnTo>
                  <a:pt x="0" y="44335"/>
                </a:lnTo>
                <a:lnTo>
                  <a:pt x="3475" y="61607"/>
                </a:lnTo>
                <a:lnTo>
                  <a:pt x="13027" y="75780"/>
                </a:lnTo>
                <a:lnTo>
                  <a:pt x="27174" y="85372"/>
                </a:lnTo>
                <a:lnTo>
                  <a:pt x="44437" y="88900"/>
                </a:lnTo>
                <a:lnTo>
                  <a:pt x="61655" y="85412"/>
                </a:lnTo>
                <a:lnTo>
                  <a:pt x="75779" y="75887"/>
                </a:lnTo>
                <a:lnTo>
                  <a:pt x="85347" y="61787"/>
                </a:lnTo>
                <a:lnTo>
                  <a:pt x="88900" y="44577"/>
                </a:lnTo>
                <a:lnTo>
                  <a:pt x="85444" y="27358"/>
                </a:lnTo>
                <a:lnTo>
                  <a:pt x="75942" y="13206"/>
                </a:lnTo>
                <a:lnTo>
                  <a:pt x="61864" y="3595"/>
                </a:lnTo>
                <a:lnTo>
                  <a:pt x="44678" y="0"/>
                </a:lnTo>
                <a:close/>
              </a:path>
            </a:pathLst>
          </a:custGeom>
          <a:solidFill>
            <a:srgbClr val="79A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77"/>
          <p:cNvSpPr/>
          <p:nvPr/>
        </p:nvSpPr>
        <p:spPr>
          <a:xfrm>
            <a:off x="7466524" y="5853542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4" h="276225">
                <a:moveTo>
                  <a:pt x="80276" y="0"/>
                </a:moveTo>
                <a:lnTo>
                  <a:pt x="77076" y="584"/>
                </a:lnTo>
                <a:lnTo>
                  <a:pt x="11938" y="6375"/>
                </a:lnTo>
                <a:lnTo>
                  <a:pt x="1460" y="7162"/>
                </a:lnTo>
                <a:lnTo>
                  <a:pt x="0" y="8534"/>
                </a:lnTo>
                <a:lnTo>
                  <a:pt x="0" y="13030"/>
                </a:lnTo>
                <a:lnTo>
                  <a:pt x="3098" y="13347"/>
                </a:lnTo>
                <a:lnTo>
                  <a:pt x="16205" y="14554"/>
                </a:lnTo>
                <a:lnTo>
                  <a:pt x="23126" y="15100"/>
                </a:lnTo>
                <a:lnTo>
                  <a:pt x="56083" y="18033"/>
                </a:lnTo>
                <a:lnTo>
                  <a:pt x="60286" y="18351"/>
                </a:lnTo>
                <a:lnTo>
                  <a:pt x="61506" y="19494"/>
                </a:lnTo>
                <a:lnTo>
                  <a:pt x="61506" y="172732"/>
                </a:lnTo>
                <a:lnTo>
                  <a:pt x="60375" y="173875"/>
                </a:lnTo>
                <a:lnTo>
                  <a:pt x="33200" y="173875"/>
                </a:lnTo>
                <a:lnTo>
                  <a:pt x="32613" y="174180"/>
                </a:lnTo>
                <a:lnTo>
                  <a:pt x="32600" y="177533"/>
                </a:lnTo>
                <a:lnTo>
                  <a:pt x="32346" y="179362"/>
                </a:lnTo>
                <a:lnTo>
                  <a:pt x="32219" y="181216"/>
                </a:lnTo>
                <a:lnTo>
                  <a:pt x="31407" y="191630"/>
                </a:lnTo>
                <a:lnTo>
                  <a:pt x="33871" y="220119"/>
                </a:lnTo>
                <a:lnTo>
                  <a:pt x="35586" y="239417"/>
                </a:lnTo>
                <a:lnTo>
                  <a:pt x="38290" y="268808"/>
                </a:lnTo>
                <a:lnTo>
                  <a:pt x="38442" y="271691"/>
                </a:lnTo>
                <a:lnTo>
                  <a:pt x="38773" y="274853"/>
                </a:lnTo>
                <a:lnTo>
                  <a:pt x="39916" y="275856"/>
                </a:lnTo>
                <a:lnTo>
                  <a:pt x="126580" y="274993"/>
                </a:lnTo>
                <a:lnTo>
                  <a:pt x="127622" y="274231"/>
                </a:lnTo>
                <a:lnTo>
                  <a:pt x="128498" y="265429"/>
                </a:lnTo>
                <a:lnTo>
                  <a:pt x="128892" y="259600"/>
                </a:lnTo>
                <a:lnTo>
                  <a:pt x="129374" y="253784"/>
                </a:lnTo>
                <a:lnTo>
                  <a:pt x="132359" y="216407"/>
                </a:lnTo>
                <a:lnTo>
                  <a:pt x="132918" y="208787"/>
                </a:lnTo>
                <a:lnTo>
                  <a:pt x="135738" y="173875"/>
                </a:lnTo>
                <a:lnTo>
                  <a:pt x="60375" y="173875"/>
                </a:lnTo>
                <a:lnTo>
                  <a:pt x="135741" y="173837"/>
                </a:lnTo>
                <a:lnTo>
                  <a:pt x="136474" y="164769"/>
                </a:lnTo>
                <a:lnTo>
                  <a:pt x="137617" y="149834"/>
                </a:lnTo>
                <a:lnTo>
                  <a:pt x="137782" y="147993"/>
                </a:lnTo>
                <a:lnTo>
                  <a:pt x="138023" y="146138"/>
                </a:lnTo>
                <a:lnTo>
                  <a:pt x="138023" y="142798"/>
                </a:lnTo>
                <a:lnTo>
                  <a:pt x="138671" y="142468"/>
                </a:lnTo>
                <a:lnTo>
                  <a:pt x="165823" y="142468"/>
                </a:lnTo>
                <a:lnTo>
                  <a:pt x="166941" y="141350"/>
                </a:lnTo>
                <a:lnTo>
                  <a:pt x="166941" y="8343"/>
                </a:lnTo>
                <a:lnTo>
                  <a:pt x="165722" y="7200"/>
                </a:lnTo>
                <a:lnTo>
                  <a:pt x="128536" y="3949"/>
                </a:lnTo>
                <a:lnTo>
                  <a:pt x="121627" y="3416"/>
                </a:lnTo>
                <a:lnTo>
                  <a:pt x="92251" y="666"/>
                </a:lnTo>
                <a:lnTo>
                  <a:pt x="84759" y="76"/>
                </a:lnTo>
                <a:lnTo>
                  <a:pt x="80276" y="0"/>
                </a:lnTo>
                <a:close/>
              </a:path>
              <a:path w="167004" h="276225">
                <a:moveTo>
                  <a:pt x="165823" y="142468"/>
                </a:moveTo>
                <a:lnTo>
                  <a:pt x="138671" y="142468"/>
                </a:lnTo>
                <a:lnTo>
                  <a:pt x="165798" y="142493"/>
                </a:lnTo>
                <a:close/>
              </a:path>
            </a:pathLst>
          </a:custGeom>
          <a:solidFill>
            <a:srgbClr val="79A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78"/>
          <p:cNvSpPr/>
          <p:nvPr/>
        </p:nvSpPr>
        <p:spPr>
          <a:xfrm>
            <a:off x="7505744" y="575562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234" y="0"/>
                </a:moveTo>
                <a:lnTo>
                  <a:pt x="27040" y="3595"/>
                </a:lnTo>
                <a:lnTo>
                  <a:pt x="12958" y="13206"/>
                </a:lnTo>
                <a:lnTo>
                  <a:pt x="3455" y="27358"/>
                </a:lnTo>
                <a:lnTo>
                  <a:pt x="0" y="44577"/>
                </a:lnTo>
                <a:lnTo>
                  <a:pt x="3555" y="61787"/>
                </a:lnTo>
                <a:lnTo>
                  <a:pt x="13130" y="75887"/>
                </a:lnTo>
                <a:lnTo>
                  <a:pt x="27255" y="85412"/>
                </a:lnTo>
                <a:lnTo>
                  <a:pt x="44462" y="88900"/>
                </a:lnTo>
                <a:lnTo>
                  <a:pt x="61732" y="85372"/>
                </a:lnTo>
                <a:lnTo>
                  <a:pt x="75882" y="75780"/>
                </a:lnTo>
                <a:lnTo>
                  <a:pt x="85432" y="61607"/>
                </a:lnTo>
                <a:lnTo>
                  <a:pt x="88899" y="44335"/>
                </a:lnTo>
                <a:lnTo>
                  <a:pt x="85323" y="27081"/>
                </a:lnTo>
                <a:lnTo>
                  <a:pt x="75696" y="12957"/>
                </a:lnTo>
                <a:lnTo>
                  <a:pt x="61505" y="3437"/>
                </a:lnTo>
                <a:lnTo>
                  <a:pt x="44234" y="0"/>
                </a:lnTo>
                <a:close/>
              </a:path>
            </a:pathLst>
          </a:custGeom>
          <a:solidFill>
            <a:srgbClr val="79A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79"/>
          <p:cNvSpPr/>
          <p:nvPr/>
        </p:nvSpPr>
        <p:spPr>
          <a:xfrm>
            <a:off x="7587484" y="5834554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4" h="276225">
                <a:moveTo>
                  <a:pt x="80263" y="0"/>
                </a:moveTo>
                <a:lnTo>
                  <a:pt x="77088" y="571"/>
                </a:lnTo>
                <a:lnTo>
                  <a:pt x="11925" y="6375"/>
                </a:lnTo>
                <a:lnTo>
                  <a:pt x="1460" y="7150"/>
                </a:lnTo>
                <a:lnTo>
                  <a:pt x="0" y="8547"/>
                </a:lnTo>
                <a:lnTo>
                  <a:pt x="0" y="13042"/>
                </a:lnTo>
                <a:lnTo>
                  <a:pt x="16192" y="14566"/>
                </a:lnTo>
                <a:lnTo>
                  <a:pt x="23113" y="15087"/>
                </a:lnTo>
                <a:lnTo>
                  <a:pt x="60286" y="18351"/>
                </a:lnTo>
                <a:lnTo>
                  <a:pt x="61506" y="19494"/>
                </a:lnTo>
                <a:lnTo>
                  <a:pt x="61506" y="172732"/>
                </a:lnTo>
                <a:lnTo>
                  <a:pt x="60363" y="173862"/>
                </a:lnTo>
                <a:lnTo>
                  <a:pt x="33201" y="173862"/>
                </a:lnTo>
                <a:lnTo>
                  <a:pt x="32613" y="174180"/>
                </a:lnTo>
                <a:lnTo>
                  <a:pt x="32588" y="177520"/>
                </a:lnTo>
                <a:lnTo>
                  <a:pt x="32359" y="179349"/>
                </a:lnTo>
                <a:lnTo>
                  <a:pt x="31394" y="191630"/>
                </a:lnTo>
                <a:lnTo>
                  <a:pt x="34683" y="229615"/>
                </a:lnTo>
                <a:lnTo>
                  <a:pt x="38290" y="268808"/>
                </a:lnTo>
                <a:lnTo>
                  <a:pt x="38442" y="271703"/>
                </a:lnTo>
                <a:lnTo>
                  <a:pt x="38760" y="274866"/>
                </a:lnTo>
                <a:lnTo>
                  <a:pt x="39916" y="275843"/>
                </a:lnTo>
                <a:lnTo>
                  <a:pt x="126568" y="274993"/>
                </a:lnTo>
                <a:lnTo>
                  <a:pt x="127609" y="274218"/>
                </a:lnTo>
                <a:lnTo>
                  <a:pt x="128498" y="265429"/>
                </a:lnTo>
                <a:lnTo>
                  <a:pt x="128892" y="259600"/>
                </a:lnTo>
                <a:lnTo>
                  <a:pt x="129374" y="253784"/>
                </a:lnTo>
                <a:lnTo>
                  <a:pt x="132359" y="216395"/>
                </a:lnTo>
                <a:lnTo>
                  <a:pt x="132905" y="208787"/>
                </a:lnTo>
                <a:lnTo>
                  <a:pt x="135746" y="173862"/>
                </a:lnTo>
                <a:lnTo>
                  <a:pt x="60363" y="173862"/>
                </a:lnTo>
                <a:lnTo>
                  <a:pt x="135748" y="173837"/>
                </a:lnTo>
                <a:lnTo>
                  <a:pt x="137769" y="147993"/>
                </a:lnTo>
                <a:lnTo>
                  <a:pt x="138023" y="146151"/>
                </a:lnTo>
                <a:lnTo>
                  <a:pt x="138036" y="142798"/>
                </a:lnTo>
                <a:lnTo>
                  <a:pt x="138671" y="142455"/>
                </a:lnTo>
                <a:lnTo>
                  <a:pt x="165836" y="142455"/>
                </a:lnTo>
                <a:lnTo>
                  <a:pt x="166916" y="141363"/>
                </a:lnTo>
                <a:lnTo>
                  <a:pt x="166916" y="8356"/>
                </a:lnTo>
                <a:lnTo>
                  <a:pt x="165709" y="7213"/>
                </a:lnTo>
                <a:lnTo>
                  <a:pt x="92239" y="659"/>
                </a:lnTo>
                <a:lnTo>
                  <a:pt x="84747" y="76"/>
                </a:lnTo>
                <a:lnTo>
                  <a:pt x="80263" y="0"/>
                </a:lnTo>
                <a:close/>
              </a:path>
              <a:path w="167004" h="276225">
                <a:moveTo>
                  <a:pt x="165836" y="142455"/>
                </a:moveTo>
                <a:lnTo>
                  <a:pt x="138671" y="142455"/>
                </a:lnTo>
                <a:lnTo>
                  <a:pt x="165785" y="142506"/>
                </a:lnTo>
                <a:close/>
              </a:path>
            </a:pathLst>
          </a:custGeom>
          <a:solidFill>
            <a:srgbClr val="6C9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0"/>
          <p:cNvSpPr/>
          <p:nvPr/>
        </p:nvSpPr>
        <p:spPr>
          <a:xfrm>
            <a:off x="7626691" y="573663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234" y="0"/>
                </a:moveTo>
                <a:lnTo>
                  <a:pt x="27048" y="3595"/>
                </a:lnTo>
                <a:lnTo>
                  <a:pt x="12968" y="13206"/>
                </a:lnTo>
                <a:lnTo>
                  <a:pt x="3462" y="27358"/>
                </a:lnTo>
                <a:lnTo>
                  <a:pt x="0" y="44577"/>
                </a:lnTo>
                <a:lnTo>
                  <a:pt x="3555" y="61785"/>
                </a:lnTo>
                <a:lnTo>
                  <a:pt x="13131" y="75882"/>
                </a:lnTo>
                <a:lnTo>
                  <a:pt x="27260" y="85407"/>
                </a:lnTo>
                <a:lnTo>
                  <a:pt x="44475" y="88900"/>
                </a:lnTo>
                <a:lnTo>
                  <a:pt x="61737" y="85371"/>
                </a:lnTo>
                <a:lnTo>
                  <a:pt x="75884" y="75777"/>
                </a:lnTo>
                <a:lnTo>
                  <a:pt x="85432" y="61607"/>
                </a:lnTo>
                <a:lnTo>
                  <a:pt x="88899" y="44348"/>
                </a:lnTo>
                <a:lnTo>
                  <a:pt x="85323" y="27087"/>
                </a:lnTo>
                <a:lnTo>
                  <a:pt x="75696" y="12958"/>
                </a:lnTo>
                <a:lnTo>
                  <a:pt x="61505" y="3437"/>
                </a:lnTo>
                <a:lnTo>
                  <a:pt x="44234" y="0"/>
                </a:lnTo>
                <a:close/>
              </a:path>
            </a:pathLst>
          </a:custGeom>
          <a:solidFill>
            <a:srgbClr val="6C9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1"/>
          <p:cNvSpPr/>
          <p:nvPr/>
        </p:nvSpPr>
        <p:spPr>
          <a:xfrm>
            <a:off x="7102023" y="5834976"/>
            <a:ext cx="167005" cy="276225"/>
          </a:xfrm>
          <a:custGeom>
            <a:avLst/>
            <a:gdLst/>
            <a:ahLst/>
            <a:cxnLst/>
            <a:rect l="l" t="t" r="r" b="b"/>
            <a:pathLst>
              <a:path w="167004" h="276225">
                <a:moveTo>
                  <a:pt x="105422" y="142468"/>
                </a:moveTo>
                <a:lnTo>
                  <a:pt x="28270" y="142468"/>
                </a:lnTo>
                <a:lnTo>
                  <a:pt x="28892" y="142786"/>
                </a:lnTo>
                <a:lnTo>
                  <a:pt x="28917" y="146138"/>
                </a:lnTo>
                <a:lnTo>
                  <a:pt x="29146" y="147980"/>
                </a:lnTo>
                <a:lnTo>
                  <a:pt x="29883" y="157302"/>
                </a:lnTo>
                <a:lnTo>
                  <a:pt x="30441" y="164769"/>
                </a:lnTo>
                <a:lnTo>
                  <a:pt x="33413" y="201193"/>
                </a:lnTo>
                <a:lnTo>
                  <a:pt x="34010" y="208775"/>
                </a:lnTo>
                <a:lnTo>
                  <a:pt x="35166" y="224002"/>
                </a:lnTo>
                <a:lnTo>
                  <a:pt x="38023" y="259575"/>
                </a:lnTo>
                <a:lnTo>
                  <a:pt x="38417" y="265404"/>
                </a:lnTo>
                <a:lnTo>
                  <a:pt x="39306" y="274205"/>
                </a:lnTo>
                <a:lnTo>
                  <a:pt x="40360" y="274967"/>
                </a:lnTo>
                <a:lnTo>
                  <a:pt x="127012" y="275844"/>
                </a:lnTo>
                <a:lnTo>
                  <a:pt x="128155" y="274853"/>
                </a:lnTo>
                <a:lnTo>
                  <a:pt x="128485" y="271678"/>
                </a:lnTo>
                <a:lnTo>
                  <a:pt x="128651" y="268795"/>
                </a:lnTo>
                <a:lnTo>
                  <a:pt x="132232" y="229616"/>
                </a:lnTo>
                <a:lnTo>
                  <a:pt x="135534" y="191617"/>
                </a:lnTo>
                <a:lnTo>
                  <a:pt x="134708" y="181203"/>
                </a:lnTo>
                <a:lnTo>
                  <a:pt x="134581" y="179362"/>
                </a:lnTo>
                <a:lnTo>
                  <a:pt x="134340" y="177507"/>
                </a:lnTo>
                <a:lnTo>
                  <a:pt x="134315" y="174167"/>
                </a:lnTo>
                <a:lnTo>
                  <a:pt x="133692" y="173850"/>
                </a:lnTo>
                <a:lnTo>
                  <a:pt x="106552" y="173837"/>
                </a:lnTo>
                <a:lnTo>
                  <a:pt x="105422" y="172732"/>
                </a:lnTo>
                <a:lnTo>
                  <a:pt x="105422" y="142468"/>
                </a:lnTo>
                <a:close/>
              </a:path>
              <a:path w="167004" h="276225">
                <a:moveTo>
                  <a:pt x="133667" y="173837"/>
                </a:moveTo>
                <a:lnTo>
                  <a:pt x="106565" y="173850"/>
                </a:lnTo>
                <a:lnTo>
                  <a:pt x="133692" y="173850"/>
                </a:lnTo>
                <a:close/>
              </a:path>
              <a:path w="167004" h="276225">
                <a:moveTo>
                  <a:pt x="86664" y="0"/>
                </a:moveTo>
                <a:lnTo>
                  <a:pt x="82181" y="63"/>
                </a:lnTo>
                <a:lnTo>
                  <a:pt x="74689" y="654"/>
                </a:lnTo>
                <a:lnTo>
                  <a:pt x="1219" y="7200"/>
                </a:lnTo>
                <a:lnTo>
                  <a:pt x="0" y="8343"/>
                </a:lnTo>
                <a:lnTo>
                  <a:pt x="0" y="141351"/>
                </a:lnTo>
                <a:lnTo>
                  <a:pt x="1143" y="142481"/>
                </a:lnTo>
                <a:lnTo>
                  <a:pt x="105422" y="142468"/>
                </a:lnTo>
                <a:lnTo>
                  <a:pt x="105422" y="19494"/>
                </a:lnTo>
                <a:lnTo>
                  <a:pt x="106629" y="18351"/>
                </a:lnTo>
                <a:lnTo>
                  <a:pt x="163830" y="13335"/>
                </a:lnTo>
                <a:lnTo>
                  <a:pt x="166928" y="13017"/>
                </a:lnTo>
                <a:lnTo>
                  <a:pt x="166928" y="8534"/>
                </a:lnTo>
                <a:lnTo>
                  <a:pt x="165468" y="7162"/>
                </a:lnTo>
                <a:lnTo>
                  <a:pt x="154990" y="6350"/>
                </a:lnTo>
                <a:lnTo>
                  <a:pt x="89839" y="571"/>
                </a:lnTo>
                <a:lnTo>
                  <a:pt x="86664" y="0"/>
                </a:lnTo>
                <a:close/>
              </a:path>
            </a:pathLst>
          </a:custGeom>
          <a:solidFill>
            <a:srgbClr val="6C9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2"/>
          <p:cNvSpPr/>
          <p:nvPr/>
        </p:nvSpPr>
        <p:spPr>
          <a:xfrm>
            <a:off x="7140830" y="5737060"/>
            <a:ext cx="89535" cy="88900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44665" y="0"/>
                </a:moveTo>
                <a:lnTo>
                  <a:pt x="27396" y="3435"/>
                </a:lnTo>
                <a:lnTo>
                  <a:pt x="13208" y="12952"/>
                </a:lnTo>
                <a:lnTo>
                  <a:pt x="3582" y="27076"/>
                </a:lnTo>
                <a:lnTo>
                  <a:pt x="0" y="44335"/>
                </a:lnTo>
                <a:lnTo>
                  <a:pt x="3475" y="61605"/>
                </a:lnTo>
                <a:lnTo>
                  <a:pt x="13027" y="75774"/>
                </a:lnTo>
                <a:lnTo>
                  <a:pt x="27174" y="85362"/>
                </a:lnTo>
                <a:lnTo>
                  <a:pt x="44437" y="88887"/>
                </a:lnTo>
                <a:lnTo>
                  <a:pt x="61652" y="85392"/>
                </a:lnTo>
                <a:lnTo>
                  <a:pt x="75780" y="75865"/>
                </a:lnTo>
                <a:lnTo>
                  <a:pt x="85356" y="61767"/>
                </a:lnTo>
                <a:lnTo>
                  <a:pt x="88912" y="44564"/>
                </a:lnTo>
                <a:lnTo>
                  <a:pt x="85445" y="27349"/>
                </a:lnTo>
                <a:lnTo>
                  <a:pt x="75942" y="13195"/>
                </a:lnTo>
                <a:lnTo>
                  <a:pt x="61862" y="3584"/>
                </a:lnTo>
                <a:lnTo>
                  <a:pt x="44665" y="0"/>
                </a:lnTo>
                <a:close/>
              </a:path>
            </a:pathLst>
          </a:custGeom>
          <a:solidFill>
            <a:srgbClr val="6C9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86"/>
          <p:cNvSpPr/>
          <p:nvPr/>
        </p:nvSpPr>
        <p:spPr>
          <a:xfrm>
            <a:off x="2178873" y="1988877"/>
            <a:ext cx="107314" cy="53975"/>
          </a:xfrm>
          <a:custGeom>
            <a:avLst/>
            <a:gdLst/>
            <a:ahLst/>
            <a:cxnLst/>
            <a:rect l="l" t="t" r="r" b="b"/>
            <a:pathLst>
              <a:path w="107314" h="53975">
                <a:moveTo>
                  <a:pt x="107251" y="0"/>
                </a:moveTo>
                <a:lnTo>
                  <a:pt x="0" y="0"/>
                </a:lnTo>
                <a:lnTo>
                  <a:pt x="53619" y="53619"/>
                </a:lnTo>
                <a:lnTo>
                  <a:pt x="107251" y="0"/>
                </a:lnTo>
                <a:close/>
              </a:path>
            </a:pathLst>
          </a:custGeom>
          <a:solidFill>
            <a:srgbClr val="E69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87"/>
          <p:cNvSpPr/>
          <p:nvPr/>
        </p:nvSpPr>
        <p:spPr>
          <a:xfrm>
            <a:off x="2179058" y="3016622"/>
            <a:ext cx="107314" cy="53975"/>
          </a:xfrm>
          <a:custGeom>
            <a:avLst/>
            <a:gdLst/>
            <a:ahLst/>
            <a:cxnLst/>
            <a:rect l="l" t="t" r="r" b="b"/>
            <a:pathLst>
              <a:path w="107314" h="53975">
                <a:moveTo>
                  <a:pt x="107238" y="0"/>
                </a:moveTo>
                <a:lnTo>
                  <a:pt x="0" y="0"/>
                </a:lnTo>
                <a:lnTo>
                  <a:pt x="53606" y="53632"/>
                </a:lnTo>
                <a:lnTo>
                  <a:pt x="107238" y="0"/>
                </a:lnTo>
                <a:close/>
              </a:path>
            </a:pathLst>
          </a:custGeom>
          <a:solidFill>
            <a:srgbClr val="E69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88"/>
          <p:cNvSpPr/>
          <p:nvPr/>
        </p:nvSpPr>
        <p:spPr>
          <a:xfrm>
            <a:off x="2181699" y="4144093"/>
            <a:ext cx="107314" cy="53975"/>
          </a:xfrm>
          <a:custGeom>
            <a:avLst/>
            <a:gdLst/>
            <a:ahLst/>
            <a:cxnLst/>
            <a:rect l="l" t="t" r="r" b="b"/>
            <a:pathLst>
              <a:path w="107314" h="53975">
                <a:moveTo>
                  <a:pt x="107251" y="0"/>
                </a:moveTo>
                <a:lnTo>
                  <a:pt x="0" y="0"/>
                </a:lnTo>
                <a:lnTo>
                  <a:pt x="53619" y="53632"/>
                </a:lnTo>
                <a:lnTo>
                  <a:pt x="107251" y="0"/>
                </a:lnTo>
                <a:close/>
              </a:path>
            </a:pathLst>
          </a:custGeom>
          <a:solidFill>
            <a:srgbClr val="E69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0"/>
          <p:cNvSpPr/>
          <p:nvPr/>
        </p:nvSpPr>
        <p:spPr>
          <a:xfrm>
            <a:off x="3697861" y="2027956"/>
            <a:ext cx="107314" cy="53975"/>
          </a:xfrm>
          <a:custGeom>
            <a:avLst/>
            <a:gdLst/>
            <a:ahLst/>
            <a:cxnLst/>
            <a:rect l="l" t="t" r="r" b="b"/>
            <a:pathLst>
              <a:path w="107314" h="53975">
                <a:moveTo>
                  <a:pt x="107251" y="0"/>
                </a:moveTo>
                <a:lnTo>
                  <a:pt x="0" y="0"/>
                </a:lnTo>
                <a:lnTo>
                  <a:pt x="53619" y="53606"/>
                </a:lnTo>
                <a:lnTo>
                  <a:pt x="107251" y="0"/>
                </a:lnTo>
                <a:close/>
              </a:path>
            </a:pathLst>
          </a:custGeom>
          <a:solidFill>
            <a:srgbClr val="E69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1"/>
          <p:cNvSpPr/>
          <p:nvPr/>
        </p:nvSpPr>
        <p:spPr>
          <a:xfrm>
            <a:off x="5169127" y="2027956"/>
            <a:ext cx="107314" cy="53975"/>
          </a:xfrm>
          <a:custGeom>
            <a:avLst/>
            <a:gdLst/>
            <a:ahLst/>
            <a:cxnLst/>
            <a:rect l="l" t="t" r="r" b="b"/>
            <a:pathLst>
              <a:path w="107314" h="53975">
                <a:moveTo>
                  <a:pt x="107238" y="0"/>
                </a:moveTo>
                <a:lnTo>
                  <a:pt x="0" y="0"/>
                </a:lnTo>
                <a:lnTo>
                  <a:pt x="53606" y="53606"/>
                </a:lnTo>
                <a:lnTo>
                  <a:pt x="107238" y="0"/>
                </a:lnTo>
                <a:close/>
              </a:path>
            </a:pathLst>
          </a:custGeom>
          <a:solidFill>
            <a:srgbClr val="E69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193"/>
          <p:cNvSpPr/>
          <p:nvPr/>
        </p:nvSpPr>
        <p:spPr>
          <a:xfrm rot="10800000">
            <a:off x="6714782" y="3116997"/>
            <a:ext cx="107314" cy="53975"/>
          </a:xfrm>
          <a:custGeom>
            <a:avLst/>
            <a:gdLst/>
            <a:ahLst/>
            <a:cxnLst/>
            <a:rect l="l" t="t" r="r" b="b"/>
            <a:pathLst>
              <a:path w="107315" h="53975">
                <a:moveTo>
                  <a:pt x="107238" y="0"/>
                </a:moveTo>
                <a:lnTo>
                  <a:pt x="0" y="0"/>
                </a:lnTo>
                <a:lnTo>
                  <a:pt x="53606" y="53632"/>
                </a:lnTo>
                <a:lnTo>
                  <a:pt x="107238" y="0"/>
                </a:lnTo>
                <a:close/>
              </a:path>
            </a:pathLst>
          </a:custGeom>
          <a:solidFill>
            <a:srgbClr val="E69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194"/>
          <p:cNvSpPr/>
          <p:nvPr/>
        </p:nvSpPr>
        <p:spPr>
          <a:xfrm>
            <a:off x="6567195" y="2767756"/>
            <a:ext cx="400685" cy="233679"/>
          </a:xfrm>
          <a:custGeom>
            <a:avLst/>
            <a:gdLst/>
            <a:ahLst/>
            <a:cxnLst/>
            <a:rect l="l" t="t" r="r" b="b"/>
            <a:pathLst>
              <a:path w="400684" h="233680">
                <a:moveTo>
                  <a:pt x="398995" y="0"/>
                </a:moveTo>
                <a:lnTo>
                  <a:pt x="1460" y="0"/>
                </a:lnTo>
                <a:lnTo>
                  <a:pt x="0" y="1460"/>
                </a:lnTo>
                <a:lnTo>
                  <a:pt x="0" y="231838"/>
                </a:lnTo>
                <a:lnTo>
                  <a:pt x="1460" y="233311"/>
                </a:lnTo>
                <a:lnTo>
                  <a:pt x="398995" y="233311"/>
                </a:lnTo>
                <a:lnTo>
                  <a:pt x="400469" y="231838"/>
                </a:lnTo>
                <a:lnTo>
                  <a:pt x="400469" y="1460"/>
                </a:lnTo>
                <a:lnTo>
                  <a:pt x="398995" y="0"/>
                </a:lnTo>
                <a:close/>
              </a:path>
            </a:pathLst>
          </a:custGeom>
          <a:solidFill>
            <a:srgbClr val="FFEF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195"/>
          <p:cNvSpPr/>
          <p:nvPr/>
        </p:nvSpPr>
        <p:spPr>
          <a:xfrm>
            <a:off x="6567016" y="2660308"/>
            <a:ext cx="401320" cy="114300"/>
          </a:xfrm>
          <a:custGeom>
            <a:avLst/>
            <a:gdLst/>
            <a:ahLst/>
            <a:cxnLst/>
            <a:rect l="l" t="t" r="r" b="b"/>
            <a:pathLst>
              <a:path w="401320" h="114300">
                <a:moveTo>
                  <a:pt x="326834" y="0"/>
                </a:moveTo>
                <a:lnTo>
                  <a:pt x="73990" y="0"/>
                </a:lnTo>
                <a:lnTo>
                  <a:pt x="72961" y="546"/>
                </a:lnTo>
                <a:lnTo>
                  <a:pt x="122" y="109829"/>
                </a:lnTo>
                <a:lnTo>
                  <a:pt x="0" y="111201"/>
                </a:lnTo>
                <a:lnTo>
                  <a:pt x="1130" y="113334"/>
                </a:lnTo>
                <a:lnTo>
                  <a:pt x="2247" y="114007"/>
                </a:lnTo>
                <a:lnTo>
                  <a:pt x="399224" y="114007"/>
                </a:lnTo>
                <a:lnTo>
                  <a:pt x="400710" y="112534"/>
                </a:lnTo>
                <a:lnTo>
                  <a:pt x="400710" y="109829"/>
                </a:lnTo>
                <a:lnTo>
                  <a:pt x="400342" y="109016"/>
                </a:lnTo>
                <a:lnTo>
                  <a:pt x="399770" y="108445"/>
                </a:lnTo>
                <a:lnTo>
                  <a:pt x="327863" y="546"/>
                </a:lnTo>
                <a:lnTo>
                  <a:pt x="326834" y="0"/>
                </a:lnTo>
                <a:close/>
              </a:path>
            </a:pathLst>
          </a:custGeom>
          <a:solidFill>
            <a:srgbClr val="FFEF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196"/>
          <p:cNvSpPr/>
          <p:nvPr/>
        </p:nvSpPr>
        <p:spPr>
          <a:xfrm>
            <a:off x="6567195" y="2767754"/>
            <a:ext cx="400685" cy="233679"/>
          </a:xfrm>
          <a:custGeom>
            <a:avLst/>
            <a:gdLst/>
            <a:ahLst/>
            <a:cxnLst/>
            <a:rect l="l" t="t" r="r" b="b"/>
            <a:pathLst>
              <a:path w="400684" h="233680">
                <a:moveTo>
                  <a:pt x="398995" y="0"/>
                </a:moveTo>
                <a:lnTo>
                  <a:pt x="1473" y="0"/>
                </a:lnTo>
                <a:lnTo>
                  <a:pt x="0" y="1460"/>
                </a:lnTo>
                <a:lnTo>
                  <a:pt x="0" y="231851"/>
                </a:lnTo>
                <a:lnTo>
                  <a:pt x="1473" y="233311"/>
                </a:lnTo>
                <a:lnTo>
                  <a:pt x="398995" y="233311"/>
                </a:lnTo>
                <a:lnTo>
                  <a:pt x="400469" y="231851"/>
                </a:lnTo>
                <a:lnTo>
                  <a:pt x="400469" y="226745"/>
                </a:lnTo>
                <a:lnTo>
                  <a:pt x="6565" y="226745"/>
                </a:lnTo>
                <a:lnTo>
                  <a:pt x="6565" y="6553"/>
                </a:lnTo>
                <a:lnTo>
                  <a:pt x="400469" y="6553"/>
                </a:lnTo>
                <a:lnTo>
                  <a:pt x="400469" y="1460"/>
                </a:lnTo>
                <a:lnTo>
                  <a:pt x="398995" y="0"/>
                </a:lnTo>
                <a:close/>
              </a:path>
              <a:path w="400684" h="233680">
                <a:moveTo>
                  <a:pt x="400469" y="6553"/>
                </a:moveTo>
                <a:lnTo>
                  <a:pt x="393890" y="6553"/>
                </a:lnTo>
                <a:lnTo>
                  <a:pt x="393890" y="226745"/>
                </a:lnTo>
                <a:lnTo>
                  <a:pt x="400469" y="226745"/>
                </a:lnTo>
                <a:lnTo>
                  <a:pt x="400469" y="6553"/>
                </a:lnTo>
                <a:close/>
              </a:path>
            </a:pathLst>
          </a:custGeom>
          <a:solidFill>
            <a:srgbClr val="413E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197"/>
          <p:cNvSpPr/>
          <p:nvPr/>
        </p:nvSpPr>
        <p:spPr>
          <a:xfrm>
            <a:off x="6573761" y="2774307"/>
            <a:ext cx="387350" cy="220345"/>
          </a:xfrm>
          <a:custGeom>
            <a:avLst/>
            <a:gdLst/>
            <a:ahLst/>
            <a:cxnLst/>
            <a:rect l="l" t="t" r="r" b="b"/>
            <a:pathLst>
              <a:path w="387350" h="220344">
                <a:moveTo>
                  <a:pt x="0" y="220192"/>
                </a:moveTo>
                <a:lnTo>
                  <a:pt x="387324" y="220192"/>
                </a:lnTo>
                <a:lnTo>
                  <a:pt x="387324" y="0"/>
                </a:lnTo>
                <a:lnTo>
                  <a:pt x="0" y="0"/>
                </a:lnTo>
                <a:lnTo>
                  <a:pt x="0" y="220192"/>
                </a:lnTo>
                <a:close/>
              </a:path>
            </a:pathLst>
          </a:custGeom>
          <a:ln w="5080">
            <a:solidFill>
              <a:srgbClr val="403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198"/>
          <p:cNvSpPr/>
          <p:nvPr/>
        </p:nvSpPr>
        <p:spPr>
          <a:xfrm>
            <a:off x="6567195" y="2767754"/>
            <a:ext cx="400685" cy="233679"/>
          </a:xfrm>
          <a:custGeom>
            <a:avLst/>
            <a:gdLst/>
            <a:ahLst/>
            <a:cxnLst/>
            <a:rect l="l" t="t" r="r" b="b"/>
            <a:pathLst>
              <a:path w="400684" h="233680">
                <a:moveTo>
                  <a:pt x="397167" y="233311"/>
                </a:moveTo>
                <a:lnTo>
                  <a:pt x="3276" y="233311"/>
                </a:lnTo>
                <a:lnTo>
                  <a:pt x="1473" y="233311"/>
                </a:lnTo>
                <a:lnTo>
                  <a:pt x="0" y="231851"/>
                </a:lnTo>
                <a:lnTo>
                  <a:pt x="0" y="230035"/>
                </a:lnTo>
                <a:lnTo>
                  <a:pt x="0" y="3276"/>
                </a:lnTo>
                <a:lnTo>
                  <a:pt x="0" y="1460"/>
                </a:lnTo>
                <a:lnTo>
                  <a:pt x="1473" y="0"/>
                </a:lnTo>
                <a:lnTo>
                  <a:pt x="3276" y="0"/>
                </a:lnTo>
                <a:lnTo>
                  <a:pt x="397167" y="0"/>
                </a:lnTo>
                <a:lnTo>
                  <a:pt x="398995" y="0"/>
                </a:lnTo>
                <a:lnTo>
                  <a:pt x="400469" y="1460"/>
                </a:lnTo>
                <a:lnTo>
                  <a:pt x="400469" y="3276"/>
                </a:lnTo>
                <a:lnTo>
                  <a:pt x="400469" y="230035"/>
                </a:lnTo>
                <a:lnTo>
                  <a:pt x="400469" y="231851"/>
                </a:lnTo>
                <a:lnTo>
                  <a:pt x="398995" y="233311"/>
                </a:lnTo>
                <a:lnTo>
                  <a:pt x="397167" y="233311"/>
                </a:lnTo>
                <a:close/>
              </a:path>
            </a:pathLst>
          </a:custGeom>
          <a:ln w="5080">
            <a:solidFill>
              <a:srgbClr val="403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199"/>
          <p:cNvSpPr/>
          <p:nvPr/>
        </p:nvSpPr>
        <p:spPr>
          <a:xfrm>
            <a:off x="6567015" y="2660326"/>
            <a:ext cx="401320" cy="114300"/>
          </a:xfrm>
          <a:custGeom>
            <a:avLst/>
            <a:gdLst/>
            <a:ahLst/>
            <a:cxnLst/>
            <a:rect l="l" t="t" r="r" b="b"/>
            <a:pathLst>
              <a:path w="401320" h="114300">
                <a:moveTo>
                  <a:pt x="326834" y="0"/>
                </a:moveTo>
                <a:lnTo>
                  <a:pt x="73977" y="0"/>
                </a:lnTo>
                <a:lnTo>
                  <a:pt x="72961" y="546"/>
                </a:lnTo>
                <a:lnTo>
                  <a:pt x="655" y="109004"/>
                </a:lnTo>
                <a:lnTo>
                  <a:pt x="125" y="109829"/>
                </a:lnTo>
                <a:lnTo>
                  <a:pt x="0" y="111175"/>
                </a:lnTo>
                <a:lnTo>
                  <a:pt x="1142" y="113309"/>
                </a:lnTo>
                <a:lnTo>
                  <a:pt x="2260" y="113982"/>
                </a:lnTo>
                <a:lnTo>
                  <a:pt x="399237" y="113982"/>
                </a:lnTo>
                <a:lnTo>
                  <a:pt x="400710" y="112509"/>
                </a:lnTo>
                <a:lnTo>
                  <a:pt x="400710" y="109829"/>
                </a:lnTo>
                <a:lnTo>
                  <a:pt x="400354" y="109004"/>
                </a:lnTo>
                <a:lnTo>
                  <a:pt x="399783" y="108419"/>
                </a:lnTo>
                <a:lnTo>
                  <a:pt x="399122" y="107429"/>
                </a:lnTo>
                <a:lnTo>
                  <a:pt x="9601" y="107429"/>
                </a:lnTo>
                <a:lnTo>
                  <a:pt x="76847" y="6565"/>
                </a:lnTo>
                <a:lnTo>
                  <a:pt x="331876" y="6565"/>
                </a:lnTo>
                <a:lnTo>
                  <a:pt x="327863" y="546"/>
                </a:lnTo>
                <a:lnTo>
                  <a:pt x="326834" y="0"/>
                </a:lnTo>
                <a:close/>
              </a:path>
              <a:path w="401320" h="114300">
                <a:moveTo>
                  <a:pt x="331876" y="6565"/>
                </a:moveTo>
                <a:lnTo>
                  <a:pt x="323989" y="6565"/>
                </a:lnTo>
                <a:lnTo>
                  <a:pt x="391223" y="107429"/>
                </a:lnTo>
                <a:lnTo>
                  <a:pt x="399122" y="107429"/>
                </a:lnTo>
                <a:lnTo>
                  <a:pt x="331876" y="6565"/>
                </a:lnTo>
                <a:close/>
              </a:path>
            </a:pathLst>
          </a:custGeom>
          <a:solidFill>
            <a:srgbClr val="413E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0"/>
          <p:cNvSpPr/>
          <p:nvPr/>
        </p:nvSpPr>
        <p:spPr>
          <a:xfrm>
            <a:off x="6576616" y="2666891"/>
            <a:ext cx="381635" cy="100965"/>
          </a:xfrm>
          <a:custGeom>
            <a:avLst/>
            <a:gdLst/>
            <a:ahLst/>
            <a:cxnLst/>
            <a:rect l="l" t="t" r="r" b="b"/>
            <a:pathLst>
              <a:path w="381634" h="100964">
                <a:moveTo>
                  <a:pt x="0" y="100863"/>
                </a:moveTo>
                <a:lnTo>
                  <a:pt x="381622" y="100863"/>
                </a:lnTo>
                <a:lnTo>
                  <a:pt x="314388" y="0"/>
                </a:lnTo>
                <a:lnTo>
                  <a:pt x="67246" y="0"/>
                </a:lnTo>
                <a:lnTo>
                  <a:pt x="0" y="100863"/>
                </a:lnTo>
                <a:close/>
              </a:path>
            </a:pathLst>
          </a:custGeom>
          <a:ln w="5080">
            <a:solidFill>
              <a:srgbClr val="403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1"/>
          <p:cNvSpPr/>
          <p:nvPr/>
        </p:nvSpPr>
        <p:spPr>
          <a:xfrm>
            <a:off x="6567015" y="2660326"/>
            <a:ext cx="401320" cy="114300"/>
          </a:xfrm>
          <a:custGeom>
            <a:avLst/>
            <a:gdLst/>
            <a:ahLst/>
            <a:cxnLst/>
            <a:rect l="l" t="t" r="r" b="b"/>
            <a:pathLst>
              <a:path w="401320" h="114300">
                <a:moveTo>
                  <a:pt x="397421" y="113982"/>
                </a:moveTo>
                <a:lnTo>
                  <a:pt x="3467" y="113982"/>
                </a:lnTo>
                <a:lnTo>
                  <a:pt x="2260" y="113982"/>
                </a:lnTo>
                <a:lnTo>
                  <a:pt x="1142" y="113309"/>
                </a:lnTo>
                <a:lnTo>
                  <a:pt x="571" y="112255"/>
                </a:lnTo>
                <a:lnTo>
                  <a:pt x="0" y="111175"/>
                </a:lnTo>
                <a:lnTo>
                  <a:pt x="76" y="109905"/>
                </a:lnTo>
                <a:lnTo>
                  <a:pt x="736" y="108877"/>
                </a:lnTo>
                <a:lnTo>
                  <a:pt x="72339" y="1460"/>
                </a:lnTo>
                <a:lnTo>
                  <a:pt x="72961" y="546"/>
                </a:lnTo>
                <a:lnTo>
                  <a:pt x="73977" y="0"/>
                </a:lnTo>
                <a:lnTo>
                  <a:pt x="75082" y="0"/>
                </a:lnTo>
                <a:lnTo>
                  <a:pt x="325742" y="0"/>
                </a:lnTo>
                <a:lnTo>
                  <a:pt x="326834" y="0"/>
                </a:lnTo>
                <a:lnTo>
                  <a:pt x="327863" y="546"/>
                </a:lnTo>
                <a:lnTo>
                  <a:pt x="328472" y="1460"/>
                </a:lnTo>
                <a:lnTo>
                  <a:pt x="399783" y="108419"/>
                </a:lnTo>
                <a:lnTo>
                  <a:pt x="400354" y="109004"/>
                </a:lnTo>
                <a:lnTo>
                  <a:pt x="400710" y="109829"/>
                </a:lnTo>
                <a:lnTo>
                  <a:pt x="400710" y="110705"/>
                </a:lnTo>
                <a:lnTo>
                  <a:pt x="400710" y="112509"/>
                </a:lnTo>
                <a:lnTo>
                  <a:pt x="399237" y="113982"/>
                </a:lnTo>
                <a:lnTo>
                  <a:pt x="397421" y="113982"/>
                </a:lnTo>
                <a:close/>
              </a:path>
            </a:pathLst>
          </a:custGeom>
          <a:ln w="5080">
            <a:solidFill>
              <a:srgbClr val="403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2"/>
          <p:cNvSpPr/>
          <p:nvPr/>
        </p:nvSpPr>
        <p:spPr>
          <a:xfrm>
            <a:off x="6665556" y="2707055"/>
            <a:ext cx="203835" cy="22860"/>
          </a:xfrm>
          <a:custGeom>
            <a:avLst/>
            <a:gdLst/>
            <a:ahLst/>
            <a:cxnLst/>
            <a:rect l="l" t="t" r="r" b="b"/>
            <a:pathLst>
              <a:path w="203834" h="22860">
                <a:moveTo>
                  <a:pt x="193052" y="0"/>
                </a:moveTo>
                <a:lnTo>
                  <a:pt x="10667" y="0"/>
                </a:lnTo>
                <a:lnTo>
                  <a:pt x="9563" y="673"/>
                </a:lnTo>
                <a:lnTo>
                  <a:pt x="101" y="18808"/>
                </a:lnTo>
                <a:lnTo>
                  <a:pt x="0" y="20294"/>
                </a:lnTo>
                <a:lnTo>
                  <a:pt x="1168" y="22250"/>
                </a:lnTo>
                <a:lnTo>
                  <a:pt x="2235" y="22860"/>
                </a:lnTo>
                <a:lnTo>
                  <a:pt x="202209" y="22860"/>
                </a:lnTo>
                <a:lnTo>
                  <a:pt x="203695" y="21386"/>
                </a:lnTo>
                <a:lnTo>
                  <a:pt x="203695" y="18808"/>
                </a:lnTo>
                <a:lnTo>
                  <a:pt x="203428" y="18084"/>
                </a:lnTo>
                <a:lnTo>
                  <a:pt x="202984" y="17526"/>
                </a:lnTo>
                <a:lnTo>
                  <a:pt x="194182" y="673"/>
                </a:lnTo>
                <a:lnTo>
                  <a:pt x="193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03"/>
          <p:cNvSpPr/>
          <p:nvPr/>
        </p:nvSpPr>
        <p:spPr>
          <a:xfrm>
            <a:off x="6665544" y="2707048"/>
            <a:ext cx="203835" cy="22860"/>
          </a:xfrm>
          <a:custGeom>
            <a:avLst/>
            <a:gdLst/>
            <a:ahLst/>
            <a:cxnLst/>
            <a:rect l="l" t="t" r="r" b="b"/>
            <a:pathLst>
              <a:path w="203834" h="22860">
                <a:moveTo>
                  <a:pt x="193065" y="0"/>
                </a:moveTo>
                <a:lnTo>
                  <a:pt x="10680" y="0"/>
                </a:lnTo>
                <a:lnTo>
                  <a:pt x="9575" y="685"/>
                </a:lnTo>
                <a:lnTo>
                  <a:pt x="113" y="18808"/>
                </a:lnTo>
                <a:lnTo>
                  <a:pt x="0" y="20294"/>
                </a:lnTo>
                <a:lnTo>
                  <a:pt x="668" y="21386"/>
                </a:lnTo>
                <a:lnTo>
                  <a:pt x="1181" y="22275"/>
                </a:lnTo>
                <a:lnTo>
                  <a:pt x="2247" y="22872"/>
                </a:lnTo>
                <a:lnTo>
                  <a:pt x="202222" y="22872"/>
                </a:lnTo>
                <a:lnTo>
                  <a:pt x="203695" y="21386"/>
                </a:lnTo>
                <a:lnTo>
                  <a:pt x="203695" y="18808"/>
                </a:lnTo>
                <a:lnTo>
                  <a:pt x="203441" y="18097"/>
                </a:lnTo>
                <a:lnTo>
                  <a:pt x="202996" y="17551"/>
                </a:lnTo>
                <a:lnTo>
                  <a:pt x="202340" y="16294"/>
                </a:lnTo>
                <a:lnTo>
                  <a:pt x="8826" y="16294"/>
                </a:lnTo>
                <a:lnTo>
                  <a:pt x="13906" y="6565"/>
                </a:lnTo>
                <a:lnTo>
                  <a:pt x="197264" y="6565"/>
                </a:lnTo>
                <a:lnTo>
                  <a:pt x="194195" y="685"/>
                </a:lnTo>
                <a:lnTo>
                  <a:pt x="193065" y="0"/>
                </a:lnTo>
                <a:close/>
              </a:path>
              <a:path w="203834" h="22860">
                <a:moveTo>
                  <a:pt x="197264" y="6565"/>
                </a:moveTo>
                <a:lnTo>
                  <a:pt x="189865" y="6565"/>
                </a:lnTo>
                <a:lnTo>
                  <a:pt x="194945" y="16294"/>
                </a:lnTo>
                <a:lnTo>
                  <a:pt x="202340" y="16294"/>
                </a:lnTo>
                <a:lnTo>
                  <a:pt x="197264" y="6565"/>
                </a:lnTo>
                <a:close/>
              </a:path>
            </a:pathLst>
          </a:custGeom>
          <a:solidFill>
            <a:srgbClr val="413E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04"/>
          <p:cNvSpPr/>
          <p:nvPr/>
        </p:nvSpPr>
        <p:spPr>
          <a:xfrm>
            <a:off x="6674370" y="2713613"/>
            <a:ext cx="186690" cy="10160"/>
          </a:xfrm>
          <a:custGeom>
            <a:avLst/>
            <a:gdLst/>
            <a:ahLst/>
            <a:cxnLst/>
            <a:rect l="l" t="t" r="r" b="b"/>
            <a:pathLst>
              <a:path w="186690" h="10160">
                <a:moveTo>
                  <a:pt x="0" y="9728"/>
                </a:moveTo>
                <a:lnTo>
                  <a:pt x="186118" y="9728"/>
                </a:lnTo>
                <a:lnTo>
                  <a:pt x="181038" y="0"/>
                </a:lnTo>
                <a:lnTo>
                  <a:pt x="5080" y="0"/>
                </a:lnTo>
                <a:lnTo>
                  <a:pt x="0" y="9728"/>
                </a:lnTo>
                <a:close/>
              </a:path>
            </a:pathLst>
          </a:custGeom>
          <a:ln w="5080">
            <a:solidFill>
              <a:srgbClr val="403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05"/>
          <p:cNvSpPr/>
          <p:nvPr/>
        </p:nvSpPr>
        <p:spPr>
          <a:xfrm>
            <a:off x="6665518" y="2707048"/>
            <a:ext cx="203835" cy="22860"/>
          </a:xfrm>
          <a:custGeom>
            <a:avLst/>
            <a:gdLst/>
            <a:ahLst/>
            <a:cxnLst/>
            <a:rect l="l" t="t" r="r" b="b"/>
            <a:pathLst>
              <a:path w="203834" h="22860">
                <a:moveTo>
                  <a:pt x="200444" y="22872"/>
                </a:moveTo>
                <a:lnTo>
                  <a:pt x="3429" y="22872"/>
                </a:lnTo>
                <a:lnTo>
                  <a:pt x="2273" y="22872"/>
                </a:lnTo>
                <a:lnTo>
                  <a:pt x="1206" y="22275"/>
                </a:lnTo>
                <a:lnTo>
                  <a:pt x="635" y="21285"/>
                </a:lnTo>
                <a:lnTo>
                  <a:pt x="25" y="20294"/>
                </a:lnTo>
                <a:lnTo>
                  <a:pt x="0" y="19075"/>
                </a:lnTo>
                <a:lnTo>
                  <a:pt x="520" y="18072"/>
                </a:lnTo>
                <a:lnTo>
                  <a:pt x="9029" y="1778"/>
                </a:lnTo>
                <a:lnTo>
                  <a:pt x="9601" y="685"/>
                </a:lnTo>
                <a:lnTo>
                  <a:pt x="10706" y="0"/>
                </a:lnTo>
                <a:lnTo>
                  <a:pt x="11950" y="0"/>
                </a:lnTo>
                <a:lnTo>
                  <a:pt x="191871" y="0"/>
                </a:lnTo>
                <a:lnTo>
                  <a:pt x="193090" y="0"/>
                </a:lnTo>
                <a:lnTo>
                  <a:pt x="194221" y="685"/>
                </a:lnTo>
                <a:lnTo>
                  <a:pt x="194792" y="1778"/>
                </a:lnTo>
                <a:lnTo>
                  <a:pt x="203022" y="17551"/>
                </a:lnTo>
                <a:lnTo>
                  <a:pt x="203466" y="18097"/>
                </a:lnTo>
                <a:lnTo>
                  <a:pt x="203720" y="18808"/>
                </a:lnTo>
                <a:lnTo>
                  <a:pt x="203720" y="19583"/>
                </a:lnTo>
                <a:lnTo>
                  <a:pt x="203720" y="21386"/>
                </a:lnTo>
                <a:lnTo>
                  <a:pt x="202247" y="22872"/>
                </a:lnTo>
                <a:lnTo>
                  <a:pt x="200444" y="22872"/>
                </a:lnTo>
                <a:close/>
              </a:path>
            </a:pathLst>
          </a:custGeom>
          <a:ln w="5080">
            <a:solidFill>
              <a:srgbClr val="403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06"/>
          <p:cNvSpPr/>
          <p:nvPr/>
        </p:nvSpPr>
        <p:spPr>
          <a:xfrm>
            <a:off x="6623151" y="2429972"/>
            <a:ext cx="241935" cy="254635"/>
          </a:xfrm>
          <a:custGeom>
            <a:avLst/>
            <a:gdLst/>
            <a:ahLst/>
            <a:cxnLst/>
            <a:rect l="l" t="t" r="r" b="b"/>
            <a:pathLst>
              <a:path w="241934" h="254635">
                <a:moveTo>
                  <a:pt x="140766" y="0"/>
                </a:moveTo>
                <a:lnTo>
                  <a:pt x="0" y="39154"/>
                </a:lnTo>
                <a:lnTo>
                  <a:pt x="59880" y="254508"/>
                </a:lnTo>
                <a:lnTo>
                  <a:pt x="241744" y="203923"/>
                </a:lnTo>
                <a:lnTo>
                  <a:pt x="193281" y="29679"/>
                </a:lnTo>
                <a:lnTo>
                  <a:pt x="140766" y="0"/>
                </a:lnTo>
                <a:close/>
              </a:path>
            </a:pathLst>
          </a:custGeom>
          <a:solidFill>
            <a:srgbClr val="E69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07"/>
          <p:cNvSpPr/>
          <p:nvPr/>
        </p:nvSpPr>
        <p:spPr>
          <a:xfrm>
            <a:off x="6767496" y="2440660"/>
            <a:ext cx="36830" cy="29209"/>
          </a:xfrm>
          <a:custGeom>
            <a:avLst/>
            <a:gdLst/>
            <a:ahLst/>
            <a:cxnLst/>
            <a:rect l="l" t="t" r="r" b="b"/>
            <a:pathLst>
              <a:path w="36829" h="29210">
                <a:moveTo>
                  <a:pt x="0" y="0"/>
                </a:moveTo>
                <a:lnTo>
                  <a:pt x="8039" y="28892"/>
                </a:lnTo>
                <a:lnTo>
                  <a:pt x="36639" y="209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08"/>
          <p:cNvSpPr/>
          <p:nvPr/>
        </p:nvSpPr>
        <p:spPr>
          <a:xfrm>
            <a:off x="6623139" y="2429979"/>
            <a:ext cx="241935" cy="254635"/>
          </a:xfrm>
          <a:custGeom>
            <a:avLst/>
            <a:gdLst/>
            <a:ahLst/>
            <a:cxnLst/>
            <a:rect l="l" t="t" r="r" b="b"/>
            <a:pathLst>
              <a:path w="241934" h="254635">
                <a:moveTo>
                  <a:pt x="140779" y="0"/>
                </a:moveTo>
                <a:lnTo>
                  <a:pt x="0" y="39154"/>
                </a:lnTo>
                <a:lnTo>
                  <a:pt x="59893" y="254495"/>
                </a:lnTo>
                <a:lnTo>
                  <a:pt x="101943" y="242798"/>
                </a:lnTo>
                <a:lnTo>
                  <a:pt x="66509" y="242798"/>
                </a:lnTo>
                <a:lnTo>
                  <a:pt x="11709" y="45732"/>
                </a:lnTo>
                <a:lnTo>
                  <a:pt x="139534" y="10198"/>
                </a:lnTo>
                <a:lnTo>
                  <a:pt x="158823" y="10198"/>
                </a:lnTo>
                <a:lnTo>
                  <a:pt x="140779" y="0"/>
                </a:lnTo>
                <a:close/>
              </a:path>
              <a:path w="241934" h="254635">
                <a:moveTo>
                  <a:pt x="158823" y="10198"/>
                </a:moveTo>
                <a:lnTo>
                  <a:pt x="139534" y="10198"/>
                </a:lnTo>
                <a:lnTo>
                  <a:pt x="185204" y="36004"/>
                </a:lnTo>
                <a:lnTo>
                  <a:pt x="230060" y="197319"/>
                </a:lnTo>
                <a:lnTo>
                  <a:pt x="66509" y="242798"/>
                </a:lnTo>
                <a:lnTo>
                  <a:pt x="101943" y="242798"/>
                </a:lnTo>
                <a:lnTo>
                  <a:pt x="241744" y="203911"/>
                </a:lnTo>
                <a:lnTo>
                  <a:pt x="193293" y="29679"/>
                </a:lnTo>
                <a:lnTo>
                  <a:pt x="158823" y="10198"/>
                </a:lnTo>
                <a:close/>
              </a:path>
            </a:pathLst>
          </a:custGeom>
          <a:solidFill>
            <a:srgbClr val="413E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09"/>
          <p:cNvSpPr/>
          <p:nvPr/>
        </p:nvSpPr>
        <p:spPr>
          <a:xfrm>
            <a:off x="6758695" y="2433803"/>
            <a:ext cx="55244" cy="45720"/>
          </a:xfrm>
          <a:custGeom>
            <a:avLst/>
            <a:gdLst/>
            <a:ahLst/>
            <a:cxnLst/>
            <a:rect l="l" t="t" r="r" b="b"/>
            <a:pathLst>
              <a:path w="55245" h="45719">
                <a:moveTo>
                  <a:pt x="9182" y="0"/>
                </a:moveTo>
                <a:lnTo>
                  <a:pt x="0" y="2552"/>
                </a:lnTo>
                <a:lnTo>
                  <a:pt x="11963" y="45529"/>
                </a:lnTo>
                <a:lnTo>
                  <a:pt x="54038" y="33845"/>
                </a:lnTo>
                <a:lnTo>
                  <a:pt x="18567" y="33845"/>
                </a:lnTo>
                <a:lnTo>
                  <a:pt x="9182" y="0"/>
                </a:lnTo>
                <a:close/>
              </a:path>
              <a:path w="55245" h="45719">
                <a:moveTo>
                  <a:pt x="52425" y="24434"/>
                </a:moveTo>
                <a:lnTo>
                  <a:pt x="18567" y="33845"/>
                </a:lnTo>
                <a:lnTo>
                  <a:pt x="54038" y="33845"/>
                </a:lnTo>
                <a:lnTo>
                  <a:pt x="54952" y="33591"/>
                </a:lnTo>
                <a:lnTo>
                  <a:pt x="52425" y="24434"/>
                </a:lnTo>
                <a:close/>
              </a:path>
            </a:pathLst>
          </a:custGeom>
          <a:solidFill>
            <a:srgbClr val="413E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0"/>
          <p:cNvSpPr/>
          <p:nvPr/>
        </p:nvSpPr>
        <p:spPr>
          <a:xfrm>
            <a:off x="6783986" y="2410327"/>
            <a:ext cx="227965" cy="263525"/>
          </a:xfrm>
          <a:custGeom>
            <a:avLst/>
            <a:gdLst/>
            <a:ahLst/>
            <a:cxnLst/>
            <a:rect l="l" t="t" r="r" b="b"/>
            <a:pathLst>
              <a:path w="227965" h="263525">
                <a:moveTo>
                  <a:pt x="55105" y="0"/>
                </a:moveTo>
                <a:lnTo>
                  <a:pt x="0" y="216611"/>
                </a:lnTo>
                <a:lnTo>
                  <a:pt x="182930" y="263156"/>
                </a:lnTo>
                <a:lnTo>
                  <a:pt x="227507" y="87871"/>
                </a:lnTo>
                <a:lnTo>
                  <a:pt x="196710" y="36017"/>
                </a:lnTo>
                <a:lnTo>
                  <a:pt x="55105" y="0"/>
                </a:lnTo>
                <a:close/>
              </a:path>
            </a:pathLst>
          </a:custGeom>
          <a:solidFill>
            <a:srgbClr val="E69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1"/>
          <p:cNvSpPr/>
          <p:nvPr/>
        </p:nvSpPr>
        <p:spPr>
          <a:xfrm>
            <a:off x="6971092" y="2457401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09" h="36830">
                <a:moveTo>
                  <a:pt x="7404" y="0"/>
                </a:moveTo>
                <a:lnTo>
                  <a:pt x="0" y="29070"/>
                </a:lnTo>
                <a:lnTo>
                  <a:pt x="28790" y="36385"/>
                </a:lnTo>
                <a:lnTo>
                  <a:pt x="7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2"/>
          <p:cNvSpPr/>
          <p:nvPr/>
        </p:nvSpPr>
        <p:spPr>
          <a:xfrm>
            <a:off x="6783996" y="2410326"/>
            <a:ext cx="227965" cy="263525"/>
          </a:xfrm>
          <a:custGeom>
            <a:avLst/>
            <a:gdLst/>
            <a:ahLst/>
            <a:cxnLst/>
            <a:rect l="l" t="t" r="r" b="b"/>
            <a:pathLst>
              <a:path w="227965" h="263525">
                <a:moveTo>
                  <a:pt x="55105" y="0"/>
                </a:moveTo>
                <a:lnTo>
                  <a:pt x="0" y="216623"/>
                </a:lnTo>
                <a:lnTo>
                  <a:pt x="182918" y="263169"/>
                </a:lnTo>
                <a:lnTo>
                  <a:pt x="185857" y="251612"/>
                </a:lnTo>
                <a:lnTo>
                  <a:pt x="176072" y="251612"/>
                </a:lnTo>
                <a:lnTo>
                  <a:pt x="11544" y="209765"/>
                </a:lnTo>
                <a:lnTo>
                  <a:pt x="61975" y="11544"/>
                </a:lnTo>
                <a:lnTo>
                  <a:pt x="100492" y="11544"/>
                </a:lnTo>
                <a:lnTo>
                  <a:pt x="55105" y="0"/>
                </a:lnTo>
                <a:close/>
              </a:path>
              <a:path w="227965" h="263525">
                <a:moveTo>
                  <a:pt x="100492" y="11544"/>
                </a:moveTo>
                <a:lnTo>
                  <a:pt x="61975" y="11544"/>
                </a:lnTo>
                <a:lnTo>
                  <a:pt x="190550" y="44259"/>
                </a:lnTo>
                <a:lnTo>
                  <a:pt x="217347" y="89357"/>
                </a:lnTo>
                <a:lnTo>
                  <a:pt x="176072" y="251612"/>
                </a:lnTo>
                <a:lnTo>
                  <a:pt x="185857" y="251612"/>
                </a:lnTo>
                <a:lnTo>
                  <a:pt x="227507" y="87871"/>
                </a:lnTo>
                <a:lnTo>
                  <a:pt x="196710" y="36017"/>
                </a:lnTo>
                <a:lnTo>
                  <a:pt x="100492" y="11544"/>
                </a:lnTo>
                <a:close/>
              </a:path>
            </a:pathLst>
          </a:custGeom>
          <a:solidFill>
            <a:srgbClr val="413E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13"/>
          <p:cNvSpPr/>
          <p:nvPr/>
        </p:nvSpPr>
        <p:spPr>
          <a:xfrm>
            <a:off x="6962010" y="2449294"/>
            <a:ext cx="45720" cy="54610"/>
          </a:xfrm>
          <a:custGeom>
            <a:avLst/>
            <a:gdLst/>
            <a:ahLst/>
            <a:cxnLst/>
            <a:rect l="l" t="t" r="r" b="b"/>
            <a:pathLst>
              <a:path w="45720" h="54610">
                <a:moveTo>
                  <a:pt x="10985" y="0"/>
                </a:moveTo>
                <a:lnTo>
                  <a:pt x="0" y="43243"/>
                </a:lnTo>
                <a:lnTo>
                  <a:pt x="43230" y="54241"/>
                </a:lnTo>
                <a:lnTo>
                  <a:pt x="45580" y="45046"/>
                </a:lnTo>
                <a:lnTo>
                  <a:pt x="11556" y="36385"/>
                </a:lnTo>
                <a:lnTo>
                  <a:pt x="20218" y="2349"/>
                </a:lnTo>
                <a:lnTo>
                  <a:pt x="10985" y="0"/>
                </a:lnTo>
                <a:close/>
              </a:path>
            </a:pathLst>
          </a:custGeom>
          <a:solidFill>
            <a:srgbClr val="413E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14"/>
          <p:cNvSpPr/>
          <p:nvPr/>
        </p:nvSpPr>
        <p:spPr>
          <a:xfrm>
            <a:off x="6860940" y="2498609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4">
                <a:moveTo>
                  <a:pt x="69220" y="61874"/>
                </a:moveTo>
                <a:lnTo>
                  <a:pt x="38036" y="61874"/>
                </a:lnTo>
                <a:lnTo>
                  <a:pt x="49923" y="83032"/>
                </a:lnTo>
                <a:lnTo>
                  <a:pt x="51384" y="85674"/>
                </a:lnTo>
                <a:lnTo>
                  <a:pt x="54698" y="86601"/>
                </a:lnTo>
                <a:lnTo>
                  <a:pt x="57302" y="85115"/>
                </a:lnTo>
                <a:lnTo>
                  <a:pt x="74168" y="75666"/>
                </a:lnTo>
                <a:lnTo>
                  <a:pt x="75095" y="72351"/>
                </a:lnTo>
                <a:lnTo>
                  <a:pt x="69220" y="61874"/>
                </a:lnTo>
                <a:close/>
              </a:path>
              <a:path w="86995" h="86994">
                <a:moveTo>
                  <a:pt x="31750" y="0"/>
                </a:moveTo>
                <a:lnTo>
                  <a:pt x="12255" y="10947"/>
                </a:lnTo>
                <a:lnTo>
                  <a:pt x="11303" y="14262"/>
                </a:lnTo>
                <a:lnTo>
                  <a:pt x="12801" y="16878"/>
                </a:lnTo>
                <a:lnTo>
                  <a:pt x="24714" y="38150"/>
                </a:lnTo>
                <a:lnTo>
                  <a:pt x="939" y="51485"/>
                </a:lnTo>
                <a:lnTo>
                  <a:pt x="0" y="54813"/>
                </a:lnTo>
                <a:lnTo>
                  <a:pt x="9461" y="71653"/>
                </a:lnTo>
                <a:lnTo>
                  <a:pt x="10922" y="74295"/>
                </a:lnTo>
                <a:lnTo>
                  <a:pt x="14249" y="75234"/>
                </a:lnTo>
                <a:lnTo>
                  <a:pt x="16852" y="73736"/>
                </a:lnTo>
                <a:lnTo>
                  <a:pt x="38036" y="61874"/>
                </a:lnTo>
                <a:lnTo>
                  <a:pt x="69220" y="61874"/>
                </a:lnTo>
                <a:lnTo>
                  <a:pt x="61734" y="48564"/>
                </a:lnTo>
                <a:lnTo>
                  <a:pt x="85661" y="35166"/>
                </a:lnTo>
                <a:lnTo>
                  <a:pt x="86575" y="31838"/>
                </a:lnTo>
                <a:lnTo>
                  <a:pt x="82634" y="24828"/>
                </a:lnTo>
                <a:lnTo>
                  <a:pt x="48437" y="24828"/>
                </a:lnTo>
                <a:lnTo>
                  <a:pt x="36512" y="3581"/>
                </a:lnTo>
                <a:lnTo>
                  <a:pt x="35064" y="927"/>
                </a:lnTo>
                <a:lnTo>
                  <a:pt x="31750" y="0"/>
                </a:lnTo>
                <a:close/>
              </a:path>
              <a:path w="86995" h="86994">
                <a:moveTo>
                  <a:pt x="72339" y="11417"/>
                </a:moveTo>
                <a:lnTo>
                  <a:pt x="69710" y="12915"/>
                </a:lnTo>
                <a:lnTo>
                  <a:pt x="48437" y="24828"/>
                </a:lnTo>
                <a:lnTo>
                  <a:pt x="82634" y="24828"/>
                </a:lnTo>
                <a:lnTo>
                  <a:pt x="77101" y="14986"/>
                </a:lnTo>
                <a:lnTo>
                  <a:pt x="75653" y="12344"/>
                </a:lnTo>
                <a:lnTo>
                  <a:pt x="72339" y="11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15"/>
          <p:cNvSpPr/>
          <p:nvPr/>
        </p:nvSpPr>
        <p:spPr>
          <a:xfrm>
            <a:off x="6699244" y="2510551"/>
            <a:ext cx="74930" cy="69215"/>
          </a:xfrm>
          <a:custGeom>
            <a:avLst/>
            <a:gdLst/>
            <a:ahLst/>
            <a:cxnLst/>
            <a:rect l="l" t="t" r="r" b="b"/>
            <a:pathLst>
              <a:path w="74929" h="69214">
                <a:moveTo>
                  <a:pt x="10591" y="29438"/>
                </a:moveTo>
                <a:lnTo>
                  <a:pt x="8102" y="30111"/>
                </a:lnTo>
                <a:lnTo>
                  <a:pt x="0" y="44704"/>
                </a:lnTo>
                <a:lnTo>
                  <a:pt x="711" y="47155"/>
                </a:lnTo>
                <a:lnTo>
                  <a:pt x="2654" y="48260"/>
                </a:lnTo>
                <a:lnTo>
                  <a:pt x="26187" y="61366"/>
                </a:lnTo>
                <a:lnTo>
                  <a:pt x="26301" y="61518"/>
                </a:lnTo>
                <a:lnTo>
                  <a:pt x="26492" y="61645"/>
                </a:lnTo>
                <a:lnTo>
                  <a:pt x="37858" y="67995"/>
                </a:lnTo>
                <a:lnTo>
                  <a:pt x="38938" y="68567"/>
                </a:lnTo>
                <a:lnTo>
                  <a:pt x="40119" y="68656"/>
                </a:lnTo>
                <a:lnTo>
                  <a:pt x="41719" y="68211"/>
                </a:lnTo>
                <a:lnTo>
                  <a:pt x="42189" y="67983"/>
                </a:lnTo>
                <a:lnTo>
                  <a:pt x="43078" y="67259"/>
                </a:lnTo>
                <a:lnTo>
                  <a:pt x="43484" y="66814"/>
                </a:lnTo>
                <a:lnTo>
                  <a:pt x="57466" y="41694"/>
                </a:lnTo>
                <a:lnTo>
                  <a:pt x="32638" y="41694"/>
                </a:lnTo>
                <a:lnTo>
                  <a:pt x="10591" y="29438"/>
                </a:lnTo>
                <a:close/>
              </a:path>
              <a:path w="74929" h="69214">
                <a:moveTo>
                  <a:pt x="58038" y="0"/>
                </a:moveTo>
                <a:lnTo>
                  <a:pt x="55410" y="762"/>
                </a:lnTo>
                <a:lnTo>
                  <a:pt x="32638" y="41694"/>
                </a:lnTo>
                <a:lnTo>
                  <a:pt x="57466" y="41694"/>
                </a:lnTo>
                <a:lnTo>
                  <a:pt x="73215" y="13398"/>
                </a:lnTo>
                <a:lnTo>
                  <a:pt x="74358" y="11303"/>
                </a:lnTo>
                <a:lnTo>
                  <a:pt x="73609" y="8674"/>
                </a:lnTo>
                <a:lnTo>
                  <a:pt x="71526" y="7480"/>
                </a:lnTo>
                <a:lnTo>
                  <a:pt x="58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16"/>
          <p:cNvSpPr/>
          <p:nvPr/>
        </p:nvSpPr>
        <p:spPr>
          <a:xfrm>
            <a:off x="4929150" y="3327606"/>
            <a:ext cx="590550" cy="605155"/>
          </a:xfrm>
          <a:custGeom>
            <a:avLst/>
            <a:gdLst/>
            <a:ahLst/>
            <a:cxnLst/>
            <a:rect l="l" t="t" r="r" b="b"/>
            <a:pathLst>
              <a:path w="590550" h="605154">
                <a:moveTo>
                  <a:pt x="495249" y="0"/>
                </a:moveTo>
                <a:lnTo>
                  <a:pt x="94640" y="0"/>
                </a:lnTo>
                <a:lnTo>
                  <a:pt x="57853" y="7388"/>
                </a:lnTo>
                <a:lnTo>
                  <a:pt x="27765" y="27524"/>
                </a:lnTo>
                <a:lnTo>
                  <a:pt x="7454" y="57360"/>
                </a:lnTo>
                <a:lnTo>
                  <a:pt x="0" y="93852"/>
                </a:lnTo>
                <a:lnTo>
                  <a:pt x="0" y="510946"/>
                </a:lnTo>
                <a:lnTo>
                  <a:pt x="7454" y="547424"/>
                </a:lnTo>
                <a:lnTo>
                  <a:pt x="27765" y="577230"/>
                </a:lnTo>
                <a:lnTo>
                  <a:pt x="57853" y="597335"/>
                </a:lnTo>
                <a:lnTo>
                  <a:pt x="94640" y="604710"/>
                </a:lnTo>
                <a:lnTo>
                  <a:pt x="495249" y="604710"/>
                </a:lnTo>
                <a:lnTo>
                  <a:pt x="532079" y="597335"/>
                </a:lnTo>
                <a:lnTo>
                  <a:pt x="562176" y="577230"/>
                </a:lnTo>
                <a:lnTo>
                  <a:pt x="582479" y="547424"/>
                </a:lnTo>
                <a:lnTo>
                  <a:pt x="589927" y="510946"/>
                </a:lnTo>
                <a:lnTo>
                  <a:pt x="589927" y="93852"/>
                </a:lnTo>
                <a:lnTo>
                  <a:pt x="582479" y="57360"/>
                </a:lnTo>
                <a:lnTo>
                  <a:pt x="562176" y="27524"/>
                </a:lnTo>
                <a:lnTo>
                  <a:pt x="532079" y="7388"/>
                </a:lnTo>
                <a:lnTo>
                  <a:pt x="4952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23"/>
          <p:cNvSpPr/>
          <p:nvPr/>
        </p:nvSpPr>
        <p:spPr>
          <a:xfrm>
            <a:off x="4924888" y="3319512"/>
            <a:ext cx="599440" cy="619760"/>
          </a:xfrm>
          <a:custGeom>
            <a:avLst/>
            <a:gdLst/>
            <a:ahLst/>
            <a:cxnLst/>
            <a:rect l="l" t="t" r="r" b="b"/>
            <a:pathLst>
              <a:path w="599439" h="619760">
                <a:moveTo>
                  <a:pt x="502958" y="0"/>
                </a:moveTo>
                <a:lnTo>
                  <a:pt x="96100" y="0"/>
                </a:lnTo>
                <a:lnTo>
                  <a:pt x="58743" y="7571"/>
                </a:lnTo>
                <a:lnTo>
                  <a:pt x="28190" y="28206"/>
                </a:lnTo>
                <a:lnTo>
                  <a:pt x="7568" y="58785"/>
                </a:lnTo>
                <a:lnTo>
                  <a:pt x="0" y="96189"/>
                </a:lnTo>
                <a:lnTo>
                  <a:pt x="0" y="523633"/>
                </a:lnTo>
                <a:lnTo>
                  <a:pt x="7568" y="561031"/>
                </a:lnTo>
                <a:lnTo>
                  <a:pt x="28190" y="591583"/>
                </a:lnTo>
                <a:lnTo>
                  <a:pt x="58743" y="612189"/>
                </a:lnTo>
                <a:lnTo>
                  <a:pt x="96100" y="619747"/>
                </a:lnTo>
                <a:lnTo>
                  <a:pt x="502958" y="619747"/>
                </a:lnTo>
                <a:lnTo>
                  <a:pt x="540348" y="612189"/>
                </a:lnTo>
                <a:lnTo>
                  <a:pt x="557186" y="600837"/>
                </a:lnTo>
                <a:lnTo>
                  <a:pt x="96100" y="600837"/>
                </a:lnTo>
                <a:lnTo>
                  <a:pt x="66123" y="594762"/>
                </a:lnTo>
                <a:lnTo>
                  <a:pt x="41594" y="578204"/>
                </a:lnTo>
                <a:lnTo>
                  <a:pt x="25029" y="553661"/>
                </a:lnTo>
                <a:lnTo>
                  <a:pt x="18948" y="523633"/>
                </a:lnTo>
                <a:lnTo>
                  <a:pt x="18948" y="96189"/>
                </a:lnTo>
                <a:lnTo>
                  <a:pt x="25029" y="66180"/>
                </a:lnTo>
                <a:lnTo>
                  <a:pt x="41594" y="41654"/>
                </a:lnTo>
                <a:lnTo>
                  <a:pt x="66123" y="25107"/>
                </a:lnTo>
                <a:lnTo>
                  <a:pt x="96100" y="19037"/>
                </a:lnTo>
                <a:lnTo>
                  <a:pt x="557330" y="19037"/>
                </a:lnTo>
                <a:lnTo>
                  <a:pt x="540348" y="7571"/>
                </a:lnTo>
                <a:lnTo>
                  <a:pt x="502958" y="0"/>
                </a:lnTo>
                <a:close/>
              </a:path>
              <a:path w="599439" h="619760">
                <a:moveTo>
                  <a:pt x="557330" y="19037"/>
                </a:moveTo>
                <a:lnTo>
                  <a:pt x="502958" y="19037"/>
                </a:lnTo>
                <a:lnTo>
                  <a:pt x="532932" y="25107"/>
                </a:lnTo>
                <a:lnTo>
                  <a:pt x="557444" y="41654"/>
                </a:lnTo>
                <a:lnTo>
                  <a:pt x="573988" y="66180"/>
                </a:lnTo>
                <a:lnTo>
                  <a:pt x="580059" y="96189"/>
                </a:lnTo>
                <a:lnTo>
                  <a:pt x="580059" y="523633"/>
                </a:lnTo>
                <a:lnTo>
                  <a:pt x="573988" y="553661"/>
                </a:lnTo>
                <a:lnTo>
                  <a:pt x="557444" y="578204"/>
                </a:lnTo>
                <a:lnTo>
                  <a:pt x="532932" y="594762"/>
                </a:lnTo>
                <a:lnTo>
                  <a:pt x="502958" y="600837"/>
                </a:lnTo>
                <a:lnTo>
                  <a:pt x="557186" y="600837"/>
                </a:lnTo>
                <a:lnTo>
                  <a:pt x="570911" y="591583"/>
                </a:lnTo>
                <a:lnTo>
                  <a:pt x="591531" y="561031"/>
                </a:lnTo>
                <a:lnTo>
                  <a:pt x="599097" y="523633"/>
                </a:lnTo>
                <a:lnTo>
                  <a:pt x="599097" y="96189"/>
                </a:lnTo>
                <a:lnTo>
                  <a:pt x="591531" y="58785"/>
                </a:lnTo>
                <a:lnTo>
                  <a:pt x="570911" y="28206"/>
                </a:lnTo>
                <a:lnTo>
                  <a:pt x="557330" y="19037"/>
                </a:lnTo>
                <a:close/>
              </a:path>
            </a:pathLst>
          </a:custGeom>
          <a:solidFill>
            <a:srgbClr val="CD6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24"/>
          <p:cNvSpPr/>
          <p:nvPr/>
        </p:nvSpPr>
        <p:spPr>
          <a:xfrm>
            <a:off x="5007889" y="3742165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8358" y="0"/>
                </a:lnTo>
              </a:path>
            </a:pathLst>
          </a:custGeom>
          <a:ln w="19050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25"/>
          <p:cNvSpPr/>
          <p:nvPr/>
        </p:nvSpPr>
        <p:spPr>
          <a:xfrm>
            <a:off x="5017376" y="363866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18973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26"/>
          <p:cNvSpPr/>
          <p:nvPr/>
        </p:nvSpPr>
        <p:spPr>
          <a:xfrm>
            <a:off x="5007889" y="3629135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8358" y="0"/>
                </a:lnTo>
              </a:path>
            </a:pathLst>
          </a:custGeom>
          <a:ln w="19050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27"/>
          <p:cNvSpPr/>
          <p:nvPr/>
        </p:nvSpPr>
        <p:spPr>
          <a:xfrm>
            <a:off x="5176767" y="363805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034"/>
                </a:lnTo>
              </a:path>
            </a:pathLst>
          </a:custGeom>
          <a:ln w="18961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28"/>
          <p:cNvSpPr/>
          <p:nvPr/>
        </p:nvSpPr>
        <p:spPr>
          <a:xfrm>
            <a:off x="5012448" y="3856598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2523" y="0"/>
                </a:lnTo>
              </a:path>
            </a:pathLst>
          </a:custGeom>
          <a:ln w="19037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29"/>
          <p:cNvSpPr/>
          <p:nvPr/>
        </p:nvSpPr>
        <p:spPr>
          <a:xfrm>
            <a:off x="5012448" y="3799587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2523" y="0"/>
                </a:lnTo>
              </a:path>
            </a:pathLst>
          </a:custGeom>
          <a:ln w="19011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0"/>
          <p:cNvSpPr/>
          <p:nvPr/>
        </p:nvSpPr>
        <p:spPr>
          <a:xfrm>
            <a:off x="5228691" y="374259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242" y="0"/>
                </a:lnTo>
              </a:path>
            </a:pathLst>
          </a:custGeom>
          <a:ln w="19024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1"/>
          <p:cNvSpPr/>
          <p:nvPr/>
        </p:nvSpPr>
        <p:spPr>
          <a:xfrm>
            <a:off x="5228691" y="3685529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242" y="0"/>
                </a:lnTo>
              </a:path>
            </a:pathLst>
          </a:custGeom>
          <a:ln w="19011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2"/>
          <p:cNvSpPr/>
          <p:nvPr/>
        </p:nvSpPr>
        <p:spPr>
          <a:xfrm>
            <a:off x="5228691" y="3628531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242" y="0"/>
                </a:lnTo>
              </a:path>
            </a:pathLst>
          </a:custGeom>
          <a:ln w="19011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33"/>
          <p:cNvSpPr/>
          <p:nvPr/>
        </p:nvSpPr>
        <p:spPr>
          <a:xfrm>
            <a:off x="3452698" y="1655883"/>
            <a:ext cx="598170" cy="618490"/>
          </a:xfrm>
          <a:custGeom>
            <a:avLst/>
            <a:gdLst/>
            <a:ahLst/>
            <a:cxnLst/>
            <a:rect l="l" t="t" r="r" b="b"/>
            <a:pathLst>
              <a:path w="598170" h="618489">
                <a:moveTo>
                  <a:pt x="501662" y="0"/>
                </a:moveTo>
                <a:lnTo>
                  <a:pt x="0" y="0"/>
                </a:lnTo>
                <a:lnTo>
                  <a:pt x="0" y="618172"/>
                </a:lnTo>
                <a:lnTo>
                  <a:pt x="597560" y="618172"/>
                </a:lnTo>
                <a:lnTo>
                  <a:pt x="597560" y="74688"/>
                </a:lnTo>
                <a:lnTo>
                  <a:pt x="554151" y="30022"/>
                </a:lnTo>
                <a:lnTo>
                  <a:pt x="501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36"/>
          <p:cNvSpPr/>
          <p:nvPr/>
        </p:nvSpPr>
        <p:spPr>
          <a:xfrm>
            <a:off x="3452699" y="1655888"/>
            <a:ext cx="598170" cy="618490"/>
          </a:xfrm>
          <a:custGeom>
            <a:avLst/>
            <a:gdLst/>
            <a:ahLst/>
            <a:cxnLst/>
            <a:rect l="l" t="t" r="r" b="b"/>
            <a:pathLst>
              <a:path w="598170" h="618489">
                <a:moveTo>
                  <a:pt x="501675" y="0"/>
                </a:moveTo>
                <a:lnTo>
                  <a:pt x="95859" y="0"/>
                </a:lnTo>
                <a:lnTo>
                  <a:pt x="58598" y="7547"/>
                </a:lnTo>
                <a:lnTo>
                  <a:pt x="28122" y="28122"/>
                </a:lnTo>
                <a:lnTo>
                  <a:pt x="7550" y="58619"/>
                </a:lnTo>
                <a:lnTo>
                  <a:pt x="0" y="95935"/>
                </a:lnTo>
                <a:lnTo>
                  <a:pt x="0" y="522300"/>
                </a:lnTo>
                <a:lnTo>
                  <a:pt x="7550" y="559606"/>
                </a:lnTo>
                <a:lnTo>
                  <a:pt x="28122" y="590081"/>
                </a:lnTo>
                <a:lnTo>
                  <a:pt x="58598" y="610634"/>
                </a:lnTo>
                <a:lnTo>
                  <a:pt x="95859" y="618172"/>
                </a:lnTo>
                <a:lnTo>
                  <a:pt x="501675" y="618172"/>
                </a:lnTo>
                <a:lnTo>
                  <a:pt x="538983" y="610634"/>
                </a:lnTo>
                <a:lnTo>
                  <a:pt x="555829" y="599274"/>
                </a:lnTo>
                <a:lnTo>
                  <a:pt x="95859" y="599274"/>
                </a:lnTo>
                <a:lnTo>
                  <a:pt x="65958" y="593219"/>
                </a:lnTo>
                <a:lnTo>
                  <a:pt x="41484" y="576713"/>
                </a:lnTo>
                <a:lnTo>
                  <a:pt x="24954" y="552244"/>
                </a:lnTo>
                <a:lnTo>
                  <a:pt x="18884" y="522300"/>
                </a:lnTo>
                <a:lnTo>
                  <a:pt x="18884" y="95935"/>
                </a:lnTo>
                <a:lnTo>
                  <a:pt x="24954" y="65988"/>
                </a:lnTo>
                <a:lnTo>
                  <a:pt x="41484" y="41524"/>
                </a:lnTo>
                <a:lnTo>
                  <a:pt x="65958" y="25025"/>
                </a:lnTo>
                <a:lnTo>
                  <a:pt x="95859" y="18973"/>
                </a:lnTo>
                <a:lnTo>
                  <a:pt x="555909" y="18973"/>
                </a:lnTo>
                <a:lnTo>
                  <a:pt x="538983" y="7547"/>
                </a:lnTo>
                <a:lnTo>
                  <a:pt x="501675" y="0"/>
                </a:lnTo>
                <a:close/>
              </a:path>
              <a:path w="598170" h="618489">
                <a:moveTo>
                  <a:pt x="555909" y="18973"/>
                </a:moveTo>
                <a:lnTo>
                  <a:pt x="501675" y="18973"/>
                </a:lnTo>
                <a:lnTo>
                  <a:pt x="531582" y="25025"/>
                </a:lnTo>
                <a:lnTo>
                  <a:pt x="556032" y="41524"/>
                </a:lnTo>
                <a:lnTo>
                  <a:pt x="572532" y="65988"/>
                </a:lnTo>
                <a:lnTo>
                  <a:pt x="578586" y="95935"/>
                </a:lnTo>
                <a:lnTo>
                  <a:pt x="578586" y="522300"/>
                </a:lnTo>
                <a:lnTo>
                  <a:pt x="572532" y="552244"/>
                </a:lnTo>
                <a:lnTo>
                  <a:pt x="556032" y="576713"/>
                </a:lnTo>
                <a:lnTo>
                  <a:pt x="531582" y="593219"/>
                </a:lnTo>
                <a:lnTo>
                  <a:pt x="501675" y="599274"/>
                </a:lnTo>
                <a:lnTo>
                  <a:pt x="555829" y="599274"/>
                </a:lnTo>
                <a:lnTo>
                  <a:pt x="569463" y="590081"/>
                </a:lnTo>
                <a:lnTo>
                  <a:pt x="590020" y="559606"/>
                </a:lnTo>
                <a:lnTo>
                  <a:pt x="597560" y="522300"/>
                </a:lnTo>
                <a:lnTo>
                  <a:pt x="597560" y="95935"/>
                </a:lnTo>
                <a:lnTo>
                  <a:pt x="590020" y="58619"/>
                </a:lnTo>
                <a:lnTo>
                  <a:pt x="569463" y="28122"/>
                </a:lnTo>
                <a:lnTo>
                  <a:pt x="555909" y="18973"/>
                </a:lnTo>
                <a:close/>
              </a:path>
            </a:pathLst>
          </a:custGeom>
          <a:solidFill>
            <a:srgbClr val="CD6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37"/>
          <p:cNvSpPr/>
          <p:nvPr/>
        </p:nvSpPr>
        <p:spPr>
          <a:xfrm>
            <a:off x="3535489" y="2071974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7914" y="0"/>
                </a:lnTo>
              </a:path>
            </a:pathLst>
          </a:custGeom>
          <a:ln w="19050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38"/>
          <p:cNvSpPr/>
          <p:nvPr/>
        </p:nvSpPr>
        <p:spPr>
          <a:xfrm>
            <a:off x="3544951" y="196719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8923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39"/>
          <p:cNvSpPr/>
          <p:nvPr/>
        </p:nvSpPr>
        <p:spPr>
          <a:xfrm>
            <a:off x="3535489" y="1957674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7914" y="0"/>
                </a:lnTo>
              </a:path>
            </a:pathLst>
          </a:custGeom>
          <a:ln w="19050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0"/>
          <p:cNvSpPr/>
          <p:nvPr/>
        </p:nvSpPr>
        <p:spPr>
          <a:xfrm>
            <a:off x="3703942" y="1967504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805"/>
                </a:lnTo>
              </a:path>
            </a:pathLst>
          </a:custGeom>
          <a:ln w="18923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1"/>
          <p:cNvSpPr/>
          <p:nvPr/>
        </p:nvSpPr>
        <p:spPr>
          <a:xfrm>
            <a:off x="3540023" y="2185544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444" y="0"/>
                </a:lnTo>
              </a:path>
            </a:pathLst>
          </a:custGeom>
          <a:ln w="18961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2"/>
          <p:cNvSpPr/>
          <p:nvPr/>
        </p:nvSpPr>
        <p:spPr>
          <a:xfrm>
            <a:off x="3540023" y="2128680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444" y="0"/>
                </a:lnTo>
              </a:path>
            </a:pathLst>
          </a:custGeom>
          <a:ln w="18973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43"/>
          <p:cNvSpPr/>
          <p:nvPr/>
        </p:nvSpPr>
        <p:spPr>
          <a:xfrm>
            <a:off x="3755758" y="207179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96" y="0"/>
                </a:lnTo>
              </a:path>
            </a:pathLst>
          </a:custGeom>
          <a:ln w="18973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44"/>
          <p:cNvSpPr/>
          <p:nvPr/>
        </p:nvSpPr>
        <p:spPr>
          <a:xfrm>
            <a:off x="3755758" y="2014882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96" y="0"/>
                </a:lnTo>
              </a:path>
            </a:pathLst>
          </a:custGeom>
          <a:ln w="18961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45"/>
          <p:cNvSpPr/>
          <p:nvPr/>
        </p:nvSpPr>
        <p:spPr>
          <a:xfrm>
            <a:off x="3755758" y="195803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96" y="0"/>
                </a:lnTo>
              </a:path>
            </a:pathLst>
          </a:custGeom>
          <a:ln w="18999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72"/>
          <p:cNvSpPr/>
          <p:nvPr/>
        </p:nvSpPr>
        <p:spPr>
          <a:xfrm>
            <a:off x="6228469" y="3170972"/>
            <a:ext cx="1126490" cy="305435"/>
          </a:xfrm>
          <a:custGeom>
            <a:avLst/>
            <a:gdLst/>
            <a:ahLst/>
            <a:cxnLst/>
            <a:rect l="l" t="t" r="r" b="b"/>
            <a:pathLst>
              <a:path w="1126490" h="305435">
                <a:moveTo>
                  <a:pt x="1075232" y="0"/>
                </a:moveTo>
                <a:lnTo>
                  <a:pt x="50901" y="0"/>
                </a:lnTo>
                <a:lnTo>
                  <a:pt x="31091" y="3999"/>
                </a:lnTo>
                <a:lnTo>
                  <a:pt x="14911" y="14905"/>
                </a:lnTo>
                <a:lnTo>
                  <a:pt x="4001" y="31080"/>
                </a:lnTo>
                <a:lnTo>
                  <a:pt x="0" y="50888"/>
                </a:lnTo>
                <a:lnTo>
                  <a:pt x="0" y="254469"/>
                </a:lnTo>
                <a:lnTo>
                  <a:pt x="4001" y="274276"/>
                </a:lnTo>
                <a:lnTo>
                  <a:pt x="14911" y="290447"/>
                </a:lnTo>
                <a:lnTo>
                  <a:pt x="31091" y="301348"/>
                </a:lnTo>
                <a:lnTo>
                  <a:pt x="50901" y="305346"/>
                </a:lnTo>
                <a:lnTo>
                  <a:pt x="1075232" y="305346"/>
                </a:lnTo>
                <a:lnTo>
                  <a:pt x="1095035" y="301348"/>
                </a:lnTo>
                <a:lnTo>
                  <a:pt x="1111211" y="290447"/>
                </a:lnTo>
                <a:lnTo>
                  <a:pt x="1122120" y="274276"/>
                </a:lnTo>
                <a:lnTo>
                  <a:pt x="1126121" y="254469"/>
                </a:lnTo>
                <a:lnTo>
                  <a:pt x="1126121" y="50888"/>
                </a:lnTo>
                <a:lnTo>
                  <a:pt x="1122120" y="31080"/>
                </a:lnTo>
                <a:lnTo>
                  <a:pt x="1111211" y="14905"/>
                </a:lnTo>
                <a:lnTo>
                  <a:pt x="1095035" y="3999"/>
                </a:lnTo>
                <a:lnTo>
                  <a:pt x="1075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74"/>
          <p:cNvSpPr txBox="1"/>
          <p:nvPr/>
        </p:nvSpPr>
        <p:spPr>
          <a:xfrm>
            <a:off x="6259240" y="3183434"/>
            <a:ext cx="1183640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69545" algn="ctr"/>
            <a:r>
              <a:rPr sz="900" b="1" spc="10">
                <a:solidFill>
                  <a:schemeClr val="accent1"/>
                </a:solidFill>
                <a:latin typeface="Arial"/>
                <a:cs typeface="Arial"/>
              </a:rPr>
              <a:t>Board votes</a:t>
            </a:r>
            <a:r>
              <a:rPr lang="en-GB" sz="900" b="1" spc="1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900" b="1" spc="10">
                <a:solidFill>
                  <a:schemeClr val="accent1"/>
                </a:solidFill>
                <a:latin typeface="Arial"/>
                <a:cs typeface="Arial"/>
              </a:rPr>
              <a:t>o</a:t>
            </a:r>
            <a:r>
              <a:rPr lang="en-GB" sz="900" b="1" spc="10" dirty="0">
                <a:solidFill>
                  <a:schemeClr val="accent1"/>
                </a:solidFill>
                <a:latin typeface="Arial"/>
                <a:cs typeface="Arial"/>
              </a:rPr>
              <a:t>n </a:t>
            </a:r>
            <a:r>
              <a:rPr sz="900" b="1" spc="10">
                <a:solidFill>
                  <a:schemeClr val="accent1"/>
                </a:solidFill>
                <a:latin typeface="Arial"/>
                <a:cs typeface="Arial"/>
              </a:rPr>
              <a:t>final</a:t>
            </a:r>
            <a:r>
              <a:rPr lang="en-GB" sz="900" b="1" spc="1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900" b="1" spc="10">
                <a:solidFill>
                  <a:schemeClr val="accent1"/>
                </a:solidFill>
                <a:latin typeface="Arial"/>
                <a:cs typeface="Arial"/>
              </a:rPr>
              <a:t>policy</a:t>
            </a:r>
            <a:endParaRPr sz="900" spc="1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260" name="object 73"/>
          <p:cNvSpPr/>
          <p:nvPr/>
        </p:nvSpPr>
        <p:spPr>
          <a:xfrm>
            <a:off x="6209591" y="3174888"/>
            <a:ext cx="1126490" cy="305435"/>
          </a:xfrm>
          <a:custGeom>
            <a:avLst/>
            <a:gdLst/>
            <a:ahLst/>
            <a:cxnLst/>
            <a:rect l="l" t="t" r="r" b="b"/>
            <a:pathLst>
              <a:path w="1126490" h="305435">
                <a:moveTo>
                  <a:pt x="0" y="50888"/>
                </a:moveTo>
                <a:lnTo>
                  <a:pt x="4001" y="31080"/>
                </a:lnTo>
                <a:lnTo>
                  <a:pt x="14911" y="14905"/>
                </a:lnTo>
                <a:lnTo>
                  <a:pt x="31091" y="3999"/>
                </a:lnTo>
                <a:lnTo>
                  <a:pt x="50901" y="0"/>
                </a:lnTo>
                <a:lnTo>
                  <a:pt x="1075232" y="0"/>
                </a:lnTo>
                <a:lnTo>
                  <a:pt x="1095035" y="3999"/>
                </a:lnTo>
                <a:lnTo>
                  <a:pt x="1111211" y="14905"/>
                </a:lnTo>
                <a:lnTo>
                  <a:pt x="1122120" y="31080"/>
                </a:lnTo>
                <a:lnTo>
                  <a:pt x="1126121" y="50888"/>
                </a:lnTo>
                <a:lnTo>
                  <a:pt x="1126121" y="254469"/>
                </a:lnTo>
                <a:lnTo>
                  <a:pt x="1122120" y="274276"/>
                </a:lnTo>
                <a:lnTo>
                  <a:pt x="1111211" y="290447"/>
                </a:lnTo>
                <a:lnTo>
                  <a:pt x="1095035" y="301348"/>
                </a:lnTo>
                <a:lnTo>
                  <a:pt x="1075232" y="305346"/>
                </a:lnTo>
                <a:lnTo>
                  <a:pt x="50901" y="305346"/>
                </a:lnTo>
                <a:lnTo>
                  <a:pt x="31091" y="301348"/>
                </a:lnTo>
                <a:lnTo>
                  <a:pt x="14911" y="290447"/>
                </a:lnTo>
                <a:lnTo>
                  <a:pt x="4001" y="274276"/>
                </a:lnTo>
                <a:lnTo>
                  <a:pt x="0" y="254469"/>
                </a:lnTo>
                <a:lnTo>
                  <a:pt x="0" y="50888"/>
                </a:lnTo>
                <a:close/>
              </a:path>
            </a:pathLst>
          </a:custGeom>
          <a:ln w="12700">
            <a:solidFill>
              <a:srgbClr val="E695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val 5"/>
          <p:cNvSpPr/>
          <p:nvPr/>
        </p:nvSpPr>
        <p:spPr>
          <a:xfrm>
            <a:off x="3604878" y="4847985"/>
            <a:ext cx="301625" cy="301625"/>
          </a:xfrm>
          <a:prstGeom prst="ellipse">
            <a:avLst/>
          </a:prstGeom>
          <a:solidFill>
            <a:srgbClr val="CD6929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11830" y="4825760"/>
            <a:ext cx="2000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Arial"/>
                <a:cs typeface="Source Sans Pro"/>
              </a:rPr>
              <a:t>2</a:t>
            </a:r>
          </a:p>
        </p:txBody>
      </p:sp>
      <p:sp>
        <p:nvSpPr>
          <p:cNvPr id="261" name="object 189"/>
          <p:cNvSpPr/>
          <p:nvPr/>
        </p:nvSpPr>
        <p:spPr>
          <a:xfrm rot="10800000">
            <a:off x="3697861" y="3704812"/>
            <a:ext cx="107314" cy="53975"/>
          </a:xfrm>
          <a:custGeom>
            <a:avLst/>
            <a:gdLst/>
            <a:ahLst/>
            <a:cxnLst/>
            <a:rect l="l" t="t" r="r" b="b"/>
            <a:pathLst>
              <a:path w="107314" h="53975">
                <a:moveTo>
                  <a:pt x="107251" y="0"/>
                </a:moveTo>
                <a:lnTo>
                  <a:pt x="0" y="0"/>
                </a:lnTo>
                <a:lnTo>
                  <a:pt x="53619" y="53619"/>
                </a:lnTo>
                <a:lnTo>
                  <a:pt x="107251" y="0"/>
                </a:lnTo>
                <a:close/>
              </a:path>
            </a:pathLst>
          </a:custGeom>
          <a:solidFill>
            <a:srgbClr val="E69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val 262"/>
          <p:cNvSpPr/>
          <p:nvPr/>
        </p:nvSpPr>
        <p:spPr>
          <a:xfrm>
            <a:off x="6615356" y="4847985"/>
            <a:ext cx="301625" cy="301625"/>
          </a:xfrm>
          <a:prstGeom prst="ellipse">
            <a:avLst/>
          </a:prstGeom>
          <a:solidFill>
            <a:srgbClr val="CD6929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5" name="TextBox 264"/>
          <p:cNvSpPr txBox="1"/>
          <p:nvPr/>
        </p:nvSpPr>
        <p:spPr>
          <a:xfrm>
            <a:off x="6619133" y="4825760"/>
            <a:ext cx="2000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Arial"/>
                <a:cs typeface="Source Sans Pro"/>
              </a:rPr>
              <a:t>4</a:t>
            </a:r>
          </a:p>
        </p:txBody>
      </p:sp>
      <p:sp>
        <p:nvSpPr>
          <p:cNvPr id="266" name="Oval 265"/>
          <p:cNvSpPr/>
          <p:nvPr/>
        </p:nvSpPr>
        <p:spPr>
          <a:xfrm>
            <a:off x="7916813" y="1251147"/>
            <a:ext cx="301625" cy="301625"/>
          </a:xfrm>
          <a:prstGeom prst="ellipse">
            <a:avLst/>
          </a:prstGeom>
          <a:solidFill>
            <a:srgbClr val="CD6929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7" name="TextBox 266"/>
          <p:cNvSpPr txBox="1"/>
          <p:nvPr/>
        </p:nvSpPr>
        <p:spPr>
          <a:xfrm>
            <a:off x="7920590" y="1228922"/>
            <a:ext cx="2000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Arial"/>
                <a:cs typeface="Source Sans Pro"/>
              </a:rPr>
              <a:t>5</a:t>
            </a:r>
          </a:p>
        </p:txBody>
      </p:sp>
      <p:sp>
        <p:nvSpPr>
          <p:cNvPr id="268" name="Oval 267"/>
          <p:cNvSpPr/>
          <p:nvPr/>
        </p:nvSpPr>
        <p:spPr>
          <a:xfrm>
            <a:off x="5070071" y="1251147"/>
            <a:ext cx="301625" cy="301625"/>
          </a:xfrm>
          <a:prstGeom prst="ellipse">
            <a:avLst/>
          </a:prstGeom>
          <a:solidFill>
            <a:srgbClr val="CD6929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9" name="TextBox 268"/>
          <p:cNvSpPr txBox="1"/>
          <p:nvPr/>
        </p:nvSpPr>
        <p:spPr>
          <a:xfrm>
            <a:off x="5073848" y="1228922"/>
            <a:ext cx="2000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Arial"/>
                <a:cs typeface="Source Sans Pro"/>
              </a:rPr>
              <a:t>3</a:t>
            </a:r>
          </a:p>
        </p:txBody>
      </p:sp>
      <p:sp>
        <p:nvSpPr>
          <p:cNvPr id="270" name="Oval 269"/>
          <p:cNvSpPr/>
          <p:nvPr/>
        </p:nvSpPr>
        <p:spPr>
          <a:xfrm>
            <a:off x="2080097" y="1251147"/>
            <a:ext cx="301625" cy="301625"/>
          </a:xfrm>
          <a:prstGeom prst="ellipse">
            <a:avLst/>
          </a:prstGeom>
          <a:solidFill>
            <a:srgbClr val="CD6929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1" name="TextBox 270"/>
          <p:cNvSpPr txBox="1"/>
          <p:nvPr/>
        </p:nvSpPr>
        <p:spPr>
          <a:xfrm>
            <a:off x="2083874" y="1228922"/>
            <a:ext cx="2000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Arial"/>
                <a:cs typeface="Source Sans Pro"/>
              </a:rPr>
              <a:t>1</a:t>
            </a:r>
          </a:p>
        </p:txBody>
      </p:sp>
      <p:sp>
        <p:nvSpPr>
          <p:cNvPr id="272" name="object 192"/>
          <p:cNvSpPr/>
          <p:nvPr/>
        </p:nvSpPr>
        <p:spPr>
          <a:xfrm>
            <a:off x="8013374" y="2288615"/>
            <a:ext cx="107314" cy="53975"/>
          </a:xfrm>
          <a:custGeom>
            <a:avLst/>
            <a:gdLst/>
            <a:ahLst/>
            <a:cxnLst/>
            <a:rect l="l" t="t" r="r" b="b"/>
            <a:pathLst>
              <a:path w="107314" h="53975">
                <a:moveTo>
                  <a:pt x="107238" y="0"/>
                </a:moveTo>
                <a:lnTo>
                  <a:pt x="0" y="0"/>
                </a:lnTo>
                <a:lnTo>
                  <a:pt x="53606" y="53606"/>
                </a:lnTo>
                <a:lnTo>
                  <a:pt x="107238" y="0"/>
                </a:lnTo>
                <a:close/>
              </a:path>
            </a:pathLst>
          </a:custGeom>
          <a:solidFill>
            <a:srgbClr val="E69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751535" y="2274157"/>
            <a:ext cx="0" cy="727277"/>
          </a:xfrm>
          <a:prstGeom prst="line">
            <a:avLst/>
          </a:prstGeom>
          <a:ln w="31750">
            <a:solidFill>
              <a:srgbClr val="CD69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object 108"/>
          <p:cNvSpPr/>
          <p:nvPr/>
        </p:nvSpPr>
        <p:spPr>
          <a:xfrm>
            <a:off x="3580153" y="2472459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322" y="0"/>
                </a:moveTo>
                <a:lnTo>
                  <a:pt x="125784" y="6119"/>
                </a:lnTo>
                <a:lnTo>
                  <a:pt x="84860" y="23388"/>
                </a:lnTo>
                <a:lnTo>
                  <a:pt x="50185" y="50176"/>
                </a:lnTo>
                <a:lnTo>
                  <a:pt x="23394" y="84849"/>
                </a:lnTo>
                <a:lnTo>
                  <a:pt x="6120" y="125775"/>
                </a:lnTo>
                <a:lnTo>
                  <a:pt x="0" y="171323"/>
                </a:lnTo>
                <a:lnTo>
                  <a:pt x="6120" y="216859"/>
                </a:lnTo>
                <a:lnTo>
                  <a:pt x="23394" y="257778"/>
                </a:lnTo>
                <a:lnTo>
                  <a:pt x="50185" y="292447"/>
                </a:lnTo>
                <a:lnTo>
                  <a:pt x="84860" y="319232"/>
                </a:lnTo>
                <a:lnTo>
                  <a:pt x="125784" y="336501"/>
                </a:lnTo>
                <a:lnTo>
                  <a:pt x="171322" y="342620"/>
                </a:lnTo>
                <a:lnTo>
                  <a:pt x="216869" y="336501"/>
                </a:lnTo>
                <a:lnTo>
                  <a:pt x="257793" y="319232"/>
                </a:lnTo>
                <a:lnTo>
                  <a:pt x="292463" y="292447"/>
                </a:lnTo>
                <a:lnTo>
                  <a:pt x="319247" y="257778"/>
                </a:lnTo>
                <a:lnTo>
                  <a:pt x="336515" y="216859"/>
                </a:lnTo>
                <a:lnTo>
                  <a:pt x="342633" y="171323"/>
                </a:lnTo>
                <a:lnTo>
                  <a:pt x="336515" y="125775"/>
                </a:lnTo>
                <a:lnTo>
                  <a:pt x="319247" y="84849"/>
                </a:lnTo>
                <a:lnTo>
                  <a:pt x="292463" y="50176"/>
                </a:lnTo>
                <a:lnTo>
                  <a:pt x="257793" y="23388"/>
                </a:lnTo>
                <a:lnTo>
                  <a:pt x="216869" y="6119"/>
                </a:lnTo>
                <a:lnTo>
                  <a:pt x="171322" y="0"/>
                </a:lnTo>
                <a:close/>
              </a:path>
            </a:pathLst>
          </a:custGeom>
          <a:solidFill>
            <a:srgbClr val="E69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51"/>
          <p:cNvSpPr/>
          <p:nvPr/>
        </p:nvSpPr>
        <p:spPr>
          <a:xfrm>
            <a:off x="3200970" y="3757242"/>
            <a:ext cx="1102995" cy="442595"/>
          </a:xfrm>
          <a:custGeom>
            <a:avLst/>
            <a:gdLst/>
            <a:ahLst/>
            <a:cxnLst/>
            <a:rect l="l" t="t" r="r" b="b"/>
            <a:pathLst>
              <a:path w="1102995" h="442595">
                <a:moveTo>
                  <a:pt x="0" y="73672"/>
                </a:moveTo>
                <a:lnTo>
                  <a:pt x="5791" y="44994"/>
                </a:lnTo>
                <a:lnTo>
                  <a:pt x="21582" y="21577"/>
                </a:lnTo>
                <a:lnTo>
                  <a:pt x="45000" y="5789"/>
                </a:lnTo>
                <a:lnTo>
                  <a:pt x="73672" y="0"/>
                </a:lnTo>
                <a:lnTo>
                  <a:pt x="1028687" y="0"/>
                </a:lnTo>
                <a:lnTo>
                  <a:pt x="1057367" y="5789"/>
                </a:lnTo>
                <a:lnTo>
                  <a:pt x="1080789" y="21577"/>
                </a:lnTo>
                <a:lnTo>
                  <a:pt x="1096581" y="44994"/>
                </a:lnTo>
                <a:lnTo>
                  <a:pt x="1102372" y="73672"/>
                </a:lnTo>
                <a:lnTo>
                  <a:pt x="1102372" y="368376"/>
                </a:lnTo>
                <a:lnTo>
                  <a:pt x="1096581" y="397061"/>
                </a:lnTo>
                <a:lnTo>
                  <a:pt x="1080789" y="420482"/>
                </a:lnTo>
                <a:lnTo>
                  <a:pt x="1057367" y="436272"/>
                </a:lnTo>
                <a:lnTo>
                  <a:pt x="1028687" y="442061"/>
                </a:lnTo>
                <a:lnTo>
                  <a:pt x="73672" y="442061"/>
                </a:lnTo>
                <a:lnTo>
                  <a:pt x="45000" y="436272"/>
                </a:lnTo>
                <a:lnTo>
                  <a:pt x="21582" y="420482"/>
                </a:lnTo>
                <a:lnTo>
                  <a:pt x="5791" y="397061"/>
                </a:lnTo>
                <a:lnTo>
                  <a:pt x="0" y="368376"/>
                </a:lnTo>
                <a:lnTo>
                  <a:pt x="0" y="73672"/>
                </a:lnTo>
                <a:close/>
              </a:path>
            </a:pathLst>
          </a:custGeom>
          <a:solidFill>
            <a:schemeClr val="bg1"/>
          </a:solidFill>
          <a:ln w="12699">
            <a:solidFill>
              <a:srgbClr val="E695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09"/>
          <p:cNvSpPr/>
          <p:nvPr/>
        </p:nvSpPr>
        <p:spPr>
          <a:xfrm>
            <a:off x="3688844" y="2512780"/>
            <a:ext cx="125730" cy="257175"/>
          </a:xfrm>
          <a:custGeom>
            <a:avLst/>
            <a:gdLst/>
            <a:ahLst/>
            <a:cxnLst/>
            <a:rect l="l" t="t" r="r" b="b"/>
            <a:pathLst>
              <a:path w="125729" h="257175">
                <a:moveTo>
                  <a:pt x="14516" y="71450"/>
                </a:moveTo>
                <a:lnTo>
                  <a:pt x="4178" y="71450"/>
                </a:lnTo>
                <a:lnTo>
                  <a:pt x="0" y="75615"/>
                </a:lnTo>
                <a:lnTo>
                  <a:pt x="0" y="150799"/>
                </a:lnTo>
                <a:lnTo>
                  <a:pt x="1473" y="164345"/>
                </a:lnTo>
                <a:lnTo>
                  <a:pt x="5678" y="176879"/>
                </a:lnTo>
                <a:lnTo>
                  <a:pt x="12296" y="188079"/>
                </a:lnTo>
                <a:lnTo>
                  <a:pt x="21005" y="197624"/>
                </a:lnTo>
                <a:lnTo>
                  <a:pt x="21348" y="198056"/>
                </a:lnTo>
                <a:lnTo>
                  <a:pt x="23404" y="199783"/>
                </a:lnTo>
                <a:lnTo>
                  <a:pt x="23494" y="255295"/>
                </a:lnTo>
                <a:lnTo>
                  <a:pt x="25171" y="256565"/>
                </a:lnTo>
                <a:lnTo>
                  <a:pt x="29730" y="256565"/>
                </a:lnTo>
                <a:lnTo>
                  <a:pt x="31407" y="255295"/>
                </a:lnTo>
                <a:lnTo>
                  <a:pt x="31356" y="205244"/>
                </a:lnTo>
                <a:lnTo>
                  <a:pt x="47146" y="205244"/>
                </a:lnTo>
                <a:lnTo>
                  <a:pt x="46126" y="203072"/>
                </a:lnTo>
                <a:lnTo>
                  <a:pt x="42837" y="201866"/>
                </a:lnTo>
                <a:lnTo>
                  <a:pt x="41655" y="201383"/>
                </a:lnTo>
                <a:lnTo>
                  <a:pt x="35331" y="198513"/>
                </a:lnTo>
                <a:lnTo>
                  <a:pt x="30886" y="195668"/>
                </a:lnTo>
                <a:lnTo>
                  <a:pt x="26619" y="191935"/>
                </a:lnTo>
                <a:lnTo>
                  <a:pt x="26352" y="191757"/>
                </a:lnTo>
                <a:lnTo>
                  <a:pt x="7848" y="150799"/>
                </a:lnTo>
                <a:lnTo>
                  <a:pt x="7848" y="79946"/>
                </a:lnTo>
                <a:lnTo>
                  <a:pt x="8508" y="79311"/>
                </a:lnTo>
                <a:lnTo>
                  <a:pt x="31356" y="79311"/>
                </a:lnTo>
                <a:lnTo>
                  <a:pt x="31356" y="76657"/>
                </a:lnTo>
                <a:lnTo>
                  <a:pt x="23494" y="76657"/>
                </a:lnTo>
                <a:lnTo>
                  <a:pt x="19545" y="73329"/>
                </a:lnTo>
                <a:lnTo>
                  <a:pt x="14516" y="71450"/>
                </a:lnTo>
                <a:close/>
              </a:path>
              <a:path w="125729" h="257175">
                <a:moveTo>
                  <a:pt x="101747" y="205219"/>
                </a:moveTo>
                <a:lnTo>
                  <a:pt x="93878" y="205219"/>
                </a:lnTo>
                <a:lnTo>
                  <a:pt x="93865" y="255295"/>
                </a:lnTo>
                <a:lnTo>
                  <a:pt x="95567" y="256565"/>
                </a:lnTo>
                <a:lnTo>
                  <a:pt x="100126" y="256565"/>
                </a:lnTo>
                <a:lnTo>
                  <a:pt x="101815" y="255295"/>
                </a:lnTo>
                <a:lnTo>
                  <a:pt x="101747" y="205219"/>
                </a:lnTo>
                <a:close/>
              </a:path>
              <a:path w="125729" h="257175">
                <a:moveTo>
                  <a:pt x="47146" y="205244"/>
                </a:moveTo>
                <a:lnTo>
                  <a:pt x="31356" y="205244"/>
                </a:lnTo>
                <a:lnTo>
                  <a:pt x="34518" y="207073"/>
                </a:lnTo>
                <a:lnTo>
                  <a:pt x="37833" y="208635"/>
                </a:lnTo>
                <a:lnTo>
                  <a:pt x="41732" y="210070"/>
                </a:lnTo>
                <a:lnTo>
                  <a:pt x="44310" y="210146"/>
                </a:lnTo>
                <a:lnTo>
                  <a:pt x="45846" y="209105"/>
                </a:lnTo>
                <a:lnTo>
                  <a:pt x="47218" y="205397"/>
                </a:lnTo>
                <a:lnTo>
                  <a:pt x="47146" y="205244"/>
                </a:lnTo>
                <a:close/>
              </a:path>
              <a:path w="125729" h="257175">
                <a:moveTo>
                  <a:pt x="125272" y="43319"/>
                </a:moveTo>
                <a:lnTo>
                  <a:pt x="113906" y="43319"/>
                </a:lnTo>
                <a:lnTo>
                  <a:pt x="117411" y="46824"/>
                </a:lnTo>
                <a:lnTo>
                  <a:pt x="117386" y="150799"/>
                </a:lnTo>
                <a:lnTo>
                  <a:pt x="100444" y="190436"/>
                </a:lnTo>
                <a:lnTo>
                  <a:pt x="100139" y="190576"/>
                </a:lnTo>
                <a:lnTo>
                  <a:pt x="99834" y="190779"/>
                </a:lnTo>
                <a:lnTo>
                  <a:pt x="94233" y="195999"/>
                </a:lnTo>
                <a:lnTo>
                  <a:pt x="88001" y="199796"/>
                </a:lnTo>
                <a:lnTo>
                  <a:pt x="79120" y="203034"/>
                </a:lnTo>
                <a:lnTo>
                  <a:pt x="78046" y="205397"/>
                </a:lnTo>
                <a:lnTo>
                  <a:pt x="79413" y="209105"/>
                </a:lnTo>
                <a:lnTo>
                  <a:pt x="80962" y="210121"/>
                </a:lnTo>
                <a:lnTo>
                  <a:pt x="83527" y="210057"/>
                </a:lnTo>
                <a:lnTo>
                  <a:pt x="83972" y="209867"/>
                </a:lnTo>
                <a:lnTo>
                  <a:pt x="87452" y="208610"/>
                </a:lnTo>
                <a:lnTo>
                  <a:pt x="90741" y="207048"/>
                </a:lnTo>
                <a:lnTo>
                  <a:pt x="93878" y="205219"/>
                </a:lnTo>
                <a:lnTo>
                  <a:pt x="101747" y="205219"/>
                </a:lnTo>
                <a:lnTo>
                  <a:pt x="101755" y="199783"/>
                </a:lnTo>
                <a:lnTo>
                  <a:pt x="102869" y="198881"/>
                </a:lnTo>
                <a:lnTo>
                  <a:pt x="104081" y="197853"/>
                </a:lnTo>
                <a:lnTo>
                  <a:pt x="123859" y="163980"/>
                </a:lnTo>
                <a:lnTo>
                  <a:pt x="125247" y="150799"/>
                </a:lnTo>
                <a:lnTo>
                  <a:pt x="125272" y="43319"/>
                </a:lnTo>
                <a:close/>
              </a:path>
              <a:path w="125729" h="257175">
                <a:moveTo>
                  <a:pt x="31356" y="79311"/>
                </a:moveTo>
                <a:lnTo>
                  <a:pt x="17119" y="79311"/>
                </a:lnTo>
                <a:lnTo>
                  <a:pt x="23494" y="85686"/>
                </a:lnTo>
                <a:lnTo>
                  <a:pt x="23494" y="126212"/>
                </a:lnTo>
                <a:lnTo>
                  <a:pt x="25247" y="127977"/>
                </a:lnTo>
                <a:lnTo>
                  <a:pt x="27419" y="127977"/>
                </a:lnTo>
                <a:lnTo>
                  <a:pt x="39735" y="130471"/>
                </a:lnTo>
                <a:lnTo>
                  <a:pt x="49804" y="137266"/>
                </a:lnTo>
                <a:lnTo>
                  <a:pt x="56599" y="147335"/>
                </a:lnTo>
                <a:lnTo>
                  <a:pt x="59093" y="159651"/>
                </a:lnTo>
                <a:lnTo>
                  <a:pt x="59093" y="161810"/>
                </a:lnTo>
                <a:lnTo>
                  <a:pt x="60858" y="163588"/>
                </a:lnTo>
                <a:lnTo>
                  <a:pt x="65201" y="163588"/>
                </a:lnTo>
                <a:lnTo>
                  <a:pt x="66954" y="161810"/>
                </a:lnTo>
                <a:lnTo>
                  <a:pt x="66954" y="159651"/>
                </a:lnTo>
                <a:lnTo>
                  <a:pt x="64221" y="145163"/>
                </a:lnTo>
                <a:lnTo>
                  <a:pt x="56699" y="133064"/>
                </a:lnTo>
                <a:lnTo>
                  <a:pt x="45405" y="124422"/>
                </a:lnTo>
                <a:lnTo>
                  <a:pt x="31356" y="120307"/>
                </a:lnTo>
                <a:lnTo>
                  <a:pt x="31356" y="79311"/>
                </a:lnTo>
                <a:close/>
              </a:path>
              <a:path w="125729" h="257175">
                <a:moveTo>
                  <a:pt x="101776" y="19596"/>
                </a:moveTo>
                <a:lnTo>
                  <a:pt x="90398" y="19596"/>
                </a:lnTo>
                <a:lnTo>
                  <a:pt x="93891" y="23101"/>
                </a:lnTo>
                <a:lnTo>
                  <a:pt x="93865" y="107035"/>
                </a:lnTo>
                <a:lnTo>
                  <a:pt x="95567" y="108775"/>
                </a:lnTo>
                <a:lnTo>
                  <a:pt x="100126" y="108800"/>
                </a:lnTo>
                <a:lnTo>
                  <a:pt x="101815" y="107035"/>
                </a:lnTo>
                <a:lnTo>
                  <a:pt x="101777" y="46824"/>
                </a:lnTo>
                <a:lnTo>
                  <a:pt x="105282" y="43319"/>
                </a:lnTo>
                <a:lnTo>
                  <a:pt x="125272" y="43319"/>
                </a:lnTo>
                <a:lnTo>
                  <a:pt x="125272" y="42481"/>
                </a:lnTo>
                <a:lnTo>
                  <a:pt x="120349" y="37566"/>
                </a:lnTo>
                <a:lnTo>
                  <a:pt x="101752" y="37566"/>
                </a:lnTo>
                <a:lnTo>
                  <a:pt x="101776" y="19596"/>
                </a:lnTo>
                <a:close/>
              </a:path>
              <a:path w="125729" h="257175">
                <a:moveTo>
                  <a:pt x="77560" y="7848"/>
                </a:moveTo>
                <a:lnTo>
                  <a:pt x="66979" y="7848"/>
                </a:lnTo>
                <a:lnTo>
                  <a:pt x="70510" y="11353"/>
                </a:lnTo>
                <a:lnTo>
                  <a:pt x="70459" y="100533"/>
                </a:lnTo>
                <a:lnTo>
                  <a:pt x="72212" y="102285"/>
                </a:lnTo>
                <a:lnTo>
                  <a:pt x="76555" y="102285"/>
                </a:lnTo>
                <a:lnTo>
                  <a:pt x="78308" y="100533"/>
                </a:lnTo>
                <a:lnTo>
                  <a:pt x="78308" y="26746"/>
                </a:lnTo>
                <a:lnTo>
                  <a:pt x="78638" y="22732"/>
                </a:lnTo>
                <a:lnTo>
                  <a:pt x="82067" y="19596"/>
                </a:lnTo>
                <a:lnTo>
                  <a:pt x="101776" y="19596"/>
                </a:lnTo>
                <a:lnTo>
                  <a:pt x="101777" y="18757"/>
                </a:lnTo>
                <a:lnTo>
                  <a:pt x="96854" y="13842"/>
                </a:lnTo>
                <a:lnTo>
                  <a:pt x="78244" y="13842"/>
                </a:lnTo>
                <a:lnTo>
                  <a:pt x="77560" y="7848"/>
                </a:lnTo>
                <a:close/>
              </a:path>
              <a:path w="125729" h="257175">
                <a:moveTo>
                  <a:pt x="54842" y="19596"/>
                </a:moveTo>
                <a:lnTo>
                  <a:pt x="43497" y="19596"/>
                </a:lnTo>
                <a:lnTo>
                  <a:pt x="46977" y="23101"/>
                </a:lnTo>
                <a:lnTo>
                  <a:pt x="46939" y="100533"/>
                </a:lnTo>
                <a:lnTo>
                  <a:pt x="48653" y="102247"/>
                </a:lnTo>
                <a:lnTo>
                  <a:pt x="53136" y="102273"/>
                </a:lnTo>
                <a:lnTo>
                  <a:pt x="54864" y="100533"/>
                </a:lnTo>
                <a:lnTo>
                  <a:pt x="54842" y="19596"/>
                </a:lnTo>
                <a:close/>
              </a:path>
              <a:path w="125729" h="257175">
                <a:moveTo>
                  <a:pt x="41998" y="11734"/>
                </a:moveTo>
                <a:lnTo>
                  <a:pt x="30530" y="11734"/>
                </a:lnTo>
                <a:lnTo>
                  <a:pt x="23494" y="18757"/>
                </a:lnTo>
                <a:lnTo>
                  <a:pt x="23494" y="76657"/>
                </a:lnTo>
                <a:lnTo>
                  <a:pt x="31356" y="76657"/>
                </a:lnTo>
                <a:lnTo>
                  <a:pt x="31356" y="23101"/>
                </a:lnTo>
                <a:lnTo>
                  <a:pt x="34848" y="19596"/>
                </a:lnTo>
                <a:lnTo>
                  <a:pt x="54842" y="19596"/>
                </a:lnTo>
                <a:lnTo>
                  <a:pt x="54839" y="13893"/>
                </a:lnTo>
                <a:lnTo>
                  <a:pt x="47104" y="13893"/>
                </a:lnTo>
                <a:lnTo>
                  <a:pt x="44703" y="12484"/>
                </a:lnTo>
                <a:lnTo>
                  <a:pt x="41998" y="11734"/>
                </a:lnTo>
                <a:close/>
              </a:path>
              <a:path w="125729" h="257175">
                <a:moveTo>
                  <a:pt x="118236" y="35458"/>
                </a:moveTo>
                <a:lnTo>
                  <a:pt x="106794" y="35458"/>
                </a:lnTo>
                <a:lnTo>
                  <a:pt x="104101" y="36182"/>
                </a:lnTo>
                <a:lnTo>
                  <a:pt x="101752" y="37566"/>
                </a:lnTo>
                <a:lnTo>
                  <a:pt x="120349" y="37566"/>
                </a:lnTo>
                <a:lnTo>
                  <a:pt x="118236" y="35458"/>
                </a:lnTo>
                <a:close/>
              </a:path>
              <a:path w="125729" h="257175">
                <a:moveTo>
                  <a:pt x="70700" y="0"/>
                </a:moveTo>
                <a:lnTo>
                  <a:pt x="54635" y="0"/>
                </a:lnTo>
                <a:lnTo>
                  <a:pt x="47980" y="6070"/>
                </a:lnTo>
                <a:lnTo>
                  <a:pt x="47104" y="13893"/>
                </a:lnTo>
                <a:lnTo>
                  <a:pt x="54839" y="13893"/>
                </a:lnTo>
                <a:lnTo>
                  <a:pt x="54838" y="11353"/>
                </a:lnTo>
                <a:lnTo>
                  <a:pt x="58369" y="7848"/>
                </a:lnTo>
                <a:lnTo>
                  <a:pt x="77560" y="7848"/>
                </a:lnTo>
                <a:lnTo>
                  <a:pt x="77355" y="6057"/>
                </a:lnTo>
                <a:lnTo>
                  <a:pt x="70700" y="0"/>
                </a:lnTo>
                <a:close/>
              </a:path>
              <a:path w="125729" h="257175">
                <a:moveTo>
                  <a:pt x="94741" y="11734"/>
                </a:moveTo>
                <a:lnTo>
                  <a:pt x="83273" y="11734"/>
                </a:lnTo>
                <a:lnTo>
                  <a:pt x="80594" y="12458"/>
                </a:lnTo>
                <a:lnTo>
                  <a:pt x="78244" y="13842"/>
                </a:lnTo>
                <a:lnTo>
                  <a:pt x="96854" y="13842"/>
                </a:lnTo>
                <a:lnTo>
                  <a:pt x="94741" y="117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89"/>
          <p:cNvSpPr/>
          <p:nvPr/>
        </p:nvSpPr>
        <p:spPr>
          <a:xfrm rot="10800000">
            <a:off x="3697861" y="2957606"/>
            <a:ext cx="107314" cy="53975"/>
          </a:xfrm>
          <a:custGeom>
            <a:avLst/>
            <a:gdLst/>
            <a:ahLst/>
            <a:cxnLst/>
            <a:rect l="l" t="t" r="r" b="b"/>
            <a:pathLst>
              <a:path w="107314" h="53975">
                <a:moveTo>
                  <a:pt x="107251" y="0"/>
                </a:moveTo>
                <a:lnTo>
                  <a:pt x="0" y="0"/>
                </a:lnTo>
                <a:lnTo>
                  <a:pt x="53619" y="53619"/>
                </a:lnTo>
                <a:lnTo>
                  <a:pt x="107251" y="0"/>
                </a:lnTo>
                <a:close/>
              </a:path>
            </a:pathLst>
          </a:custGeom>
          <a:solidFill>
            <a:srgbClr val="E69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62"/>
          <p:cNvSpPr txBox="1"/>
          <p:nvPr/>
        </p:nvSpPr>
        <p:spPr>
          <a:xfrm>
            <a:off x="3261081" y="3811768"/>
            <a:ext cx="983894" cy="346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034" indent="-151765" algn="ctr">
              <a:lnSpc>
                <a:spcPts val="890"/>
              </a:lnSpc>
            </a:pPr>
            <a:r>
              <a:rPr sz="900" b="1" spc="-5">
                <a:solidFill>
                  <a:srgbClr val="1A86C8"/>
                </a:solidFill>
                <a:latin typeface="Arial"/>
                <a:cs typeface="Arial"/>
              </a:rPr>
              <a:t>Call </a:t>
            </a:r>
            <a:r>
              <a:rPr sz="900" b="1">
                <a:solidFill>
                  <a:srgbClr val="1A86C8"/>
                </a:solidFill>
                <a:latin typeface="Arial"/>
                <a:cs typeface="Arial"/>
              </a:rPr>
              <a:t>for </a:t>
            </a:r>
            <a:r>
              <a:rPr sz="900" b="1" spc="-5">
                <a:solidFill>
                  <a:srgbClr val="1A86C8"/>
                </a:solidFill>
                <a:latin typeface="Arial"/>
                <a:cs typeface="Arial"/>
              </a:rPr>
              <a:t>volunteers </a:t>
            </a:r>
            <a:r>
              <a:rPr sz="900" b="1">
                <a:solidFill>
                  <a:srgbClr val="1A86C8"/>
                </a:solidFill>
                <a:latin typeface="Arial"/>
                <a:cs typeface="Arial"/>
              </a:rPr>
              <a:t>to</a:t>
            </a:r>
            <a:r>
              <a:rPr lang="en-GB" sz="900" b="1" dirty="0">
                <a:solidFill>
                  <a:srgbClr val="1A86C8"/>
                </a:solidFill>
                <a:latin typeface="Arial"/>
                <a:cs typeface="Arial"/>
              </a:rPr>
              <a:t> </a:t>
            </a:r>
            <a:r>
              <a:rPr sz="900" b="1">
                <a:solidFill>
                  <a:srgbClr val="1A86C8"/>
                </a:solidFill>
                <a:latin typeface="Arial"/>
                <a:cs typeface="Arial"/>
              </a:rPr>
              <a:t>develop</a:t>
            </a:r>
            <a:r>
              <a:rPr lang="en-GB" sz="900" b="1" spc="-60" dirty="0">
                <a:solidFill>
                  <a:srgbClr val="1A86C8"/>
                </a:solidFill>
                <a:latin typeface="Arial"/>
                <a:cs typeface="Arial"/>
              </a:rPr>
              <a:t> </a:t>
            </a:r>
            <a:r>
              <a:rPr sz="900" b="1">
                <a:solidFill>
                  <a:srgbClr val="1A86C8"/>
                </a:solidFill>
                <a:latin typeface="Arial"/>
                <a:cs typeface="Arial"/>
              </a:rPr>
              <a:t>policy</a:t>
            </a:r>
            <a:endParaRPr sz="900">
              <a:latin typeface="Arial"/>
              <a:cs typeface="Arial"/>
            </a:endParaRPr>
          </a:p>
        </p:txBody>
      </p:sp>
      <p:cxnSp>
        <p:nvCxnSpPr>
          <p:cNvPr id="276" name="Straight Connector 275"/>
          <p:cNvCxnSpPr/>
          <p:nvPr/>
        </p:nvCxnSpPr>
        <p:spPr>
          <a:xfrm flipV="1">
            <a:off x="5222883" y="2604893"/>
            <a:ext cx="0" cy="727277"/>
          </a:xfrm>
          <a:prstGeom prst="line">
            <a:avLst/>
          </a:prstGeom>
          <a:ln w="31750">
            <a:solidFill>
              <a:srgbClr val="CD69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5" name="object 85"/>
          <p:cNvSpPr/>
          <p:nvPr/>
        </p:nvSpPr>
        <p:spPr>
          <a:xfrm>
            <a:off x="4659697" y="2590549"/>
            <a:ext cx="1126490" cy="305435"/>
          </a:xfrm>
          <a:custGeom>
            <a:avLst/>
            <a:gdLst/>
            <a:ahLst/>
            <a:cxnLst/>
            <a:rect l="l" t="t" r="r" b="b"/>
            <a:pathLst>
              <a:path w="1126489" h="305435">
                <a:moveTo>
                  <a:pt x="0" y="50888"/>
                </a:moveTo>
                <a:lnTo>
                  <a:pt x="4000" y="31080"/>
                </a:lnTo>
                <a:lnTo>
                  <a:pt x="14909" y="14905"/>
                </a:lnTo>
                <a:lnTo>
                  <a:pt x="31086" y="3999"/>
                </a:lnTo>
                <a:lnTo>
                  <a:pt x="50888" y="0"/>
                </a:lnTo>
                <a:lnTo>
                  <a:pt x="1075220" y="0"/>
                </a:lnTo>
                <a:lnTo>
                  <a:pt x="1095033" y="3999"/>
                </a:lnTo>
                <a:lnTo>
                  <a:pt x="1111208" y="14905"/>
                </a:lnTo>
                <a:lnTo>
                  <a:pt x="1122111" y="31080"/>
                </a:lnTo>
                <a:lnTo>
                  <a:pt x="1126109" y="50888"/>
                </a:lnTo>
                <a:lnTo>
                  <a:pt x="1126109" y="254457"/>
                </a:lnTo>
                <a:lnTo>
                  <a:pt x="1122111" y="274267"/>
                </a:lnTo>
                <a:lnTo>
                  <a:pt x="1111208" y="290447"/>
                </a:lnTo>
                <a:lnTo>
                  <a:pt x="1095033" y="301357"/>
                </a:lnTo>
                <a:lnTo>
                  <a:pt x="1075220" y="305358"/>
                </a:lnTo>
                <a:lnTo>
                  <a:pt x="50888" y="305358"/>
                </a:lnTo>
                <a:lnTo>
                  <a:pt x="31086" y="301357"/>
                </a:lnTo>
                <a:lnTo>
                  <a:pt x="14909" y="290447"/>
                </a:lnTo>
                <a:lnTo>
                  <a:pt x="4000" y="274267"/>
                </a:lnTo>
                <a:lnTo>
                  <a:pt x="0" y="254457"/>
                </a:lnTo>
                <a:lnTo>
                  <a:pt x="0" y="50888"/>
                </a:lnTo>
                <a:close/>
              </a:path>
            </a:pathLst>
          </a:custGeom>
          <a:solidFill>
            <a:schemeClr val="bg1"/>
          </a:solidFill>
          <a:ln w="12699">
            <a:solidFill>
              <a:srgbClr val="E695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87"/>
          <p:cNvSpPr txBox="1"/>
          <p:nvPr/>
        </p:nvSpPr>
        <p:spPr>
          <a:xfrm>
            <a:off x="4565592" y="2622430"/>
            <a:ext cx="1313414" cy="237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910"/>
              </a:lnSpc>
            </a:pPr>
            <a:r>
              <a:rPr lang="en-US" sz="900" b="1" dirty="0">
                <a:solidFill>
                  <a:srgbClr val="1A87C9"/>
                </a:solidFill>
                <a:latin typeface="Arial  "/>
                <a:cs typeface="Arial  "/>
              </a:rPr>
              <a:t>Public comments </a:t>
            </a:r>
          </a:p>
          <a:p>
            <a:pPr marL="12700" marR="5080" algn="ctr">
              <a:lnSpc>
                <a:spcPts val="910"/>
              </a:lnSpc>
            </a:pPr>
            <a:r>
              <a:rPr lang="en-US" sz="900" b="1" dirty="0">
                <a:solidFill>
                  <a:srgbClr val="1A87C9"/>
                </a:solidFill>
                <a:latin typeface="Arial  "/>
                <a:cs typeface="Arial  "/>
              </a:rPr>
              <a:t>by Community</a:t>
            </a:r>
            <a:endParaRPr sz="900" b="1" dirty="0">
              <a:solidFill>
                <a:srgbClr val="1A87C9"/>
              </a:solidFill>
              <a:latin typeface="Arial  "/>
              <a:cs typeface="Arial  "/>
            </a:endParaRPr>
          </a:p>
        </p:txBody>
      </p:sp>
      <p:sp>
        <p:nvSpPr>
          <p:cNvPr id="199" name="object 192"/>
          <p:cNvSpPr/>
          <p:nvPr/>
        </p:nvSpPr>
        <p:spPr>
          <a:xfrm>
            <a:off x="5170813" y="2901786"/>
            <a:ext cx="107314" cy="53975"/>
          </a:xfrm>
          <a:custGeom>
            <a:avLst/>
            <a:gdLst/>
            <a:ahLst/>
            <a:cxnLst/>
            <a:rect l="l" t="t" r="r" b="b"/>
            <a:pathLst>
              <a:path w="107314" h="53975">
                <a:moveTo>
                  <a:pt x="107238" y="0"/>
                </a:moveTo>
                <a:lnTo>
                  <a:pt x="0" y="0"/>
                </a:lnTo>
                <a:lnTo>
                  <a:pt x="53606" y="53606"/>
                </a:lnTo>
                <a:lnTo>
                  <a:pt x="107238" y="0"/>
                </a:lnTo>
                <a:close/>
              </a:path>
            </a:pathLst>
          </a:custGeom>
          <a:solidFill>
            <a:srgbClr val="E69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49"/>
          <p:cNvSpPr/>
          <p:nvPr/>
        </p:nvSpPr>
        <p:spPr>
          <a:xfrm>
            <a:off x="7525086" y="2082525"/>
            <a:ext cx="1084580" cy="201930"/>
          </a:xfrm>
          <a:custGeom>
            <a:avLst/>
            <a:gdLst/>
            <a:ahLst/>
            <a:cxnLst/>
            <a:rect l="l" t="t" r="r" b="b"/>
            <a:pathLst>
              <a:path w="1084580" h="201930">
                <a:moveTo>
                  <a:pt x="1084021" y="168097"/>
                </a:moveTo>
                <a:lnTo>
                  <a:pt x="1081379" y="181180"/>
                </a:lnTo>
                <a:lnTo>
                  <a:pt x="1074173" y="191862"/>
                </a:lnTo>
                <a:lnTo>
                  <a:pt x="1063484" y="199061"/>
                </a:lnTo>
                <a:lnTo>
                  <a:pt x="1050391" y="201701"/>
                </a:lnTo>
                <a:lnTo>
                  <a:pt x="33629" y="201701"/>
                </a:lnTo>
                <a:lnTo>
                  <a:pt x="20541" y="199061"/>
                </a:lnTo>
                <a:lnTo>
                  <a:pt x="9852" y="191862"/>
                </a:lnTo>
                <a:lnTo>
                  <a:pt x="2643" y="181180"/>
                </a:lnTo>
                <a:lnTo>
                  <a:pt x="0" y="168097"/>
                </a:lnTo>
                <a:lnTo>
                  <a:pt x="0" y="33604"/>
                </a:lnTo>
                <a:lnTo>
                  <a:pt x="2643" y="20515"/>
                </a:lnTo>
                <a:lnTo>
                  <a:pt x="9852" y="9834"/>
                </a:lnTo>
                <a:lnTo>
                  <a:pt x="20541" y="2637"/>
                </a:lnTo>
                <a:lnTo>
                  <a:pt x="33629" y="0"/>
                </a:lnTo>
                <a:lnTo>
                  <a:pt x="1050391" y="0"/>
                </a:lnTo>
                <a:lnTo>
                  <a:pt x="1063484" y="2637"/>
                </a:lnTo>
                <a:lnTo>
                  <a:pt x="1074173" y="9834"/>
                </a:lnTo>
                <a:lnTo>
                  <a:pt x="1081379" y="20515"/>
                </a:lnTo>
                <a:lnTo>
                  <a:pt x="1084021" y="33604"/>
                </a:lnTo>
                <a:lnTo>
                  <a:pt x="1084021" y="16809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E695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639967" y="2106769"/>
            <a:ext cx="85288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b="1" dirty="0">
                <a:solidFill>
                  <a:srgbClr val="1A87C9"/>
                </a:solidFill>
                <a:latin typeface="Arial  "/>
                <a:cs typeface="Arial  "/>
              </a:rPr>
              <a:t>Implementation</a:t>
            </a:r>
          </a:p>
        </p:txBody>
      </p:sp>
      <p:sp>
        <p:nvSpPr>
          <p:cNvPr id="257" name="object 41"/>
          <p:cNvSpPr/>
          <p:nvPr/>
        </p:nvSpPr>
        <p:spPr>
          <a:xfrm>
            <a:off x="1682972" y="5423943"/>
            <a:ext cx="6997869" cy="184785"/>
          </a:xfrm>
          <a:custGeom>
            <a:avLst/>
            <a:gdLst/>
            <a:ahLst/>
            <a:cxnLst/>
            <a:rect l="l" t="t" r="r" b="b"/>
            <a:pathLst>
              <a:path w="5655309" h="184785">
                <a:moveTo>
                  <a:pt x="5562942" y="0"/>
                </a:moveTo>
                <a:lnTo>
                  <a:pt x="92252" y="0"/>
                </a:lnTo>
                <a:lnTo>
                  <a:pt x="56342" y="7249"/>
                </a:lnTo>
                <a:lnTo>
                  <a:pt x="27019" y="27019"/>
                </a:lnTo>
                <a:lnTo>
                  <a:pt x="7249" y="56342"/>
                </a:lnTo>
                <a:lnTo>
                  <a:pt x="0" y="92252"/>
                </a:lnTo>
                <a:lnTo>
                  <a:pt x="7249" y="128155"/>
                </a:lnTo>
                <a:lnTo>
                  <a:pt x="27019" y="157475"/>
                </a:lnTo>
                <a:lnTo>
                  <a:pt x="56342" y="177243"/>
                </a:lnTo>
                <a:lnTo>
                  <a:pt x="92252" y="184492"/>
                </a:lnTo>
                <a:lnTo>
                  <a:pt x="5562942" y="184492"/>
                </a:lnTo>
                <a:lnTo>
                  <a:pt x="5598852" y="177243"/>
                </a:lnTo>
                <a:lnTo>
                  <a:pt x="5628176" y="157475"/>
                </a:lnTo>
                <a:lnTo>
                  <a:pt x="5647946" y="128155"/>
                </a:lnTo>
                <a:lnTo>
                  <a:pt x="5655195" y="92252"/>
                </a:lnTo>
                <a:lnTo>
                  <a:pt x="5647946" y="56342"/>
                </a:lnTo>
                <a:lnTo>
                  <a:pt x="5628176" y="27019"/>
                </a:lnTo>
                <a:lnTo>
                  <a:pt x="5598852" y="7249"/>
                </a:lnTo>
                <a:lnTo>
                  <a:pt x="5562942" y="0"/>
                </a:lnTo>
                <a:close/>
              </a:path>
            </a:pathLst>
          </a:custGeom>
          <a:solidFill>
            <a:srgbClr val="1F8185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ts val="760"/>
              </a:lnSpc>
            </a:pPr>
            <a:r>
              <a:rPr lang="en-US" sz="800" b="1" dirty="0">
                <a:solidFill>
                  <a:srgbClr val="FFFFFF"/>
                </a:solidFill>
                <a:latin typeface="Arial"/>
                <a:cs typeface="Arial"/>
              </a:rPr>
              <a:t>Advisory Committees can participate during the process</a:t>
            </a:r>
            <a:endParaRPr sz="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3" name="object 87"/>
          <p:cNvSpPr txBox="1"/>
          <p:nvPr/>
        </p:nvSpPr>
        <p:spPr>
          <a:xfrm>
            <a:off x="4934329" y="3367135"/>
            <a:ext cx="575940" cy="23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900"/>
              </a:lnSpc>
            </a:pPr>
            <a:r>
              <a:rPr lang="en-US" sz="900" b="1" dirty="0">
                <a:solidFill>
                  <a:schemeClr val="accent4">
                    <a:lumMod val="75000"/>
                  </a:schemeClr>
                </a:solidFill>
                <a:latin typeface="Arial  "/>
                <a:cs typeface="Arial  "/>
              </a:rPr>
              <a:t>POLICY</a:t>
            </a:r>
          </a:p>
          <a:p>
            <a:pPr marL="12700" marR="5080" algn="ctr">
              <a:lnSpc>
                <a:spcPts val="900"/>
              </a:lnSpc>
            </a:pPr>
            <a:r>
              <a:rPr lang="en-US" sz="900" b="1" dirty="0">
                <a:solidFill>
                  <a:schemeClr val="accent4">
                    <a:lumMod val="75000"/>
                  </a:schemeClr>
                </a:solidFill>
                <a:latin typeface="Arial  "/>
                <a:cs typeface="Arial  "/>
              </a:rPr>
              <a:t>RECS</a:t>
            </a:r>
            <a:endParaRPr sz="900" b="1" dirty="0">
              <a:solidFill>
                <a:schemeClr val="accent4">
                  <a:lumMod val="75000"/>
                </a:schemeClr>
              </a:solidFill>
              <a:latin typeface="Arial  "/>
              <a:cs typeface="Arial 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6955" y="1708756"/>
            <a:ext cx="68764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6830" algn="ctr"/>
            <a:r>
              <a:rPr lang="en-US" sz="650" b="1" spc="-10" dirty="0">
                <a:solidFill>
                  <a:srgbClr val="C66B15"/>
                </a:solidFill>
                <a:latin typeface="Arial"/>
                <a:cs typeface="Arial"/>
              </a:rPr>
              <a:t>DRAFT</a:t>
            </a:r>
          </a:p>
          <a:p>
            <a:pPr marR="36830" algn="ctr"/>
            <a:r>
              <a:rPr lang="en-US" sz="650" b="1" spc="-10" dirty="0">
                <a:solidFill>
                  <a:srgbClr val="C66B15"/>
                </a:solidFill>
                <a:latin typeface="Arial"/>
                <a:cs typeface="Arial"/>
              </a:rPr>
              <a:t>POLICY RECS</a:t>
            </a:r>
          </a:p>
        </p:txBody>
      </p:sp>
      <p:sp>
        <p:nvSpPr>
          <p:cNvPr id="256" name="object 87"/>
          <p:cNvSpPr txBox="1"/>
          <p:nvPr/>
        </p:nvSpPr>
        <p:spPr>
          <a:xfrm>
            <a:off x="8249298" y="3355654"/>
            <a:ext cx="575940" cy="23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900"/>
              </a:lnSpc>
            </a:pPr>
            <a:r>
              <a:rPr lang="en-US" sz="900" b="1" dirty="0">
                <a:solidFill>
                  <a:srgbClr val="424243"/>
                </a:solidFill>
                <a:latin typeface="Arial  "/>
                <a:cs typeface="Arial  "/>
              </a:rPr>
              <a:t>FINAL POLICY</a:t>
            </a:r>
          </a:p>
        </p:txBody>
      </p:sp>
    </p:spTree>
    <p:extLst>
      <p:ext uri="{BB962C8B-B14F-4D97-AF65-F5344CB8AC3E}">
        <p14:creationId xmlns:p14="http://schemas.microsoft.com/office/powerpoint/2010/main" val="2090875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Organizations of ICANN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7" b="4579"/>
          <a:stretch/>
        </p:blipFill>
        <p:spPr>
          <a:xfrm>
            <a:off x="0" y="953728"/>
            <a:ext cx="9144000" cy="51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22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5"/>
          <p:cNvSpPr/>
          <p:nvPr/>
        </p:nvSpPr>
        <p:spPr>
          <a:xfrm>
            <a:off x="7730452" y="3712745"/>
            <a:ext cx="793750" cy="675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6"/>
          <p:cNvSpPr/>
          <p:nvPr/>
        </p:nvSpPr>
        <p:spPr>
          <a:xfrm>
            <a:off x="4789623" y="2187355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584" y="12"/>
                </a:lnTo>
              </a:path>
            </a:pathLst>
          </a:custGeom>
          <a:ln w="12700">
            <a:solidFill>
              <a:srgbClr val="0855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"/>
          <p:cNvSpPr/>
          <p:nvPr/>
        </p:nvSpPr>
        <p:spPr>
          <a:xfrm>
            <a:off x="6618201" y="2160038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0" y="27317"/>
                </a:moveTo>
                <a:lnTo>
                  <a:pt x="2148" y="16678"/>
                </a:lnTo>
                <a:lnTo>
                  <a:pt x="8007" y="7996"/>
                </a:lnTo>
                <a:lnTo>
                  <a:pt x="16694" y="2144"/>
                </a:lnTo>
                <a:lnTo>
                  <a:pt x="27330" y="0"/>
                </a:lnTo>
                <a:lnTo>
                  <a:pt x="37971" y="2144"/>
                </a:lnTo>
                <a:lnTo>
                  <a:pt x="46658" y="7996"/>
                </a:lnTo>
                <a:lnTo>
                  <a:pt x="52513" y="16678"/>
                </a:lnTo>
                <a:lnTo>
                  <a:pt x="54660" y="27317"/>
                </a:lnTo>
                <a:lnTo>
                  <a:pt x="52513" y="37956"/>
                </a:lnTo>
                <a:lnTo>
                  <a:pt x="46658" y="46639"/>
                </a:lnTo>
                <a:lnTo>
                  <a:pt x="37971" y="52490"/>
                </a:lnTo>
                <a:lnTo>
                  <a:pt x="27330" y="54635"/>
                </a:lnTo>
                <a:lnTo>
                  <a:pt x="16694" y="52490"/>
                </a:lnTo>
                <a:lnTo>
                  <a:pt x="8007" y="46639"/>
                </a:lnTo>
                <a:lnTo>
                  <a:pt x="2148" y="37956"/>
                </a:lnTo>
                <a:lnTo>
                  <a:pt x="0" y="27317"/>
                </a:lnTo>
                <a:close/>
              </a:path>
            </a:pathLst>
          </a:custGeom>
          <a:ln w="12699">
            <a:solidFill>
              <a:srgbClr val="0855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8"/>
          <p:cNvSpPr/>
          <p:nvPr/>
        </p:nvSpPr>
        <p:spPr>
          <a:xfrm>
            <a:off x="4737682" y="2160038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0" y="27317"/>
                </a:moveTo>
                <a:lnTo>
                  <a:pt x="2148" y="16678"/>
                </a:lnTo>
                <a:lnTo>
                  <a:pt x="8007" y="7996"/>
                </a:lnTo>
                <a:lnTo>
                  <a:pt x="16694" y="2144"/>
                </a:lnTo>
                <a:lnTo>
                  <a:pt x="27330" y="0"/>
                </a:lnTo>
                <a:lnTo>
                  <a:pt x="37971" y="2144"/>
                </a:lnTo>
                <a:lnTo>
                  <a:pt x="46658" y="7996"/>
                </a:lnTo>
                <a:lnTo>
                  <a:pt x="52513" y="16678"/>
                </a:lnTo>
                <a:lnTo>
                  <a:pt x="54660" y="27317"/>
                </a:lnTo>
                <a:lnTo>
                  <a:pt x="52513" y="37956"/>
                </a:lnTo>
                <a:lnTo>
                  <a:pt x="46658" y="46639"/>
                </a:lnTo>
                <a:lnTo>
                  <a:pt x="37971" y="52490"/>
                </a:lnTo>
                <a:lnTo>
                  <a:pt x="27330" y="54635"/>
                </a:lnTo>
                <a:lnTo>
                  <a:pt x="16694" y="52490"/>
                </a:lnTo>
                <a:lnTo>
                  <a:pt x="8007" y="46639"/>
                </a:lnTo>
                <a:lnTo>
                  <a:pt x="2148" y="37956"/>
                </a:lnTo>
                <a:lnTo>
                  <a:pt x="0" y="27317"/>
                </a:lnTo>
                <a:close/>
              </a:path>
            </a:pathLst>
          </a:custGeom>
          <a:ln w="12699">
            <a:solidFill>
              <a:srgbClr val="0855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9"/>
          <p:cNvSpPr/>
          <p:nvPr/>
        </p:nvSpPr>
        <p:spPr>
          <a:xfrm>
            <a:off x="7015646" y="2187355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571" y="12"/>
                </a:lnTo>
              </a:path>
            </a:pathLst>
          </a:custGeom>
          <a:ln w="12700">
            <a:solidFill>
              <a:srgbClr val="0855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10"/>
          <p:cNvSpPr/>
          <p:nvPr/>
        </p:nvSpPr>
        <p:spPr>
          <a:xfrm>
            <a:off x="8844222" y="2160038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0" y="27317"/>
                </a:moveTo>
                <a:lnTo>
                  <a:pt x="2148" y="16678"/>
                </a:lnTo>
                <a:lnTo>
                  <a:pt x="8005" y="7996"/>
                </a:lnTo>
                <a:lnTo>
                  <a:pt x="16689" y="2144"/>
                </a:lnTo>
                <a:lnTo>
                  <a:pt x="27317" y="0"/>
                </a:lnTo>
                <a:lnTo>
                  <a:pt x="37960" y="2144"/>
                </a:lnTo>
                <a:lnTo>
                  <a:pt x="46651" y="7996"/>
                </a:lnTo>
                <a:lnTo>
                  <a:pt x="52511" y="16678"/>
                </a:lnTo>
                <a:lnTo>
                  <a:pt x="54660" y="27317"/>
                </a:lnTo>
                <a:lnTo>
                  <a:pt x="52511" y="37956"/>
                </a:lnTo>
                <a:lnTo>
                  <a:pt x="46651" y="46639"/>
                </a:lnTo>
                <a:lnTo>
                  <a:pt x="37960" y="52490"/>
                </a:lnTo>
                <a:lnTo>
                  <a:pt x="27317" y="54635"/>
                </a:lnTo>
                <a:lnTo>
                  <a:pt x="16689" y="52490"/>
                </a:lnTo>
                <a:lnTo>
                  <a:pt x="8005" y="46639"/>
                </a:lnTo>
                <a:lnTo>
                  <a:pt x="2148" y="37956"/>
                </a:lnTo>
                <a:lnTo>
                  <a:pt x="0" y="27317"/>
                </a:lnTo>
                <a:close/>
              </a:path>
            </a:pathLst>
          </a:custGeom>
          <a:ln w="12699">
            <a:solidFill>
              <a:srgbClr val="0855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11"/>
          <p:cNvSpPr/>
          <p:nvPr/>
        </p:nvSpPr>
        <p:spPr>
          <a:xfrm>
            <a:off x="6963704" y="2160038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0" y="27317"/>
                </a:moveTo>
                <a:lnTo>
                  <a:pt x="2146" y="16678"/>
                </a:lnTo>
                <a:lnTo>
                  <a:pt x="8000" y="7996"/>
                </a:lnTo>
                <a:lnTo>
                  <a:pt x="16684" y="2144"/>
                </a:lnTo>
                <a:lnTo>
                  <a:pt x="27317" y="0"/>
                </a:lnTo>
                <a:lnTo>
                  <a:pt x="37960" y="2144"/>
                </a:lnTo>
                <a:lnTo>
                  <a:pt x="46651" y="7996"/>
                </a:lnTo>
                <a:lnTo>
                  <a:pt x="52511" y="16678"/>
                </a:lnTo>
                <a:lnTo>
                  <a:pt x="54660" y="27317"/>
                </a:lnTo>
                <a:lnTo>
                  <a:pt x="52511" y="37956"/>
                </a:lnTo>
                <a:lnTo>
                  <a:pt x="46651" y="46639"/>
                </a:lnTo>
                <a:lnTo>
                  <a:pt x="37960" y="52490"/>
                </a:lnTo>
                <a:lnTo>
                  <a:pt x="27317" y="54635"/>
                </a:lnTo>
                <a:lnTo>
                  <a:pt x="16684" y="52490"/>
                </a:lnTo>
                <a:lnTo>
                  <a:pt x="8001" y="46639"/>
                </a:lnTo>
                <a:lnTo>
                  <a:pt x="2146" y="37956"/>
                </a:lnTo>
                <a:lnTo>
                  <a:pt x="0" y="27317"/>
                </a:lnTo>
                <a:close/>
              </a:path>
            </a:pathLst>
          </a:custGeom>
          <a:ln w="12699">
            <a:solidFill>
              <a:srgbClr val="0855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12"/>
          <p:cNvSpPr/>
          <p:nvPr/>
        </p:nvSpPr>
        <p:spPr>
          <a:xfrm>
            <a:off x="2586136" y="2187355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571" y="12"/>
                </a:lnTo>
              </a:path>
            </a:pathLst>
          </a:custGeom>
          <a:ln w="12700">
            <a:solidFill>
              <a:srgbClr val="0855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13"/>
          <p:cNvSpPr/>
          <p:nvPr/>
        </p:nvSpPr>
        <p:spPr>
          <a:xfrm>
            <a:off x="4414713" y="2160038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0" y="27317"/>
                </a:moveTo>
                <a:lnTo>
                  <a:pt x="2146" y="16678"/>
                </a:lnTo>
                <a:lnTo>
                  <a:pt x="8000" y="7996"/>
                </a:lnTo>
                <a:lnTo>
                  <a:pt x="16684" y="2144"/>
                </a:lnTo>
                <a:lnTo>
                  <a:pt x="27317" y="0"/>
                </a:lnTo>
                <a:lnTo>
                  <a:pt x="37958" y="2144"/>
                </a:lnTo>
                <a:lnTo>
                  <a:pt x="46645" y="7996"/>
                </a:lnTo>
                <a:lnTo>
                  <a:pt x="52501" y="16678"/>
                </a:lnTo>
                <a:lnTo>
                  <a:pt x="54648" y="27317"/>
                </a:lnTo>
                <a:lnTo>
                  <a:pt x="52501" y="37956"/>
                </a:lnTo>
                <a:lnTo>
                  <a:pt x="46645" y="46639"/>
                </a:lnTo>
                <a:lnTo>
                  <a:pt x="37958" y="52490"/>
                </a:lnTo>
                <a:lnTo>
                  <a:pt x="27317" y="54635"/>
                </a:lnTo>
                <a:lnTo>
                  <a:pt x="16684" y="52490"/>
                </a:lnTo>
                <a:lnTo>
                  <a:pt x="8001" y="46639"/>
                </a:lnTo>
                <a:lnTo>
                  <a:pt x="2146" y="37956"/>
                </a:lnTo>
                <a:lnTo>
                  <a:pt x="0" y="27317"/>
                </a:lnTo>
                <a:close/>
              </a:path>
            </a:pathLst>
          </a:custGeom>
          <a:ln w="12700">
            <a:solidFill>
              <a:srgbClr val="0855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14"/>
          <p:cNvSpPr/>
          <p:nvPr/>
        </p:nvSpPr>
        <p:spPr>
          <a:xfrm>
            <a:off x="2534196" y="2160038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4">
                <a:moveTo>
                  <a:pt x="0" y="27317"/>
                </a:moveTo>
                <a:lnTo>
                  <a:pt x="2146" y="16678"/>
                </a:lnTo>
                <a:lnTo>
                  <a:pt x="8000" y="7996"/>
                </a:lnTo>
                <a:lnTo>
                  <a:pt x="16684" y="2144"/>
                </a:lnTo>
                <a:lnTo>
                  <a:pt x="27317" y="0"/>
                </a:lnTo>
                <a:lnTo>
                  <a:pt x="37958" y="2144"/>
                </a:lnTo>
                <a:lnTo>
                  <a:pt x="46645" y="7996"/>
                </a:lnTo>
                <a:lnTo>
                  <a:pt x="52501" y="16678"/>
                </a:lnTo>
                <a:lnTo>
                  <a:pt x="54648" y="27317"/>
                </a:lnTo>
                <a:lnTo>
                  <a:pt x="52501" y="37956"/>
                </a:lnTo>
                <a:lnTo>
                  <a:pt x="46645" y="46639"/>
                </a:lnTo>
                <a:lnTo>
                  <a:pt x="37958" y="52490"/>
                </a:lnTo>
                <a:lnTo>
                  <a:pt x="27317" y="54635"/>
                </a:lnTo>
                <a:lnTo>
                  <a:pt x="16684" y="52490"/>
                </a:lnTo>
                <a:lnTo>
                  <a:pt x="8001" y="46639"/>
                </a:lnTo>
                <a:lnTo>
                  <a:pt x="2146" y="37956"/>
                </a:lnTo>
                <a:lnTo>
                  <a:pt x="0" y="27317"/>
                </a:lnTo>
                <a:close/>
              </a:path>
            </a:pathLst>
          </a:custGeom>
          <a:ln w="12700">
            <a:solidFill>
              <a:srgbClr val="0855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15"/>
          <p:cNvSpPr/>
          <p:nvPr/>
        </p:nvSpPr>
        <p:spPr>
          <a:xfrm>
            <a:off x="7454069" y="4467154"/>
            <a:ext cx="1344295" cy="0"/>
          </a:xfrm>
          <a:custGeom>
            <a:avLst/>
            <a:gdLst/>
            <a:ahLst/>
            <a:cxnLst/>
            <a:rect l="l" t="t" r="r" b="b"/>
            <a:pathLst>
              <a:path w="1344295">
                <a:moveTo>
                  <a:pt x="0" y="0"/>
                </a:moveTo>
                <a:lnTo>
                  <a:pt x="1343964" y="0"/>
                </a:lnTo>
              </a:path>
            </a:pathLst>
          </a:custGeom>
          <a:ln w="12700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16"/>
          <p:cNvSpPr/>
          <p:nvPr/>
        </p:nvSpPr>
        <p:spPr>
          <a:xfrm>
            <a:off x="8798036" y="443982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0" y="27330"/>
                </a:moveTo>
                <a:lnTo>
                  <a:pt x="2148" y="16689"/>
                </a:lnTo>
                <a:lnTo>
                  <a:pt x="8007" y="8002"/>
                </a:lnTo>
                <a:lnTo>
                  <a:pt x="16694" y="2146"/>
                </a:lnTo>
                <a:lnTo>
                  <a:pt x="27330" y="0"/>
                </a:lnTo>
                <a:lnTo>
                  <a:pt x="37971" y="2146"/>
                </a:lnTo>
                <a:lnTo>
                  <a:pt x="46658" y="8002"/>
                </a:lnTo>
                <a:lnTo>
                  <a:pt x="52513" y="16689"/>
                </a:lnTo>
                <a:lnTo>
                  <a:pt x="54660" y="27330"/>
                </a:lnTo>
                <a:lnTo>
                  <a:pt x="52513" y="37963"/>
                </a:lnTo>
                <a:lnTo>
                  <a:pt x="46658" y="46647"/>
                </a:lnTo>
                <a:lnTo>
                  <a:pt x="37971" y="52501"/>
                </a:lnTo>
                <a:lnTo>
                  <a:pt x="27330" y="54648"/>
                </a:lnTo>
                <a:lnTo>
                  <a:pt x="16694" y="52501"/>
                </a:lnTo>
                <a:lnTo>
                  <a:pt x="8007" y="46647"/>
                </a:lnTo>
                <a:lnTo>
                  <a:pt x="2148" y="37963"/>
                </a:lnTo>
                <a:lnTo>
                  <a:pt x="0" y="27330"/>
                </a:lnTo>
                <a:close/>
              </a:path>
            </a:pathLst>
          </a:custGeom>
          <a:ln w="12699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17"/>
          <p:cNvSpPr/>
          <p:nvPr/>
        </p:nvSpPr>
        <p:spPr>
          <a:xfrm>
            <a:off x="7399423" y="443982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0" y="27330"/>
                </a:moveTo>
                <a:lnTo>
                  <a:pt x="2146" y="16689"/>
                </a:lnTo>
                <a:lnTo>
                  <a:pt x="8000" y="8002"/>
                </a:lnTo>
                <a:lnTo>
                  <a:pt x="16684" y="2146"/>
                </a:lnTo>
                <a:lnTo>
                  <a:pt x="27317" y="0"/>
                </a:lnTo>
                <a:lnTo>
                  <a:pt x="37958" y="2146"/>
                </a:lnTo>
                <a:lnTo>
                  <a:pt x="46645" y="8002"/>
                </a:lnTo>
                <a:lnTo>
                  <a:pt x="52501" y="16689"/>
                </a:lnTo>
                <a:lnTo>
                  <a:pt x="54648" y="27330"/>
                </a:lnTo>
                <a:lnTo>
                  <a:pt x="52501" y="37963"/>
                </a:lnTo>
                <a:lnTo>
                  <a:pt x="46645" y="46647"/>
                </a:lnTo>
                <a:lnTo>
                  <a:pt x="37958" y="52501"/>
                </a:lnTo>
                <a:lnTo>
                  <a:pt x="27317" y="54648"/>
                </a:lnTo>
                <a:lnTo>
                  <a:pt x="16684" y="52501"/>
                </a:lnTo>
                <a:lnTo>
                  <a:pt x="8001" y="46647"/>
                </a:lnTo>
                <a:lnTo>
                  <a:pt x="2146" y="37963"/>
                </a:lnTo>
                <a:lnTo>
                  <a:pt x="0" y="27330"/>
                </a:lnTo>
                <a:close/>
              </a:path>
            </a:pathLst>
          </a:custGeom>
          <a:ln w="12700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8"/>
          <p:cNvSpPr/>
          <p:nvPr/>
        </p:nvSpPr>
        <p:spPr>
          <a:xfrm>
            <a:off x="5694684" y="4467154"/>
            <a:ext cx="1344295" cy="0"/>
          </a:xfrm>
          <a:custGeom>
            <a:avLst/>
            <a:gdLst/>
            <a:ahLst/>
            <a:cxnLst/>
            <a:rect l="l" t="t" r="r" b="b"/>
            <a:pathLst>
              <a:path w="1344295">
                <a:moveTo>
                  <a:pt x="0" y="0"/>
                </a:moveTo>
                <a:lnTo>
                  <a:pt x="1343964" y="0"/>
                </a:lnTo>
              </a:path>
            </a:pathLst>
          </a:custGeom>
          <a:ln w="12700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19"/>
          <p:cNvSpPr/>
          <p:nvPr/>
        </p:nvSpPr>
        <p:spPr>
          <a:xfrm>
            <a:off x="7038652" y="443982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0" y="27330"/>
                </a:moveTo>
                <a:lnTo>
                  <a:pt x="2146" y="16689"/>
                </a:lnTo>
                <a:lnTo>
                  <a:pt x="8000" y="8002"/>
                </a:lnTo>
                <a:lnTo>
                  <a:pt x="16684" y="2146"/>
                </a:lnTo>
                <a:lnTo>
                  <a:pt x="27317" y="0"/>
                </a:lnTo>
                <a:lnTo>
                  <a:pt x="37960" y="2146"/>
                </a:lnTo>
                <a:lnTo>
                  <a:pt x="46651" y="8002"/>
                </a:lnTo>
                <a:lnTo>
                  <a:pt x="52511" y="16689"/>
                </a:lnTo>
                <a:lnTo>
                  <a:pt x="54660" y="27330"/>
                </a:lnTo>
                <a:lnTo>
                  <a:pt x="52511" y="37963"/>
                </a:lnTo>
                <a:lnTo>
                  <a:pt x="46651" y="46647"/>
                </a:lnTo>
                <a:lnTo>
                  <a:pt x="37960" y="52501"/>
                </a:lnTo>
                <a:lnTo>
                  <a:pt x="27317" y="54648"/>
                </a:lnTo>
                <a:lnTo>
                  <a:pt x="16684" y="52501"/>
                </a:lnTo>
                <a:lnTo>
                  <a:pt x="8001" y="46647"/>
                </a:lnTo>
                <a:lnTo>
                  <a:pt x="2146" y="37963"/>
                </a:lnTo>
                <a:lnTo>
                  <a:pt x="0" y="27330"/>
                </a:lnTo>
                <a:close/>
              </a:path>
            </a:pathLst>
          </a:custGeom>
          <a:ln w="12699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20"/>
          <p:cNvSpPr/>
          <p:nvPr/>
        </p:nvSpPr>
        <p:spPr>
          <a:xfrm>
            <a:off x="5640028" y="443982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0" y="27330"/>
                </a:moveTo>
                <a:lnTo>
                  <a:pt x="2148" y="16689"/>
                </a:lnTo>
                <a:lnTo>
                  <a:pt x="8007" y="8002"/>
                </a:lnTo>
                <a:lnTo>
                  <a:pt x="16694" y="2146"/>
                </a:lnTo>
                <a:lnTo>
                  <a:pt x="27330" y="0"/>
                </a:lnTo>
                <a:lnTo>
                  <a:pt x="37965" y="2146"/>
                </a:lnTo>
                <a:lnTo>
                  <a:pt x="46653" y="8002"/>
                </a:lnTo>
                <a:lnTo>
                  <a:pt x="52512" y="16689"/>
                </a:lnTo>
                <a:lnTo>
                  <a:pt x="54660" y="27330"/>
                </a:lnTo>
                <a:lnTo>
                  <a:pt x="52512" y="37963"/>
                </a:lnTo>
                <a:lnTo>
                  <a:pt x="46653" y="46647"/>
                </a:lnTo>
                <a:lnTo>
                  <a:pt x="37965" y="52501"/>
                </a:lnTo>
                <a:lnTo>
                  <a:pt x="27330" y="54648"/>
                </a:lnTo>
                <a:lnTo>
                  <a:pt x="16694" y="52501"/>
                </a:lnTo>
                <a:lnTo>
                  <a:pt x="8007" y="46647"/>
                </a:lnTo>
                <a:lnTo>
                  <a:pt x="2148" y="37963"/>
                </a:lnTo>
                <a:lnTo>
                  <a:pt x="0" y="27330"/>
                </a:lnTo>
                <a:close/>
              </a:path>
            </a:pathLst>
          </a:custGeom>
          <a:ln w="12699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21"/>
          <p:cNvSpPr/>
          <p:nvPr/>
        </p:nvSpPr>
        <p:spPr>
          <a:xfrm>
            <a:off x="3918941" y="4467154"/>
            <a:ext cx="1344295" cy="0"/>
          </a:xfrm>
          <a:custGeom>
            <a:avLst/>
            <a:gdLst/>
            <a:ahLst/>
            <a:cxnLst/>
            <a:rect l="l" t="t" r="r" b="b"/>
            <a:pathLst>
              <a:path w="1344295">
                <a:moveTo>
                  <a:pt x="0" y="0"/>
                </a:moveTo>
                <a:lnTo>
                  <a:pt x="1343977" y="0"/>
                </a:lnTo>
              </a:path>
            </a:pathLst>
          </a:custGeom>
          <a:ln w="12700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22"/>
          <p:cNvSpPr/>
          <p:nvPr/>
        </p:nvSpPr>
        <p:spPr>
          <a:xfrm>
            <a:off x="5262921" y="443982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0" y="27330"/>
                </a:moveTo>
                <a:lnTo>
                  <a:pt x="2146" y="16689"/>
                </a:lnTo>
                <a:lnTo>
                  <a:pt x="8000" y="8002"/>
                </a:lnTo>
                <a:lnTo>
                  <a:pt x="16684" y="2146"/>
                </a:lnTo>
                <a:lnTo>
                  <a:pt x="27317" y="0"/>
                </a:lnTo>
                <a:lnTo>
                  <a:pt x="37958" y="2146"/>
                </a:lnTo>
                <a:lnTo>
                  <a:pt x="46645" y="8002"/>
                </a:lnTo>
                <a:lnTo>
                  <a:pt x="52501" y="16689"/>
                </a:lnTo>
                <a:lnTo>
                  <a:pt x="54648" y="27330"/>
                </a:lnTo>
                <a:lnTo>
                  <a:pt x="52501" y="37963"/>
                </a:lnTo>
                <a:lnTo>
                  <a:pt x="46645" y="46647"/>
                </a:lnTo>
                <a:lnTo>
                  <a:pt x="37958" y="52501"/>
                </a:lnTo>
                <a:lnTo>
                  <a:pt x="27317" y="54648"/>
                </a:lnTo>
                <a:lnTo>
                  <a:pt x="16684" y="52501"/>
                </a:lnTo>
                <a:lnTo>
                  <a:pt x="8001" y="46647"/>
                </a:lnTo>
                <a:lnTo>
                  <a:pt x="2146" y="37963"/>
                </a:lnTo>
                <a:lnTo>
                  <a:pt x="0" y="27330"/>
                </a:lnTo>
                <a:close/>
              </a:path>
            </a:pathLst>
          </a:custGeom>
          <a:ln w="12700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23"/>
          <p:cNvSpPr/>
          <p:nvPr/>
        </p:nvSpPr>
        <p:spPr>
          <a:xfrm>
            <a:off x="3864297" y="443982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0" y="27330"/>
                </a:moveTo>
                <a:lnTo>
                  <a:pt x="2146" y="16689"/>
                </a:lnTo>
                <a:lnTo>
                  <a:pt x="8000" y="8002"/>
                </a:lnTo>
                <a:lnTo>
                  <a:pt x="16684" y="2146"/>
                </a:lnTo>
                <a:lnTo>
                  <a:pt x="27317" y="0"/>
                </a:lnTo>
                <a:lnTo>
                  <a:pt x="37958" y="2146"/>
                </a:lnTo>
                <a:lnTo>
                  <a:pt x="46645" y="8002"/>
                </a:lnTo>
                <a:lnTo>
                  <a:pt x="52501" y="16689"/>
                </a:lnTo>
                <a:lnTo>
                  <a:pt x="54648" y="27330"/>
                </a:lnTo>
                <a:lnTo>
                  <a:pt x="52501" y="37963"/>
                </a:lnTo>
                <a:lnTo>
                  <a:pt x="46645" y="46647"/>
                </a:lnTo>
                <a:lnTo>
                  <a:pt x="37958" y="52501"/>
                </a:lnTo>
                <a:lnTo>
                  <a:pt x="27317" y="54648"/>
                </a:lnTo>
                <a:lnTo>
                  <a:pt x="16684" y="52501"/>
                </a:lnTo>
                <a:lnTo>
                  <a:pt x="8001" y="46647"/>
                </a:lnTo>
                <a:lnTo>
                  <a:pt x="2146" y="37963"/>
                </a:lnTo>
                <a:lnTo>
                  <a:pt x="0" y="27330"/>
                </a:lnTo>
                <a:close/>
              </a:path>
            </a:pathLst>
          </a:custGeom>
          <a:ln w="12700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24"/>
          <p:cNvSpPr/>
          <p:nvPr/>
        </p:nvSpPr>
        <p:spPr>
          <a:xfrm>
            <a:off x="2170360" y="4467154"/>
            <a:ext cx="1344295" cy="0"/>
          </a:xfrm>
          <a:custGeom>
            <a:avLst/>
            <a:gdLst/>
            <a:ahLst/>
            <a:cxnLst/>
            <a:rect l="l" t="t" r="r" b="b"/>
            <a:pathLst>
              <a:path w="1344295">
                <a:moveTo>
                  <a:pt x="0" y="0"/>
                </a:moveTo>
                <a:lnTo>
                  <a:pt x="1343964" y="0"/>
                </a:lnTo>
              </a:path>
            </a:pathLst>
          </a:custGeom>
          <a:ln w="12700">
            <a:solidFill>
              <a:srgbClr val="0855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25"/>
          <p:cNvSpPr/>
          <p:nvPr/>
        </p:nvSpPr>
        <p:spPr>
          <a:xfrm>
            <a:off x="3514328" y="443982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0" y="27330"/>
                </a:moveTo>
                <a:lnTo>
                  <a:pt x="2146" y="16689"/>
                </a:lnTo>
                <a:lnTo>
                  <a:pt x="8002" y="8002"/>
                </a:lnTo>
                <a:lnTo>
                  <a:pt x="16689" y="2146"/>
                </a:lnTo>
                <a:lnTo>
                  <a:pt x="27330" y="0"/>
                </a:lnTo>
                <a:lnTo>
                  <a:pt x="37965" y="2146"/>
                </a:lnTo>
                <a:lnTo>
                  <a:pt x="46653" y="8002"/>
                </a:lnTo>
                <a:lnTo>
                  <a:pt x="52512" y="16689"/>
                </a:lnTo>
                <a:lnTo>
                  <a:pt x="54660" y="27330"/>
                </a:lnTo>
                <a:lnTo>
                  <a:pt x="52512" y="37963"/>
                </a:lnTo>
                <a:lnTo>
                  <a:pt x="46653" y="46647"/>
                </a:lnTo>
                <a:lnTo>
                  <a:pt x="37965" y="52501"/>
                </a:lnTo>
                <a:lnTo>
                  <a:pt x="27330" y="54648"/>
                </a:lnTo>
                <a:lnTo>
                  <a:pt x="16689" y="52501"/>
                </a:lnTo>
                <a:lnTo>
                  <a:pt x="8002" y="46647"/>
                </a:lnTo>
                <a:lnTo>
                  <a:pt x="2146" y="37963"/>
                </a:lnTo>
                <a:lnTo>
                  <a:pt x="0" y="27330"/>
                </a:lnTo>
                <a:close/>
              </a:path>
            </a:pathLst>
          </a:custGeom>
          <a:ln w="12699">
            <a:solidFill>
              <a:srgbClr val="0855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26"/>
          <p:cNvSpPr/>
          <p:nvPr/>
        </p:nvSpPr>
        <p:spPr>
          <a:xfrm>
            <a:off x="2115715" y="443982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0" y="27330"/>
                </a:moveTo>
                <a:lnTo>
                  <a:pt x="2146" y="16689"/>
                </a:lnTo>
                <a:lnTo>
                  <a:pt x="8000" y="8002"/>
                </a:lnTo>
                <a:lnTo>
                  <a:pt x="16684" y="2146"/>
                </a:lnTo>
                <a:lnTo>
                  <a:pt x="27317" y="0"/>
                </a:lnTo>
                <a:lnTo>
                  <a:pt x="37958" y="2146"/>
                </a:lnTo>
                <a:lnTo>
                  <a:pt x="46645" y="8002"/>
                </a:lnTo>
                <a:lnTo>
                  <a:pt x="52501" y="16689"/>
                </a:lnTo>
                <a:lnTo>
                  <a:pt x="54648" y="27330"/>
                </a:lnTo>
                <a:lnTo>
                  <a:pt x="52501" y="37963"/>
                </a:lnTo>
                <a:lnTo>
                  <a:pt x="46645" y="46647"/>
                </a:lnTo>
                <a:lnTo>
                  <a:pt x="37958" y="52501"/>
                </a:lnTo>
                <a:lnTo>
                  <a:pt x="27317" y="54648"/>
                </a:lnTo>
                <a:lnTo>
                  <a:pt x="16684" y="52501"/>
                </a:lnTo>
                <a:lnTo>
                  <a:pt x="8001" y="46647"/>
                </a:lnTo>
                <a:lnTo>
                  <a:pt x="2146" y="37963"/>
                </a:lnTo>
                <a:lnTo>
                  <a:pt x="0" y="27330"/>
                </a:lnTo>
                <a:close/>
              </a:path>
            </a:pathLst>
          </a:custGeom>
          <a:ln w="12700">
            <a:solidFill>
              <a:srgbClr val="0855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27"/>
          <p:cNvSpPr/>
          <p:nvPr/>
        </p:nvSpPr>
        <p:spPr>
          <a:xfrm>
            <a:off x="408012" y="4467154"/>
            <a:ext cx="1344295" cy="0"/>
          </a:xfrm>
          <a:custGeom>
            <a:avLst/>
            <a:gdLst/>
            <a:ahLst/>
            <a:cxnLst/>
            <a:rect l="l" t="t" r="r" b="b"/>
            <a:pathLst>
              <a:path w="1344295">
                <a:moveTo>
                  <a:pt x="0" y="0"/>
                </a:moveTo>
                <a:lnTo>
                  <a:pt x="1343964" y="0"/>
                </a:lnTo>
              </a:path>
            </a:pathLst>
          </a:custGeom>
          <a:ln w="12700">
            <a:solidFill>
              <a:srgbClr val="0855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28"/>
          <p:cNvSpPr/>
          <p:nvPr/>
        </p:nvSpPr>
        <p:spPr>
          <a:xfrm>
            <a:off x="1751980" y="443982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0" y="27330"/>
                </a:moveTo>
                <a:lnTo>
                  <a:pt x="2146" y="16689"/>
                </a:lnTo>
                <a:lnTo>
                  <a:pt x="8000" y="8002"/>
                </a:lnTo>
                <a:lnTo>
                  <a:pt x="16684" y="2146"/>
                </a:lnTo>
                <a:lnTo>
                  <a:pt x="27317" y="0"/>
                </a:lnTo>
                <a:lnTo>
                  <a:pt x="37958" y="2146"/>
                </a:lnTo>
                <a:lnTo>
                  <a:pt x="46645" y="8002"/>
                </a:lnTo>
                <a:lnTo>
                  <a:pt x="52501" y="16689"/>
                </a:lnTo>
                <a:lnTo>
                  <a:pt x="54648" y="27330"/>
                </a:lnTo>
                <a:lnTo>
                  <a:pt x="52501" y="37963"/>
                </a:lnTo>
                <a:lnTo>
                  <a:pt x="46645" y="46647"/>
                </a:lnTo>
                <a:lnTo>
                  <a:pt x="37958" y="52501"/>
                </a:lnTo>
                <a:lnTo>
                  <a:pt x="27317" y="54648"/>
                </a:lnTo>
                <a:lnTo>
                  <a:pt x="16684" y="52501"/>
                </a:lnTo>
                <a:lnTo>
                  <a:pt x="8001" y="46647"/>
                </a:lnTo>
                <a:lnTo>
                  <a:pt x="2146" y="37963"/>
                </a:lnTo>
                <a:lnTo>
                  <a:pt x="0" y="27330"/>
                </a:lnTo>
                <a:close/>
              </a:path>
            </a:pathLst>
          </a:custGeom>
          <a:ln w="12700">
            <a:solidFill>
              <a:srgbClr val="0855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29"/>
          <p:cNvSpPr/>
          <p:nvPr/>
        </p:nvSpPr>
        <p:spPr>
          <a:xfrm>
            <a:off x="353343" y="443982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0" y="27330"/>
                </a:moveTo>
                <a:lnTo>
                  <a:pt x="2148" y="16689"/>
                </a:lnTo>
                <a:lnTo>
                  <a:pt x="8007" y="8002"/>
                </a:lnTo>
                <a:lnTo>
                  <a:pt x="16694" y="2146"/>
                </a:lnTo>
                <a:lnTo>
                  <a:pt x="27330" y="0"/>
                </a:lnTo>
                <a:lnTo>
                  <a:pt x="37973" y="2146"/>
                </a:lnTo>
                <a:lnTo>
                  <a:pt x="46664" y="8002"/>
                </a:lnTo>
                <a:lnTo>
                  <a:pt x="52524" y="16689"/>
                </a:lnTo>
                <a:lnTo>
                  <a:pt x="54673" y="27330"/>
                </a:lnTo>
                <a:lnTo>
                  <a:pt x="52524" y="37963"/>
                </a:lnTo>
                <a:lnTo>
                  <a:pt x="46664" y="46647"/>
                </a:lnTo>
                <a:lnTo>
                  <a:pt x="37973" y="52501"/>
                </a:lnTo>
                <a:lnTo>
                  <a:pt x="27330" y="54648"/>
                </a:lnTo>
                <a:lnTo>
                  <a:pt x="16694" y="52501"/>
                </a:lnTo>
                <a:lnTo>
                  <a:pt x="8007" y="46647"/>
                </a:lnTo>
                <a:lnTo>
                  <a:pt x="2148" y="37963"/>
                </a:lnTo>
                <a:lnTo>
                  <a:pt x="0" y="27330"/>
                </a:lnTo>
                <a:close/>
              </a:path>
            </a:pathLst>
          </a:custGeom>
          <a:ln w="12700">
            <a:solidFill>
              <a:srgbClr val="0855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30"/>
          <p:cNvSpPr/>
          <p:nvPr/>
        </p:nvSpPr>
        <p:spPr>
          <a:xfrm>
            <a:off x="5717756" y="3611665"/>
            <a:ext cx="1285732" cy="784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31"/>
          <p:cNvSpPr/>
          <p:nvPr/>
        </p:nvSpPr>
        <p:spPr>
          <a:xfrm>
            <a:off x="186357" y="1328436"/>
            <a:ext cx="2164130" cy="21780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32"/>
          <p:cNvSpPr/>
          <p:nvPr/>
        </p:nvSpPr>
        <p:spPr>
          <a:xfrm>
            <a:off x="663388" y="3727418"/>
            <a:ext cx="876935" cy="652145"/>
          </a:xfrm>
          <a:custGeom>
            <a:avLst/>
            <a:gdLst/>
            <a:ahLst/>
            <a:cxnLst/>
            <a:rect l="l" t="t" r="r" b="b"/>
            <a:pathLst>
              <a:path w="876935" h="652145">
                <a:moveTo>
                  <a:pt x="848283" y="0"/>
                </a:moveTo>
                <a:lnTo>
                  <a:pt x="28549" y="0"/>
                </a:lnTo>
                <a:lnTo>
                  <a:pt x="17439" y="2259"/>
                </a:lnTo>
                <a:lnTo>
                  <a:pt x="8364" y="8418"/>
                </a:lnTo>
                <a:lnTo>
                  <a:pt x="2244" y="17546"/>
                </a:lnTo>
                <a:lnTo>
                  <a:pt x="0" y="28714"/>
                </a:lnTo>
                <a:lnTo>
                  <a:pt x="0" y="623112"/>
                </a:lnTo>
                <a:lnTo>
                  <a:pt x="2244" y="634286"/>
                </a:lnTo>
                <a:lnTo>
                  <a:pt x="8364" y="643413"/>
                </a:lnTo>
                <a:lnTo>
                  <a:pt x="17439" y="649569"/>
                </a:lnTo>
                <a:lnTo>
                  <a:pt x="28549" y="651827"/>
                </a:lnTo>
                <a:lnTo>
                  <a:pt x="848283" y="651827"/>
                </a:lnTo>
                <a:lnTo>
                  <a:pt x="859399" y="649569"/>
                </a:lnTo>
                <a:lnTo>
                  <a:pt x="868473" y="643413"/>
                </a:lnTo>
                <a:lnTo>
                  <a:pt x="874590" y="634286"/>
                </a:lnTo>
                <a:lnTo>
                  <a:pt x="876833" y="623112"/>
                </a:lnTo>
                <a:lnTo>
                  <a:pt x="876833" y="28714"/>
                </a:lnTo>
                <a:lnTo>
                  <a:pt x="874590" y="17546"/>
                </a:lnTo>
                <a:lnTo>
                  <a:pt x="868473" y="8418"/>
                </a:lnTo>
                <a:lnTo>
                  <a:pt x="859399" y="2259"/>
                </a:lnTo>
                <a:lnTo>
                  <a:pt x="848283" y="0"/>
                </a:lnTo>
                <a:close/>
              </a:path>
            </a:pathLst>
          </a:custGeom>
          <a:solidFill>
            <a:srgbClr val="E2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33"/>
          <p:cNvSpPr/>
          <p:nvPr/>
        </p:nvSpPr>
        <p:spPr>
          <a:xfrm>
            <a:off x="663388" y="3727418"/>
            <a:ext cx="876935" cy="652145"/>
          </a:xfrm>
          <a:custGeom>
            <a:avLst/>
            <a:gdLst/>
            <a:ahLst/>
            <a:cxnLst/>
            <a:rect l="l" t="t" r="r" b="b"/>
            <a:pathLst>
              <a:path w="876935" h="652145">
                <a:moveTo>
                  <a:pt x="848283" y="651827"/>
                </a:moveTo>
                <a:lnTo>
                  <a:pt x="28549" y="651827"/>
                </a:lnTo>
                <a:lnTo>
                  <a:pt x="17439" y="649569"/>
                </a:lnTo>
                <a:lnTo>
                  <a:pt x="8364" y="643413"/>
                </a:lnTo>
                <a:lnTo>
                  <a:pt x="2244" y="634286"/>
                </a:lnTo>
                <a:lnTo>
                  <a:pt x="0" y="623112"/>
                </a:lnTo>
                <a:lnTo>
                  <a:pt x="0" y="28714"/>
                </a:lnTo>
                <a:lnTo>
                  <a:pt x="2244" y="17546"/>
                </a:lnTo>
                <a:lnTo>
                  <a:pt x="8364" y="8418"/>
                </a:lnTo>
                <a:lnTo>
                  <a:pt x="17439" y="2259"/>
                </a:lnTo>
                <a:lnTo>
                  <a:pt x="28549" y="0"/>
                </a:lnTo>
                <a:lnTo>
                  <a:pt x="848283" y="0"/>
                </a:lnTo>
                <a:lnTo>
                  <a:pt x="859399" y="2259"/>
                </a:lnTo>
                <a:lnTo>
                  <a:pt x="868473" y="8418"/>
                </a:lnTo>
                <a:lnTo>
                  <a:pt x="874590" y="17546"/>
                </a:lnTo>
                <a:lnTo>
                  <a:pt x="876833" y="28714"/>
                </a:lnTo>
                <a:lnTo>
                  <a:pt x="876833" y="623112"/>
                </a:lnTo>
                <a:lnTo>
                  <a:pt x="874590" y="634286"/>
                </a:lnTo>
                <a:lnTo>
                  <a:pt x="868473" y="643413"/>
                </a:lnTo>
                <a:lnTo>
                  <a:pt x="859399" y="649569"/>
                </a:lnTo>
                <a:lnTo>
                  <a:pt x="848283" y="651827"/>
                </a:lnTo>
                <a:close/>
              </a:path>
            </a:pathLst>
          </a:custGeom>
          <a:ln w="33781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34"/>
          <p:cNvSpPr/>
          <p:nvPr/>
        </p:nvSpPr>
        <p:spPr>
          <a:xfrm>
            <a:off x="663389" y="3727426"/>
            <a:ext cx="876935" cy="160655"/>
          </a:xfrm>
          <a:custGeom>
            <a:avLst/>
            <a:gdLst/>
            <a:ahLst/>
            <a:cxnLst/>
            <a:rect l="l" t="t" r="r" b="b"/>
            <a:pathLst>
              <a:path w="876935" h="160654">
                <a:moveTo>
                  <a:pt x="827798" y="0"/>
                </a:moveTo>
                <a:lnTo>
                  <a:pt x="49047" y="0"/>
                </a:lnTo>
                <a:lnTo>
                  <a:pt x="29998" y="3890"/>
                </a:lnTo>
                <a:lnTo>
                  <a:pt x="14403" y="14484"/>
                </a:lnTo>
                <a:lnTo>
                  <a:pt x="3868" y="30164"/>
                </a:lnTo>
                <a:lnTo>
                  <a:pt x="0" y="49314"/>
                </a:lnTo>
                <a:lnTo>
                  <a:pt x="0" y="160439"/>
                </a:lnTo>
                <a:lnTo>
                  <a:pt x="876833" y="160439"/>
                </a:lnTo>
                <a:lnTo>
                  <a:pt x="876833" y="49314"/>
                </a:lnTo>
                <a:lnTo>
                  <a:pt x="872963" y="30164"/>
                </a:lnTo>
                <a:lnTo>
                  <a:pt x="862426" y="14484"/>
                </a:lnTo>
                <a:lnTo>
                  <a:pt x="846835" y="3890"/>
                </a:lnTo>
                <a:lnTo>
                  <a:pt x="827798" y="0"/>
                </a:lnTo>
                <a:close/>
              </a:path>
            </a:pathLst>
          </a:custGeom>
          <a:solidFill>
            <a:srgbClr val="072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35"/>
          <p:cNvSpPr/>
          <p:nvPr/>
        </p:nvSpPr>
        <p:spPr>
          <a:xfrm>
            <a:off x="663389" y="3727426"/>
            <a:ext cx="876935" cy="160655"/>
          </a:xfrm>
          <a:custGeom>
            <a:avLst/>
            <a:gdLst/>
            <a:ahLst/>
            <a:cxnLst/>
            <a:rect l="l" t="t" r="r" b="b"/>
            <a:pathLst>
              <a:path w="876935" h="160654">
                <a:moveTo>
                  <a:pt x="0" y="160439"/>
                </a:moveTo>
                <a:lnTo>
                  <a:pt x="0" y="49314"/>
                </a:lnTo>
                <a:lnTo>
                  <a:pt x="3868" y="30164"/>
                </a:lnTo>
                <a:lnTo>
                  <a:pt x="14403" y="14484"/>
                </a:lnTo>
                <a:lnTo>
                  <a:pt x="29998" y="3890"/>
                </a:lnTo>
                <a:lnTo>
                  <a:pt x="49047" y="0"/>
                </a:lnTo>
                <a:lnTo>
                  <a:pt x="827798" y="0"/>
                </a:lnTo>
                <a:lnTo>
                  <a:pt x="846835" y="3890"/>
                </a:lnTo>
                <a:lnTo>
                  <a:pt x="862426" y="14484"/>
                </a:lnTo>
                <a:lnTo>
                  <a:pt x="872963" y="30164"/>
                </a:lnTo>
                <a:lnTo>
                  <a:pt x="876833" y="49314"/>
                </a:lnTo>
                <a:lnTo>
                  <a:pt x="876833" y="160439"/>
                </a:lnTo>
                <a:lnTo>
                  <a:pt x="0" y="160439"/>
                </a:lnTo>
                <a:close/>
              </a:path>
            </a:pathLst>
          </a:custGeom>
          <a:ln w="33782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36"/>
          <p:cNvSpPr/>
          <p:nvPr/>
        </p:nvSpPr>
        <p:spPr>
          <a:xfrm>
            <a:off x="742574" y="3767389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5">
                <a:moveTo>
                  <a:pt x="40043" y="0"/>
                </a:moveTo>
                <a:lnTo>
                  <a:pt x="24447" y="3163"/>
                </a:lnTo>
                <a:lnTo>
                  <a:pt x="11720" y="11788"/>
                </a:lnTo>
                <a:lnTo>
                  <a:pt x="3143" y="24581"/>
                </a:lnTo>
                <a:lnTo>
                  <a:pt x="0" y="40246"/>
                </a:lnTo>
                <a:lnTo>
                  <a:pt x="3143" y="55920"/>
                </a:lnTo>
                <a:lnTo>
                  <a:pt x="11720" y="68721"/>
                </a:lnTo>
                <a:lnTo>
                  <a:pt x="24447" y="77352"/>
                </a:lnTo>
                <a:lnTo>
                  <a:pt x="40043" y="80518"/>
                </a:lnTo>
                <a:lnTo>
                  <a:pt x="55616" y="77352"/>
                </a:lnTo>
                <a:lnTo>
                  <a:pt x="68332" y="68721"/>
                </a:lnTo>
                <a:lnTo>
                  <a:pt x="76904" y="55920"/>
                </a:lnTo>
                <a:lnTo>
                  <a:pt x="80048" y="40246"/>
                </a:lnTo>
                <a:lnTo>
                  <a:pt x="76904" y="24581"/>
                </a:lnTo>
                <a:lnTo>
                  <a:pt x="68332" y="11788"/>
                </a:lnTo>
                <a:lnTo>
                  <a:pt x="55616" y="3163"/>
                </a:lnTo>
                <a:lnTo>
                  <a:pt x="40043" y="0"/>
                </a:lnTo>
                <a:close/>
              </a:path>
            </a:pathLst>
          </a:custGeom>
          <a:solidFill>
            <a:srgbClr val="CE6A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37"/>
          <p:cNvSpPr/>
          <p:nvPr/>
        </p:nvSpPr>
        <p:spPr>
          <a:xfrm>
            <a:off x="857940" y="3767389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5">
                <a:moveTo>
                  <a:pt x="40043" y="0"/>
                </a:moveTo>
                <a:lnTo>
                  <a:pt x="24458" y="3163"/>
                </a:lnTo>
                <a:lnTo>
                  <a:pt x="11730" y="11788"/>
                </a:lnTo>
                <a:lnTo>
                  <a:pt x="3147" y="24581"/>
                </a:lnTo>
                <a:lnTo>
                  <a:pt x="0" y="40246"/>
                </a:lnTo>
                <a:lnTo>
                  <a:pt x="3147" y="55920"/>
                </a:lnTo>
                <a:lnTo>
                  <a:pt x="11730" y="68721"/>
                </a:lnTo>
                <a:lnTo>
                  <a:pt x="24458" y="77352"/>
                </a:lnTo>
                <a:lnTo>
                  <a:pt x="40043" y="80518"/>
                </a:lnTo>
                <a:lnTo>
                  <a:pt x="55620" y="77352"/>
                </a:lnTo>
                <a:lnTo>
                  <a:pt x="68345" y="68721"/>
                </a:lnTo>
                <a:lnTo>
                  <a:pt x="76926" y="55920"/>
                </a:lnTo>
                <a:lnTo>
                  <a:pt x="80073" y="40246"/>
                </a:lnTo>
                <a:lnTo>
                  <a:pt x="76926" y="24581"/>
                </a:lnTo>
                <a:lnTo>
                  <a:pt x="68345" y="11788"/>
                </a:lnTo>
                <a:lnTo>
                  <a:pt x="55620" y="3163"/>
                </a:lnTo>
                <a:lnTo>
                  <a:pt x="40043" y="0"/>
                </a:lnTo>
                <a:close/>
              </a:path>
            </a:pathLst>
          </a:custGeom>
          <a:solidFill>
            <a:srgbClr val="F1A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38"/>
          <p:cNvSpPr/>
          <p:nvPr/>
        </p:nvSpPr>
        <p:spPr>
          <a:xfrm>
            <a:off x="700176" y="3919818"/>
            <a:ext cx="492759" cy="147320"/>
          </a:xfrm>
          <a:custGeom>
            <a:avLst/>
            <a:gdLst/>
            <a:ahLst/>
            <a:cxnLst/>
            <a:rect l="l" t="t" r="r" b="b"/>
            <a:pathLst>
              <a:path w="492759" h="147320">
                <a:moveTo>
                  <a:pt x="0" y="146761"/>
                </a:moveTo>
                <a:lnTo>
                  <a:pt x="492645" y="146761"/>
                </a:lnTo>
                <a:lnTo>
                  <a:pt x="492645" y="0"/>
                </a:lnTo>
                <a:lnTo>
                  <a:pt x="0" y="0"/>
                </a:lnTo>
                <a:lnTo>
                  <a:pt x="0" y="1467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39"/>
          <p:cNvSpPr/>
          <p:nvPr/>
        </p:nvSpPr>
        <p:spPr>
          <a:xfrm>
            <a:off x="700176" y="4096247"/>
            <a:ext cx="803275" cy="242570"/>
          </a:xfrm>
          <a:custGeom>
            <a:avLst/>
            <a:gdLst/>
            <a:ahLst/>
            <a:cxnLst/>
            <a:rect l="l" t="t" r="r" b="b"/>
            <a:pathLst>
              <a:path w="803275" h="242570">
                <a:moveTo>
                  <a:pt x="802957" y="242328"/>
                </a:moveTo>
                <a:lnTo>
                  <a:pt x="0" y="242328"/>
                </a:lnTo>
                <a:lnTo>
                  <a:pt x="0" y="0"/>
                </a:lnTo>
                <a:lnTo>
                  <a:pt x="802957" y="0"/>
                </a:lnTo>
                <a:lnTo>
                  <a:pt x="802957" y="242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40"/>
          <p:cNvSpPr/>
          <p:nvPr/>
        </p:nvSpPr>
        <p:spPr>
          <a:xfrm>
            <a:off x="1192822" y="3919818"/>
            <a:ext cx="310515" cy="147320"/>
          </a:xfrm>
          <a:custGeom>
            <a:avLst/>
            <a:gdLst/>
            <a:ahLst/>
            <a:cxnLst/>
            <a:rect l="l" t="t" r="r" b="b"/>
            <a:pathLst>
              <a:path w="310515" h="147320">
                <a:moveTo>
                  <a:pt x="310311" y="146761"/>
                </a:moveTo>
                <a:lnTo>
                  <a:pt x="0" y="146761"/>
                </a:lnTo>
                <a:lnTo>
                  <a:pt x="0" y="0"/>
                </a:lnTo>
                <a:lnTo>
                  <a:pt x="310311" y="0"/>
                </a:lnTo>
                <a:lnTo>
                  <a:pt x="310311" y="146761"/>
                </a:lnTo>
                <a:close/>
              </a:path>
            </a:pathLst>
          </a:custGeom>
          <a:solidFill>
            <a:srgbClr val="F1A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41"/>
          <p:cNvSpPr/>
          <p:nvPr/>
        </p:nvSpPr>
        <p:spPr>
          <a:xfrm>
            <a:off x="727665" y="3966039"/>
            <a:ext cx="59055" cy="67945"/>
          </a:xfrm>
          <a:custGeom>
            <a:avLst/>
            <a:gdLst/>
            <a:ahLst/>
            <a:cxnLst/>
            <a:rect l="l" t="t" r="r" b="b"/>
            <a:pathLst>
              <a:path w="59054" h="67945">
                <a:moveTo>
                  <a:pt x="38480" y="0"/>
                </a:moveTo>
                <a:lnTo>
                  <a:pt x="21081" y="0"/>
                </a:lnTo>
                <a:lnTo>
                  <a:pt x="13868" y="2984"/>
                </a:lnTo>
                <a:lnTo>
                  <a:pt x="0" y="34213"/>
                </a:lnTo>
                <a:lnTo>
                  <a:pt x="516" y="41628"/>
                </a:lnTo>
                <a:lnTo>
                  <a:pt x="21158" y="67335"/>
                </a:lnTo>
                <a:lnTo>
                  <a:pt x="37972" y="67335"/>
                </a:lnTo>
                <a:lnTo>
                  <a:pt x="44081" y="65506"/>
                </a:lnTo>
                <a:lnTo>
                  <a:pt x="53494" y="58356"/>
                </a:lnTo>
                <a:lnTo>
                  <a:pt x="25234" y="58356"/>
                </a:lnTo>
                <a:lnTo>
                  <a:pt x="20764" y="56476"/>
                </a:lnTo>
                <a:lnTo>
                  <a:pt x="17195" y="52704"/>
                </a:lnTo>
                <a:lnTo>
                  <a:pt x="13614" y="48958"/>
                </a:lnTo>
                <a:lnTo>
                  <a:pt x="11607" y="43535"/>
                </a:lnTo>
                <a:lnTo>
                  <a:pt x="11214" y="36448"/>
                </a:lnTo>
                <a:lnTo>
                  <a:pt x="58991" y="36448"/>
                </a:lnTo>
                <a:lnTo>
                  <a:pt x="59067" y="33540"/>
                </a:lnTo>
                <a:lnTo>
                  <a:pt x="58655" y="27482"/>
                </a:lnTo>
                <a:lnTo>
                  <a:pt x="11823" y="27482"/>
                </a:lnTo>
                <a:lnTo>
                  <a:pt x="12179" y="21869"/>
                </a:lnTo>
                <a:lnTo>
                  <a:pt x="14071" y="17373"/>
                </a:lnTo>
                <a:lnTo>
                  <a:pt x="20866" y="10667"/>
                </a:lnTo>
                <a:lnTo>
                  <a:pt x="25057" y="8978"/>
                </a:lnTo>
                <a:lnTo>
                  <a:pt x="51041" y="8978"/>
                </a:lnTo>
                <a:lnTo>
                  <a:pt x="50901" y="8788"/>
                </a:lnTo>
                <a:lnTo>
                  <a:pt x="45465" y="2933"/>
                </a:lnTo>
                <a:lnTo>
                  <a:pt x="38480" y="0"/>
                </a:lnTo>
                <a:close/>
              </a:path>
              <a:path w="59054" h="67945">
                <a:moveTo>
                  <a:pt x="47472" y="45135"/>
                </a:moveTo>
                <a:lnTo>
                  <a:pt x="45821" y="49745"/>
                </a:lnTo>
                <a:lnTo>
                  <a:pt x="43586" y="53111"/>
                </a:lnTo>
                <a:lnTo>
                  <a:pt x="37972" y="57315"/>
                </a:lnTo>
                <a:lnTo>
                  <a:pt x="34556" y="58356"/>
                </a:lnTo>
                <a:lnTo>
                  <a:pt x="53494" y="58356"/>
                </a:lnTo>
                <a:lnTo>
                  <a:pt x="53644" y="58242"/>
                </a:lnTo>
                <a:lnTo>
                  <a:pt x="56934" y="53136"/>
                </a:lnTo>
                <a:lnTo>
                  <a:pt x="58686" y="46532"/>
                </a:lnTo>
                <a:lnTo>
                  <a:pt x="47472" y="45135"/>
                </a:lnTo>
                <a:close/>
              </a:path>
              <a:path w="59054" h="67945">
                <a:moveTo>
                  <a:pt x="51041" y="8978"/>
                </a:moveTo>
                <a:lnTo>
                  <a:pt x="35547" y="8978"/>
                </a:lnTo>
                <a:lnTo>
                  <a:pt x="40043" y="11087"/>
                </a:lnTo>
                <a:lnTo>
                  <a:pt x="43484" y="15290"/>
                </a:lnTo>
                <a:lnTo>
                  <a:pt x="45745" y="18008"/>
                </a:lnTo>
                <a:lnTo>
                  <a:pt x="47104" y="22059"/>
                </a:lnTo>
                <a:lnTo>
                  <a:pt x="47586" y="27482"/>
                </a:lnTo>
                <a:lnTo>
                  <a:pt x="58655" y="27482"/>
                </a:lnTo>
                <a:lnTo>
                  <a:pt x="58556" y="26019"/>
                </a:lnTo>
                <a:lnTo>
                  <a:pt x="57022" y="19383"/>
                </a:lnTo>
                <a:lnTo>
                  <a:pt x="54470" y="13638"/>
                </a:lnTo>
                <a:lnTo>
                  <a:pt x="51041" y="8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42"/>
          <p:cNvSpPr/>
          <p:nvPr/>
        </p:nvSpPr>
        <p:spPr>
          <a:xfrm>
            <a:off x="792758" y="3967504"/>
            <a:ext cx="60325" cy="64769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15303" y="0"/>
                </a:moveTo>
                <a:lnTo>
                  <a:pt x="1739" y="0"/>
                </a:lnTo>
                <a:lnTo>
                  <a:pt x="23393" y="30924"/>
                </a:lnTo>
                <a:lnTo>
                  <a:pt x="0" y="64414"/>
                </a:lnTo>
                <a:lnTo>
                  <a:pt x="13144" y="64414"/>
                </a:lnTo>
                <a:lnTo>
                  <a:pt x="29959" y="39001"/>
                </a:lnTo>
                <a:lnTo>
                  <a:pt x="42191" y="39001"/>
                </a:lnTo>
                <a:lnTo>
                  <a:pt x="36118" y="30314"/>
                </a:lnTo>
                <a:lnTo>
                  <a:pt x="41961" y="22313"/>
                </a:lnTo>
                <a:lnTo>
                  <a:pt x="29603" y="22313"/>
                </a:lnTo>
                <a:lnTo>
                  <a:pt x="28473" y="20370"/>
                </a:lnTo>
                <a:lnTo>
                  <a:pt x="26987" y="17983"/>
                </a:lnTo>
                <a:lnTo>
                  <a:pt x="25146" y="15087"/>
                </a:lnTo>
                <a:lnTo>
                  <a:pt x="15303" y="0"/>
                </a:lnTo>
                <a:close/>
              </a:path>
              <a:path w="60325" h="64770">
                <a:moveTo>
                  <a:pt x="42191" y="39001"/>
                </a:moveTo>
                <a:lnTo>
                  <a:pt x="29959" y="39001"/>
                </a:lnTo>
                <a:lnTo>
                  <a:pt x="33464" y="44399"/>
                </a:lnTo>
                <a:lnTo>
                  <a:pt x="46621" y="64414"/>
                </a:lnTo>
                <a:lnTo>
                  <a:pt x="59956" y="64414"/>
                </a:lnTo>
                <a:lnTo>
                  <a:pt x="42191" y="39001"/>
                </a:lnTo>
                <a:close/>
              </a:path>
              <a:path w="60325" h="64770">
                <a:moveTo>
                  <a:pt x="58254" y="0"/>
                </a:moveTo>
                <a:lnTo>
                  <a:pt x="45288" y="0"/>
                </a:lnTo>
                <a:lnTo>
                  <a:pt x="34493" y="15227"/>
                </a:lnTo>
                <a:lnTo>
                  <a:pt x="33020" y="17272"/>
                </a:lnTo>
                <a:lnTo>
                  <a:pt x="31381" y="19646"/>
                </a:lnTo>
                <a:lnTo>
                  <a:pt x="29603" y="22313"/>
                </a:lnTo>
                <a:lnTo>
                  <a:pt x="41961" y="22313"/>
                </a:lnTo>
                <a:lnTo>
                  <a:pt x="582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43"/>
          <p:cNvSpPr/>
          <p:nvPr/>
        </p:nvSpPr>
        <p:spPr>
          <a:xfrm>
            <a:off x="858065" y="3966032"/>
            <a:ext cx="59055" cy="67945"/>
          </a:xfrm>
          <a:custGeom>
            <a:avLst/>
            <a:gdLst/>
            <a:ahLst/>
            <a:cxnLst/>
            <a:rect l="l" t="t" r="r" b="b"/>
            <a:pathLst>
              <a:path w="59055" h="67945">
                <a:moveTo>
                  <a:pt x="53349" y="9042"/>
                </a:moveTo>
                <a:lnTo>
                  <a:pt x="34671" y="9042"/>
                </a:lnTo>
                <a:lnTo>
                  <a:pt x="38785" y="10274"/>
                </a:lnTo>
                <a:lnTo>
                  <a:pt x="43611" y="14566"/>
                </a:lnTo>
                <a:lnTo>
                  <a:pt x="44640" y="17703"/>
                </a:lnTo>
                <a:lnTo>
                  <a:pt x="44577" y="24993"/>
                </a:lnTo>
                <a:lnTo>
                  <a:pt x="40436" y="26454"/>
                </a:lnTo>
                <a:lnTo>
                  <a:pt x="33985" y="27711"/>
                </a:lnTo>
                <a:lnTo>
                  <a:pt x="20916" y="29286"/>
                </a:lnTo>
                <a:lnTo>
                  <a:pt x="17691" y="29832"/>
                </a:lnTo>
                <a:lnTo>
                  <a:pt x="0" y="45745"/>
                </a:lnTo>
                <a:lnTo>
                  <a:pt x="0" y="54292"/>
                </a:lnTo>
                <a:lnTo>
                  <a:pt x="1892" y="58699"/>
                </a:lnTo>
                <a:lnTo>
                  <a:pt x="9448" y="65608"/>
                </a:lnTo>
                <a:lnTo>
                  <a:pt x="14859" y="67335"/>
                </a:lnTo>
                <a:lnTo>
                  <a:pt x="26174" y="67335"/>
                </a:lnTo>
                <a:lnTo>
                  <a:pt x="30149" y="66636"/>
                </a:lnTo>
                <a:lnTo>
                  <a:pt x="37592" y="63804"/>
                </a:lnTo>
                <a:lnTo>
                  <a:pt x="41478" y="61366"/>
                </a:lnTo>
                <a:lnTo>
                  <a:pt x="44521" y="58775"/>
                </a:lnTo>
                <a:lnTo>
                  <a:pt x="20269" y="58775"/>
                </a:lnTo>
                <a:lnTo>
                  <a:pt x="17068" y="57810"/>
                </a:lnTo>
                <a:lnTo>
                  <a:pt x="12687" y="53936"/>
                </a:lnTo>
                <a:lnTo>
                  <a:pt x="11651" y="51663"/>
                </a:lnTo>
                <a:lnTo>
                  <a:pt x="11582" y="46697"/>
                </a:lnTo>
                <a:lnTo>
                  <a:pt x="12090" y="44957"/>
                </a:lnTo>
                <a:lnTo>
                  <a:pt x="34734" y="36550"/>
                </a:lnTo>
                <a:lnTo>
                  <a:pt x="40627" y="35178"/>
                </a:lnTo>
                <a:lnTo>
                  <a:pt x="44577" y="33553"/>
                </a:lnTo>
                <a:lnTo>
                  <a:pt x="55562" y="33553"/>
                </a:lnTo>
                <a:lnTo>
                  <a:pt x="55461" y="17703"/>
                </a:lnTo>
                <a:lnTo>
                  <a:pt x="55372" y="16128"/>
                </a:lnTo>
                <a:lnTo>
                  <a:pt x="55016" y="14274"/>
                </a:lnTo>
                <a:lnTo>
                  <a:pt x="54368" y="11264"/>
                </a:lnTo>
                <a:lnTo>
                  <a:pt x="53349" y="9042"/>
                </a:lnTo>
                <a:close/>
              </a:path>
              <a:path w="59055" h="67945">
                <a:moveTo>
                  <a:pt x="56225" y="57950"/>
                </a:moveTo>
                <a:lnTo>
                  <a:pt x="45491" y="57950"/>
                </a:lnTo>
                <a:lnTo>
                  <a:pt x="45795" y="60845"/>
                </a:lnTo>
                <a:lnTo>
                  <a:pt x="45916" y="61366"/>
                </a:lnTo>
                <a:lnTo>
                  <a:pt x="46532" y="63626"/>
                </a:lnTo>
                <a:lnTo>
                  <a:pt x="47650" y="65887"/>
                </a:lnTo>
                <a:lnTo>
                  <a:pt x="59004" y="65887"/>
                </a:lnTo>
                <a:lnTo>
                  <a:pt x="57619" y="63423"/>
                </a:lnTo>
                <a:lnTo>
                  <a:pt x="56730" y="60845"/>
                </a:lnTo>
                <a:lnTo>
                  <a:pt x="56225" y="57950"/>
                </a:lnTo>
                <a:close/>
              </a:path>
              <a:path w="59055" h="67945">
                <a:moveTo>
                  <a:pt x="55562" y="33553"/>
                </a:moveTo>
                <a:lnTo>
                  <a:pt x="44577" y="33553"/>
                </a:lnTo>
                <a:lnTo>
                  <a:pt x="44499" y="42862"/>
                </a:lnTo>
                <a:lnTo>
                  <a:pt x="44005" y="46024"/>
                </a:lnTo>
                <a:lnTo>
                  <a:pt x="41300" y="51663"/>
                </a:lnTo>
                <a:lnTo>
                  <a:pt x="38912" y="54178"/>
                </a:lnTo>
                <a:lnTo>
                  <a:pt x="32397" y="57861"/>
                </a:lnTo>
                <a:lnTo>
                  <a:pt x="28676" y="58775"/>
                </a:lnTo>
                <a:lnTo>
                  <a:pt x="44521" y="58775"/>
                </a:lnTo>
                <a:lnTo>
                  <a:pt x="45491" y="57950"/>
                </a:lnTo>
                <a:lnTo>
                  <a:pt x="56225" y="57950"/>
                </a:lnTo>
                <a:lnTo>
                  <a:pt x="55791" y="55460"/>
                </a:lnTo>
                <a:lnTo>
                  <a:pt x="55650" y="51511"/>
                </a:lnTo>
                <a:lnTo>
                  <a:pt x="55562" y="33553"/>
                </a:lnTo>
                <a:close/>
              </a:path>
              <a:path w="59055" h="67945">
                <a:moveTo>
                  <a:pt x="36245" y="0"/>
                </a:moveTo>
                <a:lnTo>
                  <a:pt x="25260" y="0"/>
                </a:lnTo>
                <a:lnTo>
                  <a:pt x="20421" y="774"/>
                </a:lnTo>
                <a:lnTo>
                  <a:pt x="12052" y="3797"/>
                </a:lnTo>
                <a:lnTo>
                  <a:pt x="8839" y="5968"/>
                </a:lnTo>
                <a:lnTo>
                  <a:pt x="6644" y="8801"/>
                </a:lnTo>
                <a:lnTo>
                  <a:pt x="4445" y="11595"/>
                </a:lnTo>
                <a:lnTo>
                  <a:pt x="2844" y="15278"/>
                </a:lnTo>
                <a:lnTo>
                  <a:pt x="1879" y="19850"/>
                </a:lnTo>
                <a:lnTo>
                  <a:pt x="12509" y="21297"/>
                </a:lnTo>
                <a:lnTo>
                  <a:pt x="13665" y="16738"/>
                </a:lnTo>
                <a:lnTo>
                  <a:pt x="15455" y="13550"/>
                </a:lnTo>
                <a:lnTo>
                  <a:pt x="20320" y="9944"/>
                </a:lnTo>
                <a:lnTo>
                  <a:pt x="24104" y="9042"/>
                </a:lnTo>
                <a:lnTo>
                  <a:pt x="53349" y="9042"/>
                </a:lnTo>
                <a:lnTo>
                  <a:pt x="53228" y="8788"/>
                </a:lnTo>
                <a:lnTo>
                  <a:pt x="50038" y="4864"/>
                </a:lnTo>
                <a:lnTo>
                  <a:pt x="47523" y="3225"/>
                </a:lnTo>
                <a:lnTo>
                  <a:pt x="40678" y="660"/>
                </a:lnTo>
                <a:lnTo>
                  <a:pt x="36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44"/>
          <p:cNvSpPr/>
          <p:nvPr/>
        </p:nvSpPr>
        <p:spPr>
          <a:xfrm>
            <a:off x="930449" y="3966044"/>
            <a:ext cx="86995" cy="66040"/>
          </a:xfrm>
          <a:custGeom>
            <a:avLst/>
            <a:gdLst/>
            <a:ahLst/>
            <a:cxnLst/>
            <a:rect l="l" t="t" r="r" b="b"/>
            <a:pathLst>
              <a:path w="86994" h="66039">
                <a:moveTo>
                  <a:pt x="9728" y="1460"/>
                </a:moveTo>
                <a:lnTo>
                  <a:pt x="0" y="1460"/>
                </a:lnTo>
                <a:lnTo>
                  <a:pt x="0" y="65874"/>
                </a:lnTo>
                <a:lnTo>
                  <a:pt x="10858" y="65874"/>
                </a:lnTo>
                <a:lnTo>
                  <a:pt x="10858" y="26581"/>
                </a:lnTo>
                <a:lnTo>
                  <a:pt x="11442" y="22098"/>
                </a:lnTo>
                <a:lnTo>
                  <a:pt x="13792" y="15862"/>
                </a:lnTo>
                <a:lnTo>
                  <a:pt x="15646" y="13500"/>
                </a:lnTo>
                <a:lnTo>
                  <a:pt x="20485" y="10490"/>
                </a:lnTo>
                <a:lnTo>
                  <a:pt x="9728" y="10490"/>
                </a:lnTo>
                <a:lnTo>
                  <a:pt x="9728" y="1460"/>
                </a:lnTo>
                <a:close/>
              </a:path>
              <a:path w="86994" h="66039">
                <a:moveTo>
                  <a:pt x="46601" y="9461"/>
                </a:moveTo>
                <a:lnTo>
                  <a:pt x="30746" y="9461"/>
                </a:lnTo>
                <a:lnTo>
                  <a:pt x="33629" y="10668"/>
                </a:lnTo>
                <a:lnTo>
                  <a:pt x="37185" y="15519"/>
                </a:lnTo>
                <a:lnTo>
                  <a:pt x="38061" y="19164"/>
                </a:lnTo>
                <a:lnTo>
                  <a:pt x="38061" y="65874"/>
                </a:lnTo>
                <a:lnTo>
                  <a:pt x="48933" y="65874"/>
                </a:lnTo>
                <a:lnTo>
                  <a:pt x="48933" y="21818"/>
                </a:lnTo>
                <a:lnTo>
                  <a:pt x="50406" y="16992"/>
                </a:lnTo>
                <a:lnTo>
                  <a:pt x="56061" y="11277"/>
                </a:lnTo>
                <a:lnTo>
                  <a:pt x="47244" y="11277"/>
                </a:lnTo>
                <a:lnTo>
                  <a:pt x="46601" y="9461"/>
                </a:lnTo>
                <a:close/>
              </a:path>
              <a:path w="86994" h="66039">
                <a:moveTo>
                  <a:pt x="85296" y="9461"/>
                </a:moveTo>
                <a:lnTo>
                  <a:pt x="67094" y="9461"/>
                </a:lnTo>
                <a:lnTo>
                  <a:pt x="69278" y="10058"/>
                </a:lnTo>
                <a:lnTo>
                  <a:pt x="71231" y="11277"/>
                </a:lnTo>
                <a:lnTo>
                  <a:pt x="72974" y="12395"/>
                </a:lnTo>
                <a:lnTo>
                  <a:pt x="74244" y="13931"/>
                </a:lnTo>
                <a:lnTo>
                  <a:pt x="74930" y="15862"/>
                </a:lnTo>
                <a:lnTo>
                  <a:pt x="75653" y="17780"/>
                </a:lnTo>
                <a:lnTo>
                  <a:pt x="76009" y="20929"/>
                </a:lnTo>
                <a:lnTo>
                  <a:pt x="76009" y="65874"/>
                </a:lnTo>
                <a:lnTo>
                  <a:pt x="86804" y="65874"/>
                </a:lnTo>
                <a:lnTo>
                  <a:pt x="86689" y="13931"/>
                </a:lnTo>
                <a:lnTo>
                  <a:pt x="85296" y="9461"/>
                </a:lnTo>
                <a:close/>
              </a:path>
              <a:path w="86994" h="66039">
                <a:moveTo>
                  <a:pt x="73367" y="0"/>
                </a:moveTo>
                <a:lnTo>
                  <a:pt x="58902" y="0"/>
                </a:lnTo>
                <a:lnTo>
                  <a:pt x="52311" y="3759"/>
                </a:lnTo>
                <a:lnTo>
                  <a:pt x="47244" y="11277"/>
                </a:lnTo>
                <a:lnTo>
                  <a:pt x="56061" y="11277"/>
                </a:lnTo>
                <a:lnTo>
                  <a:pt x="56362" y="10972"/>
                </a:lnTo>
                <a:lnTo>
                  <a:pt x="60096" y="9461"/>
                </a:lnTo>
                <a:lnTo>
                  <a:pt x="85296" y="9461"/>
                </a:lnTo>
                <a:lnTo>
                  <a:pt x="85102" y="8839"/>
                </a:lnTo>
                <a:lnTo>
                  <a:pt x="78257" y="1752"/>
                </a:lnTo>
                <a:lnTo>
                  <a:pt x="73367" y="0"/>
                </a:lnTo>
                <a:close/>
              </a:path>
              <a:path w="86994" h="66039">
                <a:moveTo>
                  <a:pt x="33883" y="0"/>
                </a:moveTo>
                <a:lnTo>
                  <a:pt x="24879" y="0"/>
                </a:lnTo>
                <a:lnTo>
                  <a:pt x="21069" y="965"/>
                </a:lnTo>
                <a:lnTo>
                  <a:pt x="14414" y="4787"/>
                </a:lnTo>
                <a:lnTo>
                  <a:pt x="11734" y="7327"/>
                </a:lnTo>
                <a:lnTo>
                  <a:pt x="9728" y="10490"/>
                </a:lnTo>
                <a:lnTo>
                  <a:pt x="20485" y="10490"/>
                </a:lnTo>
                <a:lnTo>
                  <a:pt x="20853" y="10261"/>
                </a:lnTo>
                <a:lnTo>
                  <a:pt x="23660" y="9461"/>
                </a:lnTo>
                <a:lnTo>
                  <a:pt x="46601" y="9461"/>
                </a:lnTo>
                <a:lnTo>
                  <a:pt x="45986" y="7721"/>
                </a:lnTo>
                <a:lnTo>
                  <a:pt x="43853" y="4940"/>
                </a:lnTo>
                <a:lnTo>
                  <a:pt x="37782" y="990"/>
                </a:lnTo>
                <a:lnTo>
                  <a:pt x="338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45"/>
          <p:cNvSpPr/>
          <p:nvPr/>
        </p:nvSpPr>
        <p:spPr>
          <a:xfrm>
            <a:off x="1033368" y="3966034"/>
            <a:ext cx="55880" cy="90805"/>
          </a:xfrm>
          <a:custGeom>
            <a:avLst/>
            <a:gdLst/>
            <a:ahLst/>
            <a:cxnLst/>
            <a:rect l="l" t="t" r="r" b="b"/>
            <a:pathLst>
              <a:path w="55880" h="90804">
                <a:moveTo>
                  <a:pt x="9867" y="1473"/>
                </a:moveTo>
                <a:lnTo>
                  <a:pt x="0" y="1473"/>
                </a:lnTo>
                <a:lnTo>
                  <a:pt x="0" y="90563"/>
                </a:lnTo>
                <a:lnTo>
                  <a:pt x="10833" y="90563"/>
                </a:lnTo>
                <a:lnTo>
                  <a:pt x="10833" y="59207"/>
                </a:lnTo>
                <a:lnTo>
                  <a:pt x="47242" y="59207"/>
                </a:lnTo>
                <a:lnTo>
                  <a:pt x="47964" y="58356"/>
                </a:lnTo>
                <a:lnTo>
                  <a:pt x="22212" y="58356"/>
                </a:lnTo>
                <a:lnTo>
                  <a:pt x="18160" y="56388"/>
                </a:lnTo>
                <a:lnTo>
                  <a:pt x="14833" y="52412"/>
                </a:lnTo>
                <a:lnTo>
                  <a:pt x="11480" y="48463"/>
                </a:lnTo>
                <a:lnTo>
                  <a:pt x="9817" y="42316"/>
                </a:lnTo>
                <a:lnTo>
                  <a:pt x="9817" y="25755"/>
                </a:lnTo>
                <a:lnTo>
                  <a:pt x="11595" y="19431"/>
                </a:lnTo>
                <a:lnTo>
                  <a:pt x="18719" y="10731"/>
                </a:lnTo>
                <a:lnTo>
                  <a:pt x="20407" y="9829"/>
                </a:lnTo>
                <a:lnTo>
                  <a:pt x="9867" y="9829"/>
                </a:lnTo>
                <a:lnTo>
                  <a:pt x="9867" y="1473"/>
                </a:lnTo>
                <a:close/>
              </a:path>
              <a:path w="55880" h="90804">
                <a:moveTo>
                  <a:pt x="47242" y="59207"/>
                </a:moveTo>
                <a:lnTo>
                  <a:pt x="10833" y="59207"/>
                </a:lnTo>
                <a:lnTo>
                  <a:pt x="12699" y="61569"/>
                </a:lnTo>
                <a:lnTo>
                  <a:pt x="15049" y="63500"/>
                </a:lnTo>
                <a:lnTo>
                  <a:pt x="17945" y="65024"/>
                </a:lnTo>
                <a:lnTo>
                  <a:pt x="20802" y="66560"/>
                </a:lnTo>
                <a:lnTo>
                  <a:pt x="24053" y="67335"/>
                </a:lnTo>
                <a:lnTo>
                  <a:pt x="32613" y="67335"/>
                </a:lnTo>
                <a:lnTo>
                  <a:pt x="37325" y="65938"/>
                </a:lnTo>
                <a:lnTo>
                  <a:pt x="46304" y="60312"/>
                </a:lnTo>
                <a:lnTo>
                  <a:pt x="47242" y="59207"/>
                </a:lnTo>
                <a:close/>
              </a:path>
              <a:path w="55880" h="90804">
                <a:moveTo>
                  <a:pt x="48267" y="8547"/>
                </a:moveTo>
                <a:lnTo>
                  <a:pt x="32092" y="8547"/>
                </a:lnTo>
                <a:lnTo>
                  <a:pt x="36106" y="10604"/>
                </a:lnTo>
                <a:lnTo>
                  <a:pt x="39458" y="14693"/>
                </a:lnTo>
                <a:lnTo>
                  <a:pt x="42837" y="18770"/>
                </a:lnTo>
                <a:lnTo>
                  <a:pt x="44488" y="24917"/>
                </a:lnTo>
                <a:lnTo>
                  <a:pt x="44488" y="41744"/>
                </a:lnTo>
                <a:lnTo>
                  <a:pt x="42786" y="48094"/>
                </a:lnTo>
                <a:lnTo>
                  <a:pt x="35915" y="56311"/>
                </a:lnTo>
                <a:lnTo>
                  <a:pt x="31775" y="58356"/>
                </a:lnTo>
                <a:lnTo>
                  <a:pt x="47964" y="58356"/>
                </a:lnTo>
                <a:lnTo>
                  <a:pt x="49733" y="56273"/>
                </a:lnTo>
                <a:lnTo>
                  <a:pt x="54419" y="45707"/>
                </a:lnTo>
                <a:lnTo>
                  <a:pt x="55600" y="39776"/>
                </a:lnTo>
                <a:lnTo>
                  <a:pt x="55600" y="27038"/>
                </a:lnTo>
                <a:lnTo>
                  <a:pt x="54533" y="21399"/>
                </a:lnTo>
                <a:lnTo>
                  <a:pt x="50279" y="11074"/>
                </a:lnTo>
                <a:lnTo>
                  <a:pt x="48267" y="8547"/>
                </a:lnTo>
                <a:close/>
              </a:path>
              <a:path w="55880" h="90804">
                <a:moveTo>
                  <a:pt x="33921" y="0"/>
                </a:moveTo>
                <a:lnTo>
                  <a:pt x="24282" y="0"/>
                </a:lnTo>
                <a:lnTo>
                  <a:pt x="20700" y="838"/>
                </a:lnTo>
                <a:lnTo>
                  <a:pt x="14846" y="4114"/>
                </a:lnTo>
                <a:lnTo>
                  <a:pt x="12204" y="6553"/>
                </a:lnTo>
                <a:lnTo>
                  <a:pt x="9867" y="9829"/>
                </a:lnTo>
                <a:lnTo>
                  <a:pt x="20407" y="9829"/>
                </a:lnTo>
                <a:lnTo>
                  <a:pt x="22809" y="8547"/>
                </a:lnTo>
                <a:lnTo>
                  <a:pt x="48267" y="8547"/>
                </a:lnTo>
                <a:lnTo>
                  <a:pt x="47104" y="7086"/>
                </a:lnTo>
                <a:lnTo>
                  <a:pt x="38734" y="1422"/>
                </a:lnTo>
                <a:lnTo>
                  <a:pt x="339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46"/>
          <p:cNvSpPr/>
          <p:nvPr/>
        </p:nvSpPr>
        <p:spPr>
          <a:xfrm>
            <a:off x="1107255" y="3942996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8925"/>
                </a:lnTo>
              </a:path>
            </a:pathLst>
          </a:custGeom>
          <a:ln w="108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47"/>
          <p:cNvSpPr/>
          <p:nvPr/>
        </p:nvSpPr>
        <p:spPr>
          <a:xfrm>
            <a:off x="1125880" y="3966039"/>
            <a:ext cx="59055" cy="67945"/>
          </a:xfrm>
          <a:custGeom>
            <a:avLst/>
            <a:gdLst/>
            <a:ahLst/>
            <a:cxnLst/>
            <a:rect l="l" t="t" r="r" b="b"/>
            <a:pathLst>
              <a:path w="59055" h="67945">
                <a:moveTo>
                  <a:pt x="38480" y="0"/>
                </a:moveTo>
                <a:lnTo>
                  <a:pt x="21081" y="0"/>
                </a:lnTo>
                <a:lnTo>
                  <a:pt x="13881" y="2984"/>
                </a:lnTo>
                <a:lnTo>
                  <a:pt x="0" y="34213"/>
                </a:lnTo>
                <a:lnTo>
                  <a:pt x="516" y="41628"/>
                </a:lnTo>
                <a:lnTo>
                  <a:pt x="21158" y="67335"/>
                </a:lnTo>
                <a:lnTo>
                  <a:pt x="37972" y="67335"/>
                </a:lnTo>
                <a:lnTo>
                  <a:pt x="44081" y="65506"/>
                </a:lnTo>
                <a:lnTo>
                  <a:pt x="53494" y="58356"/>
                </a:lnTo>
                <a:lnTo>
                  <a:pt x="25234" y="58356"/>
                </a:lnTo>
                <a:lnTo>
                  <a:pt x="20764" y="56476"/>
                </a:lnTo>
                <a:lnTo>
                  <a:pt x="17195" y="52704"/>
                </a:lnTo>
                <a:lnTo>
                  <a:pt x="13614" y="48958"/>
                </a:lnTo>
                <a:lnTo>
                  <a:pt x="11620" y="43535"/>
                </a:lnTo>
                <a:lnTo>
                  <a:pt x="11214" y="36448"/>
                </a:lnTo>
                <a:lnTo>
                  <a:pt x="58991" y="36448"/>
                </a:lnTo>
                <a:lnTo>
                  <a:pt x="59067" y="33540"/>
                </a:lnTo>
                <a:lnTo>
                  <a:pt x="58655" y="27482"/>
                </a:lnTo>
                <a:lnTo>
                  <a:pt x="11823" y="27482"/>
                </a:lnTo>
                <a:lnTo>
                  <a:pt x="12179" y="21869"/>
                </a:lnTo>
                <a:lnTo>
                  <a:pt x="14071" y="17373"/>
                </a:lnTo>
                <a:lnTo>
                  <a:pt x="20866" y="10667"/>
                </a:lnTo>
                <a:lnTo>
                  <a:pt x="25057" y="8978"/>
                </a:lnTo>
                <a:lnTo>
                  <a:pt x="51041" y="8978"/>
                </a:lnTo>
                <a:lnTo>
                  <a:pt x="50901" y="8788"/>
                </a:lnTo>
                <a:lnTo>
                  <a:pt x="45478" y="2933"/>
                </a:lnTo>
                <a:lnTo>
                  <a:pt x="38480" y="0"/>
                </a:lnTo>
                <a:close/>
              </a:path>
              <a:path w="59055" h="67945">
                <a:moveTo>
                  <a:pt x="47472" y="45135"/>
                </a:moveTo>
                <a:lnTo>
                  <a:pt x="45821" y="49745"/>
                </a:lnTo>
                <a:lnTo>
                  <a:pt x="43586" y="53111"/>
                </a:lnTo>
                <a:lnTo>
                  <a:pt x="37972" y="57315"/>
                </a:lnTo>
                <a:lnTo>
                  <a:pt x="34556" y="58356"/>
                </a:lnTo>
                <a:lnTo>
                  <a:pt x="53494" y="58356"/>
                </a:lnTo>
                <a:lnTo>
                  <a:pt x="53644" y="58242"/>
                </a:lnTo>
                <a:lnTo>
                  <a:pt x="56934" y="53136"/>
                </a:lnTo>
                <a:lnTo>
                  <a:pt x="58686" y="46532"/>
                </a:lnTo>
                <a:lnTo>
                  <a:pt x="47472" y="45135"/>
                </a:lnTo>
                <a:close/>
              </a:path>
              <a:path w="59055" h="67945">
                <a:moveTo>
                  <a:pt x="51041" y="8978"/>
                </a:moveTo>
                <a:lnTo>
                  <a:pt x="35547" y="8978"/>
                </a:lnTo>
                <a:lnTo>
                  <a:pt x="40043" y="11087"/>
                </a:lnTo>
                <a:lnTo>
                  <a:pt x="43484" y="15290"/>
                </a:lnTo>
                <a:lnTo>
                  <a:pt x="45745" y="18008"/>
                </a:lnTo>
                <a:lnTo>
                  <a:pt x="47104" y="22059"/>
                </a:lnTo>
                <a:lnTo>
                  <a:pt x="47586" y="27482"/>
                </a:lnTo>
                <a:lnTo>
                  <a:pt x="58655" y="27482"/>
                </a:lnTo>
                <a:lnTo>
                  <a:pt x="58556" y="26019"/>
                </a:lnTo>
                <a:lnTo>
                  <a:pt x="57022" y="19383"/>
                </a:lnTo>
                <a:lnTo>
                  <a:pt x="54470" y="13638"/>
                </a:lnTo>
                <a:lnTo>
                  <a:pt x="51041" y="8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48"/>
          <p:cNvSpPr/>
          <p:nvPr/>
        </p:nvSpPr>
        <p:spPr>
          <a:xfrm>
            <a:off x="1201267" y="402569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382" y="0"/>
                </a:lnTo>
              </a:path>
            </a:pathLst>
          </a:custGeom>
          <a:ln w="1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49"/>
          <p:cNvSpPr/>
          <p:nvPr/>
        </p:nvSpPr>
        <p:spPr>
          <a:xfrm>
            <a:off x="1229192" y="3966039"/>
            <a:ext cx="55880" cy="67945"/>
          </a:xfrm>
          <a:custGeom>
            <a:avLst/>
            <a:gdLst/>
            <a:ahLst/>
            <a:cxnLst/>
            <a:rect l="l" t="t" r="r" b="b"/>
            <a:pathLst>
              <a:path w="55880" h="67945">
                <a:moveTo>
                  <a:pt x="36169" y="0"/>
                </a:moveTo>
                <a:lnTo>
                  <a:pt x="23685" y="0"/>
                </a:lnTo>
                <a:lnTo>
                  <a:pt x="18605" y="1295"/>
                </a:lnTo>
                <a:lnTo>
                  <a:pt x="9232" y="6527"/>
                </a:lnTo>
                <a:lnTo>
                  <a:pt x="5740" y="10439"/>
                </a:lnTo>
                <a:lnTo>
                  <a:pt x="1155" y="20866"/>
                </a:lnTo>
                <a:lnTo>
                  <a:pt x="0" y="26962"/>
                </a:lnTo>
                <a:lnTo>
                  <a:pt x="0" y="33921"/>
                </a:lnTo>
                <a:lnTo>
                  <a:pt x="20383" y="67348"/>
                </a:lnTo>
                <a:lnTo>
                  <a:pt x="36144" y="67348"/>
                </a:lnTo>
                <a:lnTo>
                  <a:pt x="42049" y="65239"/>
                </a:lnTo>
                <a:lnTo>
                  <a:pt x="49937" y="58369"/>
                </a:lnTo>
                <a:lnTo>
                  <a:pt x="23710" y="58369"/>
                </a:lnTo>
                <a:lnTo>
                  <a:pt x="19418" y="56388"/>
                </a:lnTo>
                <a:lnTo>
                  <a:pt x="12827" y="48552"/>
                </a:lnTo>
                <a:lnTo>
                  <a:pt x="11166" y="42278"/>
                </a:lnTo>
                <a:lnTo>
                  <a:pt x="11163" y="25082"/>
                </a:lnTo>
                <a:lnTo>
                  <a:pt x="12877" y="18834"/>
                </a:lnTo>
                <a:lnTo>
                  <a:pt x="19723" y="10960"/>
                </a:lnTo>
                <a:lnTo>
                  <a:pt x="24168" y="8978"/>
                </a:lnTo>
                <a:lnTo>
                  <a:pt x="50777" y="8978"/>
                </a:lnTo>
                <a:lnTo>
                  <a:pt x="50698" y="8839"/>
                </a:lnTo>
                <a:lnTo>
                  <a:pt x="41846" y="1765"/>
                </a:lnTo>
                <a:lnTo>
                  <a:pt x="36169" y="0"/>
                </a:lnTo>
                <a:close/>
              </a:path>
              <a:path w="55880" h="67945">
                <a:moveTo>
                  <a:pt x="45135" y="42278"/>
                </a:moveTo>
                <a:lnTo>
                  <a:pt x="44361" y="47752"/>
                </a:lnTo>
                <a:lnTo>
                  <a:pt x="42570" y="51790"/>
                </a:lnTo>
                <a:lnTo>
                  <a:pt x="36842" y="57048"/>
                </a:lnTo>
                <a:lnTo>
                  <a:pt x="33286" y="58369"/>
                </a:lnTo>
                <a:lnTo>
                  <a:pt x="49937" y="58369"/>
                </a:lnTo>
                <a:lnTo>
                  <a:pt x="51663" y="56857"/>
                </a:lnTo>
                <a:lnTo>
                  <a:pt x="54648" y="51066"/>
                </a:lnTo>
                <a:lnTo>
                  <a:pt x="55816" y="43675"/>
                </a:lnTo>
                <a:lnTo>
                  <a:pt x="45135" y="42278"/>
                </a:lnTo>
                <a:close/>
              </a:path>
              <a:path w="55880" h="67945">
                <a:moveTo>
                  <a:pt x="50777" y="8978"/>
                </a:moveTo>
                <a:lnTo>
                  <a:pt x="33235" y="8978"/>
                </a:lnTo>
                <a:lnTo>
                  <a:pt x="36347" y="10071"/>
                </a:lnTo>
                <a:lnTo>
                  <a:pt x="41440" y="14439"/>
                </a:lnTo>
                <a:lnTo>
                  <a:pt x="43230" y="17691"/>
                </a:lnTo>
                <a:lnTo>
                  <a:pt x="44234" y="22021"/>
                </a:lnTo>
                <a:lnTo>
                  <a:pt x="54775" y="20383"/>
                </a:lnTo>
                <a:lnTo>
                  <a:pt x="53543" y="13881"/>
                </a:lnTo>
                <a:lnTo>
                  <a:pt x="50777" y="8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50"/>
          <p:cNvSpPr/>
          <p:nvPr/>
        </p:nvSpPr>
        <p:spPr>
          <a:xfrm>
            <a:off x="1290239" y="3966055"/>
            <a:ext cx="60325" cy="67310"/>
          </a:xfrm>
          <a:custGeom>
            <a:avLst/>
            <a:gdLst/>
            <a:ahLst/>
            <a:cxnLst/>
            <a:rect l="l" t="t" r="r" b="b"/>
            <a:pathLst>
              <a:path w="60325" h="67310">
                <a:moveTo>
                  <a:pt x="38849" y="0"/>
                </a:moveTo>
                <a:lnTo>
                  <a:pt x="22123" y="0"/>
                </a:lnTo>
                <a:lnTo>
                  <a:pt x="15405" y="2362"/>
                </a:lnTo>
                <a:lnTo>
                  <a:pt x="0" y="33655"/>
                </a:lnTo>
                <a:lnTo>
                  <a:pt x="498" y="41033"/>
                </a:lnTo>
                <a:lnTo>
                  <a:pt x="21082" y="67310"/>
                </a:lnTo>
                <a:lnTo>
                  <a:pt x="35648" y="67310"/>
                </a:lnTo>
                <a:lnTo>
                  <a:pt x="40792" y="66001"/>
                </a:lnTo>
                <a:lnTo>
                  <a:pt x="50228" y="60744"/>
                </a:lnTo>
                <a:lnTo>
                  <a:pt x="52579" y="58343"/>
                </a:lnTo>
                <a:lnTo>
                  <a:pt x="24625" y="58343"/>
                </a:lnTo>
                <a:lnTo>
                  <a:pt x="20105" y="56273"/>
                </a:lnTo>
                <a:lnTo>
                  <a:pt x="12954" y="48082"/>
                </a:lnTo>
                <a:lnTo>
                  <a:pt x="11163" y="41897"/>
                </a:lnTo>
                <a:lnTo>
                  <a:pt x="11202" y="25289"/>
                </a:lnTo>
                <a:lnTo>
                  <a:pt x="12954" y="19227"/>
                </a:lnTo>
                <a:lnTo>
                  <a:pt x="20116" y="11074"/>
                </a:lnTo>
                <a:lnTo>
                  <a:pt x="24625" y="9017"/>
                </a:lnTo>
                <a:lnTo>
                  <a:pt x="51904" y="9017"/>
                </a:lnTo>
                <a:lnTo>
                  <a:pt x="51650" y="8686"/>
                </a:lnTo>
                <a:lnTo>
                  <a:pt x="46050" y="2882"/>
                </a:lnTo>
                <a:lnTo>
                  <a:pt x="38849" y="0"/>
                </a:lnTo>
                <a:close/>
              </a:path>
              <a:path w="60325" h="67310">
                <a:moveTo>
                  <a:pt x="51904" y="9017"/>
                </a:moveTo>
                <a:lnTo>
                  <a:pt x="35394" y="9017"/>
                </a:lnTo>
                <a:lnTo>
                  <a:pt x="39878" y="11087"/>
                </a:lnTo>
                <a:lnTo>
                  <a:pt x="47066" y="19291"/>
                </a:lnTo>
                <a:lnTo>
                  <a:pt x="48859" y="25289"/>
                </a:lnTo>
                <a:lnTo>
                  <a:pt x="48826" y="41897"/>
                </a:lnTo>
                <a:lnTo>
                  <a:pt x="47078" y="48031"/>
                </a:lnTo>
                <a:lnTo>
                  <a:pt x="39888" y="56286"/>
                </a:lnTo>
                <a:lnTo>
                  <a:pt x="35433" y="58343"/>
                </a:lnTo>
                <a:lnTo>
                  <a:pt x="52579" y="58343"/>
                </a:lnTo>
                <a:lnTo>
                  <a:pt x="53835" y="57061"/>
                </a:lnTo>
                <a:lnTo>
                  <a:pt x="58788" y="47548"/>
                </a:lnTo>
                <a:lnTo>
                  <a:pt x="59975" y="41332"/>
                </a:lnTo>
                <a:lnTo>
                  <a:pt x="60032" y="32753"/>
                </a:lnTo>
                <a:lnTo>
                  <a:pt x="59507" y="25485"/>
                </a:lnTo>
                <a:lnTo>
                  <a:pt x="57932" y="19053"/>
                </a:lnTo>
                <a:lnTo>
                  <a:pt x="55312" y="13454"/>
                </a:lnTo>
                <a:lnTo>
                  <a:pt x="51904" y="9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51"/>
          <p:cNvSpPr/>
          <p:nvPr/>
        </p:nvSpPr>
        <p:spPr>
          <a:xfrm>
            <a:off x="1362993" y="3966044"/>
            <a:ext cx="86995" cy="66040"/>
          </a:xfrm>
          <a:custGeom>
            <a:avLst/>
            <a:gdLst/>
            <a:ahLst/>
            <a:cxnLst/>
            <a:rect l="l" t="t" r="r" b="b"/>
            <a:pathLst>
              <a:path w="86994" h="66039">
                <a:moveTo>
                  <a:pt x="9715" y="1460"/>
                </a:moveTo>
                <a:lnTo>
                  <a:pt x="0" y="1460"/>
                </a:lnTo>
                <a:lnTo>
                  <a:pt x="0" y="65874"/>
                </a:lnTo>
                <a:lnTo>
                  <a:pt x="10858" y="65874"/>
                </a:lnTo>
                <a:lnTo>
                  <a:pt x="10858" y="26581"/>
                </a:lnTo>
                <a:lnTo>
                  <a:pt x="11430" y="22098"/>
                </a:lnTo>
                <a:lnTo>
                  <a:pt x="13779" y="15862"/>
                </a:lnTo>
                <a:lnTo>
                  <a:pt x="15646" y="13500"/>
                </a:lnTo>
                <a:lnTo>
                  <a:pt x="20474" y="10490"/>
                </a:lnTo>
                <a:lnTo>
                  <a:pt x="9715" y="10490"/>
                </a:lnTo>
                <a:lnTo>
                  <a:pt x="9715" y="1460"/>
                </a:lnTo>
                <a:close/>
              </a:path>
              <a:path w="86994" h="66039">
                <a:moveTo>
                  <a:pt x="46595" y="9461"/>
                </a:moveTo>
                <a:lnTo>
                  <a:pt x="30734" y="9461"/>
                </a:lnTo>
                <a:lnTo>
                  <a:pt x="33629" y="10668"/>
                </a:lnTo>
                <a:lnTo>
                  <a:pt x="37185" y="15519"/>
                </a:lnTo>
                <a:lnTo>
                  <a:pt x="38049" y="19164"/>
                </a:lnTo>
                <a:lnTo>
                  <a:pt x="38049" y="65874"/>
                </a:lnTo>
                <a:lnTo>
                  <a:pt x="48907" y="65874"/>
                </a:lnTo>
                <a:lnTo>
                  <a:pt x="48907" y="21818"/>
                </a:lnTo>
                <a:lnTo>
                  <a:pt x="50406" y="16992"/>
                </a:lnTo>
                <a:lnTo>
                  <a:pt x="56048" y="11277"/>
                </a:lnTo>
                <a:lnTo>
                  <a:pt x="47231" y="11277"/>
                </a:lnTo>
                <a:lnTo>
                  <a:pt x="46595" y="9461"/>
                </a:lnTo>
                <a:close/>
              </a:path>
              <a:path w="86994" h="66039">
                <a:moveTo>
                  <a:pt x="85272" y="9461"/>
                </a:moveTo>
                <a:lnTo>
                  <a:pt x="67094" y="9461"/>
                </a:lnTo>
                <a:lnTo>
                  <a:pt x="69265" y="10058"/>
                </a:lnTo>
                <a:lnTo>
                  <a:pt x="71219" y="11277"/>
                </a:lnTo>
                <a:lnTo>
                  <a:pt x="72961" y="12395"/>
                </a:lnTo>
                <a:lnTo>
                  <a:pt x="74244" y="13931"/>
                </a:lnTo>
                <a:lnTo>
                  <a:pt x="74930" y="15862"/>
                </a:lnTo>
                <a:lnTo>
                  <a:pt x="75641" y="17780"/>
                </a:lnTo>
                <a:lnTo>
                  <a:pt x="75996" y="20929"/>
                </a:lnTo>
                <a:lnTo>
                  <a:pt x="75996" y="65874"/>
                </a:lnTo>
                <a:lnTo>
                  <a:pt x="86791" y="65874"/>
                </a:lnTo>
                <a:lnTo>
                  <a:pt x="86676" y="13931"/>
                </a:lnTo>
                <a:lnTo>
                  <a:pt x="85272" y="9461"/>
                </a:lnTo>
                <a:close/>
              </a:path>
              <a:path w="86994" h="66039">
                <a:moveTo>
                  <a:pt x="73367" y="0"/>
                </a:moveTo>
                <a:lnTo>
                  <a:pt x="58889" y="0"/>
                </a:lnTo>
                <a:lnTo>
                  <a:pt x="52298" y="3759"/>
                </a:lnTo>
                <a:lnTo>
                  <a:pt x="47231" y="11277"/>
                </a:lnTo>
                <a:lnTo>
                  <a:pt x="56048" y="11277"/>
                </a:lnTo>
                <a:lnTo>
                  <a:pt x="56349" y="10972"/>
                </a:lnTo>
                <a:lnTo>
                  <a:pt x="60096" y="9461"/>
                </a:lnTo>
                <a:lnTo>
                  <a:pt x="85272" y="9461"/>
                </a:lnTo>
                <a:lnTo>
                  <a:pt x="85077" y="8839"/>
                </a:lnTo>
                <a:lnTo>
                  <a:pt x="78257" y="1752"/>
                </a:lnTo>
                <a:lnTo>
                  <a:pt x="73367" y="0"/>
                </a:lnTo>
                <a:close/>
              </a:path>
              <a:path w="86994" h="66039">
                <a:moveTo>
                  <a:pt x="33883" y="0"/>
                </a:moveTo>
                <a:lnTo>
                  <a:pt x="24879" y="0"/>
                </a:lnTo>
                <a:lnTo>
                  <a:pt x="21056" y="965"/>
                </a:lnTo>
                <a:lnTo>
                  <a:pt x="14389" y="4787"/>
                </a:lnTo>
                <a:lnTo>
                  <a:pt x="11734" y="7327"/>
                </a:lnTo>
                <a:lnTo>
                  <a:pt x="9715" y="10490"/>
                </a:lnTo>
                <a:lnTo>
                  <a:pt x="20474" y="10490"/>
                </a:lnTo>
                <a:lnTo>
                  <a:pt x="20840" y="10261"/>
                </a:lnTo>
                <a:lnTo>
                  <a:pt x="23660" y="9461"/>
                </a:lnTo>
                <a:lnTo>
                  <a:pt x="46595" y="9461"/>
                </a:lnTo>
                <a:lnTo>
                  <a:pt x="45986" y="7721"/>
                </a:lnTo>
                <a:lnTo>
                  <a:pt x="43840" y="4940"/>
                </a:lnTo>
                <a:lnTo>
                  <a:pt x="37769" y="990"/>
                </a:lnTo>
                <a:lnTo>
                  <a:pt x="338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52"/>
          <p:cNvSpPr/>
          <p:nvPr/>
        </p:nvSpPr>
        <p:spPr>
          <a:xfrm>
            <a:off x="2005012" y="3568281"/>
            <a:ext cx="1675638" cy="22165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53"/>
          <p:cNvSpPr/>
          <p:nvPr/>
        </p:nvSpPr>
        <p:spPr>
          <a:xfrm>
            <a:off x="2407951" y="1334786"/>
            <a:ext cx="2152015" cy="2165350"/>
          </a:xfrm>
          <a:custGeom>
            <a:avLst/>
            <a:gdLst/>
            <a:ahLst/>
            <a:cxnLst/>
            <a:rect l="l" t="t" r="r" b="b"/>
            <a:pathLst>
              <a:path w="2152015" h="2165350">
                <a:moveTo>
                  <a:pt x="0" y="75946"/>
                </a:moveTo>
                <a:lnTo>
                  <a:pt x="5969" y="46382"/>
                </a:lnTo>
                <a:lnTo>
                  <a:pt x="22250" y="22242"/>
                </a:lnTo>
                <a:lnTo>
                  <a:pt x="46398" y="5967"/>
                </a:lnTo>
                <a:lnTo>
                  <a:pt x="75971" y="0"/>
                </a:lnTo>
                <a:lnTo>
                  <a:pt x="2075484" y="0"/>
                </a:lnTo>
                <a:lnTo>
                  <a:pt x="2105055" y="5967"/>
                </a:lnTo>
                <a:lnTo>
                  <a:pt x="2129199" y="22242"/>
                </a:lnTo>
                <a:lnTo>
                  <a:pt x="2145475" y="46382"/>
                </a:lnTo>
                <a:lnTo>
                  <a:pt x="2151443" y="75946"/>
                </a:lnTo>
                <a:lnTo>
                  <a:pt x="2151443" y="2089391"/>
                </a:lnTo>
                <a:lnTo>
                  <a:pt x="2145475" y="2118964"/>
                </a:lnTo>
                <a:lnTo>
                  <a:pt x="2129199" y="2143112"/>
                </a:lnTo>
                <a:lnTo>
                  <a:pt x="2105055" y="2159392"/>
                </a:lnTo>
                <a:lnTo>
                  <a:pt x="2075484" y="2165362"/>
                </a:lnTo>
                <a:lnTo>
                  <a:pt x="75971" y="2165362"/>
                </a:lnTo>
                <a:lnTo>
                  <a:pt x="46398" y="2159392"/>
                </a:lnTo>
                <a:lnTo>
                  <a:pt x="22250" y="2143112"/>
                </a:lnTo>
                <a:lnTo>
                  <a:pt x="5969" y="2118964"/>
                </a:lnTo>
                <a:lnTo>
                  <a:pt x="0" y="2089391"/>
                </a:lnTo>
                <a:lnTo>
                  <a:pt x="0" y="75946"/>
                </a:lnTo>
                <a:close/>
              </a:path>
            </a:pathLst>
          </a:custGeom>
          <a:ln w="12700">
            <a:solidFill>
              <a:srgbClr val="047A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54"/>
          <p:cNvSpPr/>
          <p:nvPr/>
        </p:nvSpPr>
        <p:spPr>
          <a:xfrm>
            <a:off x="4626111" y="1334786"/>
            <a:ext cx="2152015" cy="2165350"/>
          </a:xfrm>
          <a:custGeom>
            <a:avLst/>
            <a:gdLst/>
            <a:ahLst/>
            <a:cxnLst/>
            <a:rect l="l" t="t" r="r" b="b"/>
            <a:pathLst>
              <a:path w="2152015" h="2165350">
                <a:moveTo>
                  <a:pt x="0" y="75946"/>
                </a:moveTo>
                <a:lnTo>
                  <a:pt x="5969" y="46382"/>
                </a:lnTo>
                <a:lnTo>
                  <a:pt x="22248" y="22242"/>
                </a:lnTo>
                <a:lnTo>
                  <a:pt x="46393" y="5967"/>
                </a:lnTo>
                <a:lnTo>
                  <a:pt x="75958" y="0"/>
                </a:lnTo>
                <a:lnTo>
                  <a:pt x="2075484" y="0"/>
                </a:lnTo>
                <a:lnTo>
                  <a:pt x="2105055" y="5967"/>
                </a:lnTo>
                <a:lnTo>
                  <a:pt x="2129199" y="22242"/>
                </a:lnTo>
                <a:lnTo>
                  <a:pt x="2145475" y="46382"/>
                </a:lnTo>
                <a:lnTo>
                  <a:pt x="2151443" y="75946"/>
                </a:lnTo>
                <a:lnTo>
                  <a:pt x="2151443" y="2089391"/>
                </a:lnTo>
                <a:lnTo>
                  <a:pt x="2145475" y="2118964"/>
                </a:lnTo>
                <a:lnTo>
                  <a:pt x="2129199" y="2143112"/>
                </a:lnTo>
                <a:lnTo>
                  <a:pt x="2105055" y="2159392"/>
                </a:lnTo>
                <a:lnTo>
                  <a:pt x="2075484" y="2165362"/>
                </a:lnTo>
                <a:lnTo>
                  <a:pt x="75958" y="2165362"/>
                </a:lnTo>
                <a:lnTo>
                  <a:pt x="46393" y="2159392"/>
                </a:lnTo>
                <a:lnTo>
                  <a:pt x="22248" y="2143112"/>
                </a:lnTo>
                <a:lnTo>
                  <a:pt x="5969" y="2118964"/>
                </a:lnTo>
                <a:lnTo>
                  <a:pt x="0" y="2089391"/>
                </a:lnTo>
                <a:lnTo>
                  <a:pt x="0" y="75946"/>
                </a:lnTo>
                <a:close/>
              </a:path>
            </a:pathLst>
          </a:custGeom>
          <a:ln w="12700">
            <a:solidFill>
              <a:srgbClr val="047A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55"/>
          <p:cNvSpPr/>
          <p:nvPr/>
        </p:nvSpPr>
        <p:spPr>
          <a:xfrm>
            <a:off x="6844964" y="1334786"/>
            <a:ext cx="2152015" cy="2165350"/>
          </a:xfrm>
          <a:custGeom>
            <a:avLst/>
            <a:gdLst/>
            <a:ahLst/>
            <a:cxnLst/>
            <a:rect l="l" t="t" r="r" b="b"/>
            <a:pathLst>
              <a:path w="2152015" h="2165350">
                <a:moveTo>
                  <a:pt x="0" y="75946"/>
                </a:moveTo>
                <a:lnTo>
                  <a:pt x="5971" y="46382"/>
                </a:lnTo>
                <a:lnTo>
                  <a:pt x="22255" y="22242"/>
                </a:lnTo>
                <a:lnTo>
                  <a:pt x="46404" y="5967"/>
                </a:lnTo>
                <a:lnTo>
                  <a:pt x="75971" y="0"/>
                </a:lnTo>
                <a:lnTo>
                  <a:pt x="2075484" y="0"/>
                </a:lnTo>
                <a:lnTo>
                  <a:pt x="2105057" y="5967"/>
                </a:lnTo>
                <a:lnTo>
                  <a:pt x="2129205" y="22242"/>
                </a:lnTo>
                <a:lnTo>
                  <a:pt x="2145486" y="46382"/>
                </a:lnTo>
                <a:lnTo>
                  <a:pt x="2151456" y="75946"/>
                </a:lnTo>
                <a:lnTo>
                  <a:pt x="2151456" y="2089391"/>
                </a:lnTo>
                <a:lnTo>
                  <a:pt x="2145486" y="2118964"/>
                </a:lnTo>
                <a:lnTo>
                  <a:pt x="2129205" y="2143112"/>
                </a:lnTo>
                <a:lnTo>
                  <a:pt x="2105057" y="2159392"/>
                </a:lnTo>
                <a:lnTo>
                  <a:pt x="2075484" y="2165362"/>
                </a:lnTo>
                <a:lnTo>
                  <a:pt x="75971" y="2165362"/>
                </a:lnTo>
                <a:lnTo>
                  <a:pt x="46404" y="2159392"/>
                </a:lnTo>
                <a:lnTo>
                  <a:pt x="22255" y="2143112"/>
                </a:lnTo>
                <a:lnTo>
                  <a:pt x="5971" y="2118964"/>
                </a:lnTo>
                <a:lnTo>
                  <a:pt x="0" y="2089391"/>
                </a:lnTo>
                <a:lnTo>
                  <a:pt x="0" y="75946"/>
                </a:lnTo>
                <a:close/>
              </a:path>
            </a:pathLst>
          </a:custGeom>
          <a:ln w="12700">
            <a:solidFill>
              <a:srgbClr val="047A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56"/>
          <p:cNvSpPr/>
          <p:nvPr/>
        </p:nvSpPr>
        <p:spPr>
          <a:xfrm>
            <a:off x="192707" y="3574631"/>
            <a:ext cx="1748155" cy="2204085"/>
          </a:xfrm>
          <a:custGeom>
            <a:avLst/>
            <a:gdLst/>
            <a:ahLst/>
            <a:cxnLst/>
            <a:rect l="l" t="t" r="r" b="b"/>
            <a:pathLst>
              <a:path w="1748155" h="2204085">
                <a:moveTo>
                  <a:pt x="0" y="65150"/>
                </a:moveTo>
                <a:lnTo>
                  <a:pt x="5118" y="39792"/>
                </a:lnTo>
                <a:lnTo>
                  <a:pt x="19076" y="19083"/>
                </a:lnTo>
                <a:lnTo>
                  <a:pt x="39781" y="5120"/>
                </a:lnTo>
                <a:lnTo>
                  <a:pt x="65138" y="0"/>
                </a:lnTo>
                <a:lnTo>
                  <a:pt x="1682953" y="0"/>
                </a:lnTo>
                <a:lnTo>
                  <a:pt x="1708317" y="5120"/>
                </a:lnTo>
                <a:lnTo>
                  <a:pt x="1729025" y="19083"/>
                </a:lnTo>
                <a:lnTo>
                  <a:pt x="1742985" y="39792"/>
                </a:lnTo>
                <a:lnTo>
                  <a:pt x="1748104" y="65150"/>
                </a:lnTo>
                <a:lnTo>
                  <a:pt x="1748104" y="2138667"/>
                </a:lnTo>
                <a:lnTo>
                  <a:pt x="1742985" y="2164025"/>
                </a:lnTo>
                <a:lnTo>
                  <a:pt x="1729025" y="2184734"/>
                </a:lnTo>
                <a:lnTo>
                  <a:pt x="1708317" y="2198698"/>
                </a:lnTo>
                <a:lnTo>
                  <a:pt x="1682953" y="2203818"/>
                </a:lnTo>
                <a:lnTo>
                  <a:pt x="65138" y="2203818"/>
                </a:lnTo>
                <a:lnTo>
                  <a:pt x="39781" y="2198698"/>
                </a:lnTo>
                <a:lnTo>
                  <a:pt x="19076" y="2184734"/>
                </a:lnTo>
                <a:lnTo>
                  <a:pt x="5118" y="2164025"/>
                </a:lnTo>
                <a:lnTo>
                  <a:pt x="0" y="2138667"/>
                </a:lnTo>
                <a:lnTo>
                  <a:pt x="0" y="65150"/>
                </a:lnTo>
                <a:close/>
              </a:path>
            </a:pathLst>
          </a:custGeom>
          <a:ln w="12700">
            <a:solidFill>
              <a:srgbClr val="047A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57"/>
          <p:cNvSpPr/>
          <p:nvPr/>
        </p:nvSpPr>
        <p:spPr>
          <a:xfrm>
            <a:off x="3759410" y="3574636"/>
            <a:ext cx="1670685" cy="2204085"/>
          </a:xfrm>
          <a:custGeom>
            <a:avLst/>
            <a:gdLst/>
            <a:ahLst/>
            <a:cxnLst/>
            <a:rect l="l" t="t" r="r" b="b"/>
            <a:pathLst>
              <a:path w="1670685" h="2204085">
                <a:moveTo>
                  <a:pt x="0" y="62255"/>
                </a:moveTo>
                <a:lnTo>
                  <a:pt x="4891" y="38019"/>
                </a:lnTo>
                <a:lnTo>
                  <a:pt x="18230" y="18230"/>
                </a:lnTo>
                <a:lnTo>
                  <a:pt x="38019" y="4891"/>
                </a:lnTo>
                <a:lnTo>
                  <a:pt x="62255" y="0"/>
                </a:lnTo>
                <a:lnTo>
                  <a:pt x="1608315" y="0"/>
                </a:lnTo>
                <a:lnTo>
                  <a:pt x="1632551" y="4891"/>
                </a:lnTo>
                <a:lnTo>
                  <a:pt x="1652339" y="18230"/>
                </a:lnTo>
                <a:lnTo>
                  <a:pt x="1665679" y="38019"/>
                </a:lnTo>
                <a:lnTo>
                  <a:pt x="1670570" y="62255"/>
                </a:lnTo>
                <a:lnTo>
                  <a:pt x="1670570" y="2141562"/>
                </a:lnTo>
                <a:lnTo>
                  <a:pt x="1665679" y="2165793"/>
                </a:lnTo>
                <a:lnTo>
                  <a:pt x="1652339" y="2185582"/>
                </a:lnTo>
                <a:lnTo>
                  <a:pt x="1632551" y="2198925"/>
                </a:lnTo>
                <a:lnTo>
                  <a:pt x="1608315" y="2203818"/>
                </a:lnTo>
                <a:lnTo>
                  <a:pt x="62255" y="2203818"/>
                </a:lnTo>
                <a:lnTo>
                  <a:pt x="38019" y="2198925"/>
                </a:lnTo>
                <a:lnTo>
                  <a:pt x="18230" y="2185582"/>
                </a:lnTo>
                <a:lnTo>
                  <a:pt x="4891" y="2165793"/>
                </a:lnTo>
                <a:lnTo>
                  <a:pt x="0" y="2141562"/>
                </a:lnTo>
                <a:lnTo>
                  <a:pt x="0" y="62255"/>
                </a:lnTo>
                <a:close/>
              </a:path>
            </a:pathLst>
          </a:custGeom>
          <a:ln w="12699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58"/>
          <p:cNvSpPr/>
          <p:nvPr/>
        </p:nvSpPr>
        <p:spPr>
          <a:xfrm>
            <a:off x="5517257" y="3574636"/>
            <a:ext cx="1670685" cy="2204085"/>
          </a:xfrm>
          <a:custGeom>
            <a:avLst/>
            <a:gdLst/>
            <a:ahLst/>
            <a:cxnLst/>
            <a:rect l="l" t="t" r="r" b="b"/>
            <a:pathLst>
              <a:path w="1670684" h="2204085">
                <a:moveTo>
                  <a:pt x="0" y="62255"/>
                </a:moveTo>
                <a:lnTo>
                  <a:pt x="4892" y="38019"/>
                </a:lnTo>
                <a:lnTo>
                  <a:pt x="18235" y="18230"/>
                </a:lnTo>
                <a:lnTo>
                  <a:pt x="38024" y="4891"/>
                </a:lnTo>
                <a:lnTo>
                  <a:pt x="62255" y="0"/>
                </a:lnTo>
                <a:lnTo>
                  <a:pt x="1608328" y="0"/>
                </a:lnTo>
                <a:lnTo>
                  <a:pt x="1632559" y="4891"/>
                </a:lnTo>
                <a:lnTo>
                  <a:pt x="1652347" y="18230"/>
                </a:lnTo>
                <a:lnTo>
                  <a:pt x="1665690" y="38019"/>
                </a:lnTo>
                <a:lnTo>
                  <a:pt x="1670583" y="62255"/>
                </a:lnTo>
                <a:lnTo>
                  <a:pt x="1670583" y="2141562"/>
                </a:lnTo>
                <a:lnTo>
                  <a:pt x="1665690" y="2165793"/>
                </a:lnTo>
                <a:lnTo>
                  <a:pt x="1652347" y="2185582"/>
                </a:lnTo>
                <a:lnTo>
                  <a:pt x="1632559" y="2198925"/>
                </a:lnTo>
                <a:lnTo>
                  <a:pt x="1608328" y="2203818"/>
                </a:lnTo>
                <a:lnTo>
                  <a:pt x="62255" y="2203818"/>
                </a:lnTo>
                <a:lnTo>
                  <a:pt x="38024" y="2198925"/>
                </a:lnTo>
                <a:lnTo>
                  <a:pt x="18235" y="2185582"/>
                </a:lnTo>
                <a:lnTo>
                  <a:pt x="4892" y="2165793"/>
                </a:lnTo>
                <a:lnTo>
                  <a:pt x="0" y="2141562"/>
                </a:lnTo>
                <a:lnTo>
                  <a:pt x="0" y="62255"/>
                </a:lnTo>
                <a:close/>
              </a:path>
            </a:pathLst>
          </a:custGeom>
          <a:ln w="12700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59"/>
          <p:cNvSpPr/>
          <p:nvPr/>
        </p:nvSpPr>
        <p:spPr>
          <a:xfrm>
            <a:off x="7251786" y="3574635"/>
            <a:ext cx="1743710" cy="2204085"/>
          </a:xfrm>
          <a:custGeom>
            <a:avLst/>
            <a:gdLst/>
            <a:ahLst/>
            <a:cxnLst/>
            <a:rect l="l" t="t" r="r" b="b"/>
            <a:pathLst>
              <a:path w="1743709" h="2204085">
                <a:moveTo>
                  <a:pt x="0" y="64973"/>
                </a:moveTo>
                <a:lnTo>
                  <a:pt x="5106" y="39679"/>
                </a:lnTo>
                <a:lnTo>
                  <a:pt x="19032" y="19027"/>
                </a:lnTo>
                <a:lnTo>
                  <a:pt x="39685" y="5105"/>
                </a:lnTo>
                <a:lnTo>
                  <a:pt x="64973" y="0"/>
                </a:lnTo>
                <a:lnTo>
                  <a:pt x="1678597" y="0"/>
                </a:lnTo>
                <a:lnTo>
                  <a:pt x="1703892" y="5105"/>
                </a:lnTo>
                <a:lnTo>
                  <a:pt x="1724548" y="19027"/>
                </a:lnTo>
                <a:lnTo>
                  <a:pt x="1738476" y="39679"/>
                </a:lnTo>
                <a:lnTo>
                  <a:pt x="1743583" y="64973"/>
                </a:lnTo>
                <a:lnTo>
                  <a:pt x="1743583" y="2138832"/>
                </a:lnTo>
                <a:lnTo>
                  <a:pt x="1738476" y="2164127"/>
                </a:lnTo>
                <a:lnTo>
                  <a:pt x="1724548" y="2184784"/>
                </a:lnTo>
                <a:lnTo>
                  <a:pt x="1703892" y="2198711"/>
                </a:lnTo>
                <a:lnTo>
                  <a:pt x="1678597" y="2203818"/>
                </a:lnTo>
                <a:lnTo>
                  <a:pt x="64973" y="2203818"/>
                </a:lnTo>
                <a:lnTo>
                  <a:pt x="39685" y="2198711"/>
                </a:lnTo>
                <a:lnTo>
                  <a:pt x="19032" y="2184784"/>
                </a:lnTo>
                <a:lnTo>
                  <a:pt x="5106" y="2164127"/>
                </a:lnTo>
                <a:lnTo>
                  <a:pt x="0" y="2138832"/>
                </a:lnTo>
                <a:lnTo>
                  <a:pt x="0" y="64973"/>
                </a:lnTo>
                <a:close/>
              </a:path>
            </a:pathLst>
          </a:custGeom>
          <a:ln w="12700">
            <a:solidFill>
              <a:srgbClr val="CD6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60"/>
          <p:cNvSpPr/>
          <p:nvPr/>
        </p:nvSpPr>
        <p:spPr>
          <a:xfrm>
            <a:off x="7835392" y="1737862"/>
            <a:ext cx="243204" cy="401955"/>
          </a:xfrm>
          <a:custGeom>
            <a:avLst/>
            <a:gdLst/>
            <a:ahLst/>
            <a:cxnLst/>
            <a:rect l="l" t="t" r="r" b="b"/>
            <a:pathLst>
              <a:path w="243204" h="401955">
                <a:moveTo>
                  <a:pt x="204167" y="207568"/>
                </a:moveTo>
                <a:lnTo>
                  <a:pt x="41109" y="207568"/>
                </a:lnTo>
                <a:lnTo>
                  <a:pt x="42049" y="208076"/>
                </a:lnTo>
                <a:lnTo>
                  <a:pt x="42075" y="212940"/>
                </a:lnTo>
                <a:lnTo>
                  <a:pt x="42430" y="215620"/>
                </a:lnTo>
                <a:lnTo>
                  <a:pt x="44543" y="242762"/>
                </a:lnTo>
                <a:lnTo>
                  <a:pt x="48602" y="293052"/>
                </a:lnTo>
                <a:lnTo>
                  <a:pt x="51168" y="326250"/>
                </a:lnTo>
                <a:lnTo>
                  <a:pt x="54660" y="369582"/>
                </a:lnTo>
                <a:lnTo>
                  <a:pt x="55654" y="382292"/>
                </a:lnTo>
                <a:lnTo>
                  <a:pt x="184835" y="401713"/>
                </a:lnTo>
                <a:lnTo>
                  <a:pt x="186499" y="400240"/>
                </a:lnTo>
                <a:lnTo>
                  <a:pt x="187134" y="394258"/>
                </a:lnTo>
                <a:lnTo>
                  <a:pt x="187210" y="391452"/>
                </a:lnTo>
                <a:lnTo>
                  <a:pt x="191148" y="348680"/>
                </a:lnTo>
                <a:lnTo>
                  <a:pt x="193694" y="320086"/>
                </a:lnTo>
                <a:lnTo>
                  <a:pt x="197421" y="277063"/>
                </a:lnTo>
                <a:lnTo>
                  <a:pt x="201863" y="227114"/>
                </a:lnTo>
                <a:lnTo>
                  <a:pt x="203504" y="208356"/>
                </a:lnTo>
                <a:lnTo>
                  <a:pt x="204167" y="207568"/>
                </a:lnTo>
                <a:close/>
              </a:path>
              <a:path w="243204" h="401955">
                <a:moveTo>
                  <a:pt x="124790" y="0"/>
                </a:moveTo>
                <a:lnTo>
                  <a:pt x="108665" y="1213"/>
                </a:lnTo>
                <a:lnTo>
                  <a:pt x="1765" y="10744"/>
                </a:lnTo>
                <a:lnTo>
                  <a:pt x="0" y="12420"/>
                </a:lnTo>
                <a:lnTo>
                  <a:pt x="0" y="205968"/>
                </a:lnTo>
                <a:lnTo>
                  <a:pt x="1663" y="207606"/>
                </a:lnTo>
                <a:lnTo>
                  <a:pt x="204177" y="207556"/>
                </a:lnTo>
                <a:lnTo>
                  <a:pt x="241187" y="207556"/>
                </a:lnTo>
                <a:lnTo>
                  <a:pt x="242846" y="205968"/>
                </a:lnTo>
                <a:lnTo>
                  <a:pt x="242925" y="12674"/>
                </a:lnTo>
                <a:lnTo>
                  <a:pt x="240817" y="10655"/>
                </a:lnTo>
                <a:lnTo>
                  <a:pt x="130111" y="1041"/>
                </a:lnTo>
                <a:lnTo>
                  <a:pt x="124790" y="0"/>
                </a:lnTo>
                <a:close/>
              </a:path>
              <a:path w="243204" h="401955">
                <a:moveTo>
                  <a:pt x="241187" y="207556"/>
                </a:moveTo>
                <a:lnTo>
                  <a:pt x="204177" y="207556"/>
                </a:lnTo>
                <a:lnTo>
                  <a:pt x="241134" y="207606"/>
                </a:lnTo>
                <a:close/>
              </a:path>
            </a:pathLst>
          </a:custGeom>
          <a:solidFill>
            <a:srgbClr val="F1A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61"/>
          <p:cNvSpPr/>
          <p:nvPr/>
        </p:nvSpPr>
        <p:spPr>
          <a:xfrm>
            <a:off x="7891864" y="1595620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40" h="129539">
                <a:moveTo>
                  <a:pt x="65011" y="0"/>
                </a:moveTo>
                <a:lnTo>
                  <a:pt x="39867" y="5005"/>
                </a:lnTo>
                <a:lnTo>
                  <a:pt x="19213" y="18857"/>
                </a:lnTo>
                <a:lnTo>
                  <a:pt x="5205" y="39413"/>
                </a:lnTo>
                <a:lnTo>
                  <a:pt x="0" y="64528"/>
                </a:lnTo>
                <a:lnTo>
                  <a:pt x="5055" y="89650"/>
                </a:lnTo>
                <a:lnTo>
                  <a:pt x="18956" y="110272"/>
                </a:lnTo>
                <a:lnTo>
                  <a:pt x="39546" y="124234"/>
                </a:lnTo>
                <a:lnTo>
                  <a:pt x="64668" y="129374"/>
                </a:lnTo>
                <a:lnTo>
                  <a:pt x="89718" y="124286"/>
                </a:lnTo>
                <a:lnTo>
                  <a:pt x="110277" y="110420"/>
                </a:lnTo>
                <a:lnTo>
                  <a:pt x="124211" y="89905"/>
                </a:lnTo>
                <a:lnTo>
                  <a:pt x="129387" y="64871"/>
                </a:lnTo>
                <a:lnTo>
                  <a:pt x="124354" y="39810"/>
                </a:lnTo>
                <a:lnTo>
                  <a:pt x="110524" y="19210"/>
                </a:lnTo>
                <a:lnTo>
                  <a:pt x="90032" y="5223"/>
                </a:lnTo>
                <a:lnTo>
                  <a:pt x="65011" y="0"/>
                </a:lnTo>
                <a:close/>
              </a:path>
            </a:pathLst>
          </a:custGeom>
          <a:solidFill>
            <a:srgbClr val="F1A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62"/>
          <p:cNvSpPr/>
          <p:nvPr/>
        </p:nvSpPr>
        <p:spPr>
          <a:xfrm>
            <a:off x="7657944" y="1709878"/>
            <a:ext cx="243204" cy="401955"/>
          </a:xfrm>
          <a:custGeom>
            <a:avLst/>
            <a:gdLst/>
            <a:ahLst/>
            <a:cxnLst/>
            <a:rect l="l" t="t" r="r" b="b"/>
            <a:pathLst>
              <a:path w="243204" h="401955">
                <a:moveTo>
                  <a:pt x="153428" y="207327"/>
                </a:moveTo>
                <a:lnTo>
                  <a:pt x="41109" y="207327"/>
                </a:lnTo>
                <a:lnTo>
                  <a:pt x="42049" y="207822"/>
                </a:lnTo>
                <a:lnTo>
                  <a:pt x="42075" y="212674"/>
                </a:lnTo>
                <a:lnTo>
                  <a:pt x="42418" y="215379"/>
                </a:lnTo>
                <a:lnTo>
                  <a:pt x="45416" y="253479"/>
                </a:lnTo>
                <a:lnTo>
                  <a:pt x="48615" y="292798"/>
                </a:lnTo>
                <a:lnTo>
                  <a:pt x="55656" y="382041"/>
                </a:lnTo>
                <a:lnTo>
                  <a:pt x="184835" y="401447"/>
                </a:lnTo>
                <a:lnTo>
                  <a:pt x="186499" y="399986"/>
                </a:lnTo>
                <a:lnTo>
                  <a:pt x="187055" y="394741"/>
                </a:lnTo>
                <a:lnTo>
                  <a:pt x="187083" y="392582"/>
                </a:lnTo>
                <a:lnTo>
                  <a:pt x="191146" y="348428"/>
                </a:lnTo>
                <a:lnTo>
                  <a:pt x="193650" y="320341"/>
                </a:lnTo>
                <a:lnTo>
                  <a:pt x="197243" y="278879"/>
                </a:lnTo>
                <a:lnTo>
                  <a:pt x="196430" y="268770"/>
                </a:lnTo>
                <a:lnTo>
                  <a:pt x="195834" y="261035"/>
                </a:lnTo>
                <a:lnTo>
                  <a:pt x="195491" y="258343"/>
                </a:lnTo>
                <a:lnTo>
                  <a:pt x="195465" y="253479"/>
                </a:lnTo>
                <a:lnTo>
                  <a:pt x="194633" y="253034"/>
                </a:lnTo>
                <a:lnTo>
                  <a:pt x="155079" y="253034"/>
                </a:lnTo>
                <a:lnTo>
                  <a:pt x="153428" y="251371"/>
                </a:lnTo>
                <a:lnTo>
                  <a:pt x="153428" y="207327"/>
                </a:lnTo>
                <a:close/>
              </a:path>
              <a:path w="243204" h="401955">
                <a:moveTo>
                  <a:pt x="194538" y="252984"/>
                </a:moveTo>
                <a:lnTo>
                  <a:pt x="155079" y="253034"/>
                </a:lnTo>
                <a:lnTo>
                  <a:pt x="194633" y="253034"/>
                </a:lnTo>
                <a:close/>
              </a:path>
              <a:path w="243204" h="401955">
                <a:moveTo>
                  <a:pt x="126111" y="0"/>
                </a:moveTo>
                <a:lnTo>
                  <a:pt x="119570" y="114"/>
                </a:lnTo>
                <a:lnTo>
                  <a:pt x="108674" y="966"/>
                </a:lnTo>
                <a:lnTo>
                  <a:pt x="1752" y="10490"/>
                </a:lnTo>
                <a:lnTo>
                  <a:pt x="0" y="12153"/>
                </a:lnTo>
                <a:lnTo>
                  <a:pt x="0" y="205714"/>
                </a:lnTo>
                <a:lnTo>
                  <a:pt x="1651" y="207365"/>
                </a:lnTo>
                <a:lnTo>
                  <a:pt x="153428" y="207327"/>
                </a:lnTo>
                <a:lnTo>
                  <a:pt x="153428" y="28371"/>
                </a:lnTo>
                <a:lnTo>
                  <a:pt x="155181" y="26708"/>
                </a:lnTo>
                <a:lnTo>
                  <a:pt x="238417" y="19418"/>
                </a:lnTo>
                <a:lnTo>
                  <a:pt x="242912" y="18973"/>
                </a:lnTo>
                <a:lnTo>
                  <a:pt x="242912" y="12420"/>
                </a:lnTo>
                <a:lnTo>
                  <a:pt x="240804" y="10414"/>
                </a:lnTo>
                <a:lnTo>
                  <a:pt x="130759" y="838"/>
                </a:lnTo>
                <a:lnTo>
                  <a:pt x="126111" y="0"/>
                </a:lnTo>
                <a:close/>
              </a:path>
            </a:pathLst>
          </a:custGeom>
          <a:solidFill>
            <a:srgbClr val="79A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63"/>
          <p:cNvSpPr/>
          <p:nvPr/>
        </p:nvSpPr>
        <p:spPr>
          <a:xfrm>
            <a:off x="7714416" y="1567368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40" h="129539">
                <a:moveTo>
                  <a:pt x="64998" y="0"/>
                </a:moveTo>
                <a:lnTo>
                  <a:pt x="39862" y="5014"/>
                </a:lnTo>
                <a:lnTo>
                  <a:pt x="19211" y="18875"/>
                </a:lnTo>
                <a:lnTo>
                  <a:pt x="5205" y="39437"/>
                </a:lnTo>
                <a:lnTo>
                  <a:pt x="0" y="64554"/>
                </a:lnTo>
                <a:lnTo>
                  <a:pt x="5055" y="89675"/>
                </a:lnTo>
                <a:lnTo>
                  <a:pt x="18956" y="110296"/>
                </a:lnTo>
                <a:lnTo>
                  <a:pt x="39546" y="124254"/>
                </a:lnTo>
                <a:lnTo>
                  <a:pt x="64668" y="129387"/>
                </a:lnTo>
                <a:lnTo>
                  <a:pt x="89725" y="124305"/>
                </a:lnTo>
                <a:lnTo>
                  <a:pt x="110286" y="110440"/>
                </a:lnTo>
                <a:lnTo>
                  <a:pt x="124218" y="89920"/>
                </a:lnTo>
                <a:lnTo>
                  <a:pt x="129387" y="64871"/>
                </a:lnTo>
                <a:lnTo>
                  <a:pt x="124347" y="39817"/>
                </a:lnTo>
                <a:lnTo>
                  <a:pt x="110513" y="19219"/>
                </a:lnTo>
                <a:lnTo>
                  <a:pt x="90020" y="5230"/>
                </a:lnTo>
                <a:lnTo>
                  <a:pt x="64998" y="0"/>
                </a:lnTo>
                <a:close/>
              </a:path>
            </a:pathLst>
          </a:custGeom>
          <a:solidFill>
            <a:srgbClr val="79A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64"/>
          <p:cNvSpPr/>
          <p:nvPr/>
        </p:nvSpPr>
        <p:spPr>
          <a:xfrm>
            <a:off x="8012241" y="1709878"/>
            <a:ext cx="243204" cy="401955"/>
          </a:xfrm>
          <a:custGeom>
            <a:avLst/>
            <a:gdLst/>
            <a:ahLst/>
            <a:cxnLst/>
            <a:rect l="l" t="t" r="r" b="b"/>
            <a:pathLst>
              <a:path w="243204" h="401955">
                <a:moveTo>
                  <a:pt x="116801" y="0"/>
                </a:moveTo>
                <a:lnTo>
                  <a:pt x="112166" y="838"/>
                </a:lnTo>
                <a:lnTo>
                  <a:pt x="2108" y="10414"/>
                </a:lnTo>
                <a:lnTo>
                  <a:pt x="0" y="12420"/>
                </a:lnTo>
                <a:lnTo>
                  <a:pt x="0" y="18973"/>
                </a:lnTo>
                <a:lnTo>
                  <a:pt x="4495" y="19418"/>
                </a:lnTo>
                <a:lnTo>
                  <a:pt x="87731" y="26708"/>
                </a:lnTo>
                <a:lnTo>
                  <a:pt x="89496" y="28371"/>
                </a:lnTo>
                <a:lnTo>
                  <a:pt x="89496" y="251371"/>
                </a:lnTo>
                <a:lnTo>
                  <a:pt x="87858" y="253034"/>
                </a:lnTo>
                <a:lnTo>
                  <a:pt x="48290" y="253034"/>
                </a:lnTo>
                <a:lnTo>
                  <a:pt x="47447" y="253479"/>
                </a:lnTo>
                <a:lnTo>
                  <a:pt x="47434" y="258343"/>
                </a:lnTo>
                <a:lnTo>
                  <a:pt x="47078" y="261035"/>
                </a:lnTo>
                <a:lnTo>
                  <a:pt x="45681" y="278879"/>
                </a:lnTo>
                <a:lnTo>
                  <a:pt x="50482" y="334162"/>
                </a:lnTo>
                <a:lnTo>
                  <a:pt x="51767" y="348428"/>
                </a:lnTo>
                <a:lnTo>
                  <a:pt x="55829" y="392582"/>
                </a:lnTo>
                <a:lnTo>
                  <a:pt x="55778" y="393992"/>
                </a:lnTo>
                <a:lnTo>
                  <a:pt x="56413" y="399986"/>
                </a:lnTo>
                <a:lnTo>
                  <a:pt x="58089" y="401447"/>
                </a:lnTo>
                <a:lnTo>
                  <a:pt x="184200" y="400202"/>
                </a:lnTo>
                <a:lnTo>
                  <a:pt x="192395" y="317692"/>
                </a:lnTo>
                <a:lnTo>
                  <a:pt x="194297" y="292798"/>
                </a:lnTo>
                <a:lnTo>
                  <a:pt x="197532" y="253034"/>
                </a:lnTo>
                <a:lnTo>
                  <a:pt x="87858" y="253034"/>
                </a:lnTo>
                <a:lnTo>
                  <a:pt x="197536" y="252984"/>
                </a:lnTo>
                <a:lnTo>
                  <a:pt x="200494" y="215379"/>
                </a:lnTo>
                <a:lnTo>
                  <a:pt x="200837" y="212674"/>
                </a:lnTo>
                <a:lnTo>
                  <a:pt x="200863" y="207822"/>
                </a:lnTo>
                <a:lnTo>
                  <a:pt x="201803" y="207327"/>
                </a:lnTo>
                <a:lnTo>
                  <a:pt x="241300" y="207327"/>
                </a:lnTo>
                <a:lnTo>
                  <a:pt x="242925" y="205714"/>
                </a:lnTo>
                <a:lnTo>
                  <a:pt x="242925" y="12153"/>
                </a:lnTo>
                <a:lnTo>
                  <a:pt x="241160" y="10490"/>
                </a:lnTo>
                <a:lnTo>
                  <a:pt x="134255" y="966"/>
                </a:lnTo>
                <a:lnTo>
                  <a:pt x="123355" y="114"/>
                </a:lnTo>
                <a:lnTo>
                  <a:pt x="116801" y="0"/>
                </a:lnTo>
                <a:close/>
              </a:path>
              <a:path w="243204" h="401955">
                <a:moveTo>
                  <a:pt x="241300" y="207327"/>
                </a:moveTo>
                <a:lnTo>
                  <a:pt x="201803" y="207327"/>
                </a:lnTo>
                <a:lnTo>
                  <a:pt x="241261" y="207365"/>
                </a:lnTo>
                <a:close/>
              </a:path>
            </a:pathLst>
          </a:custGeom>
          <a:solidFill>
            <a:srgbClr val="79A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65"/>
          <p:cNvSpPr/>
          <p:nvPr/>
        </p:nvSpPr>
        <p:spPr>
          <a:xfrm>
            <a:off x="8069295" y="1567368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40" h="129539">
                <a:moveTo>
                  <a:pt x="64389" y="0"/>
                </a:moveTo>
                <a:lnTo>
                  <a:pt x="39367" y="5230"/>
                </a:lnTo>
                <a:lnTo>
                  <a:pt x="18873" y="19219"/>
                </a:lnTo>
                <a:lnTo>
                  <a:pt x="5040" y="39817"/>
                </a:lnTo>
                <a:lnTo>
                  <a:pt x="0" y="64871"/>
                </a:lnTo>
                <a:lnTo>
                  <a:pt x="5176" y="89920"/>
                </a:lnTo>
                <a:lnTo>
                  <a:pt x="19110" y="110440"/>
                </a:lnTo>
                <a:lnTo>
                  <a:pt x="39669" y="124305"/>
                </a:lnTo>
                <a:lnTo>
                  <a:pt x="64719" y="129387"/>
                </a:lnTo>
                <a:lnTo>
                  <a:pt x="89848" y="124254"/>
                </a:lnTo>
                <a:lnTo>
                  <a:pt x="110440" y="110296"/>
                </a:lnTo>
                <a:lnTo>
                  <a:pt x="124339" y="89675"/>
                </a:lnTo>
                <a:lnTo>
                  <a:pt x="129387" y="64554"/>
                </a:lnTo>
                <a:lnTo>
                  <a:pt x="124187" y="39437"/>
                </a:lnTo>
                <a:lnTo>
                  <a:pt x="110180" y="18875"/>
                </a:lnTo>
                <a:lnTo>
                  <a:pt x="89527" y="5014"/>
                </a:lnTo>
                <a:lnTo>
                  <a:pt x="64389" y="0"/>
                </a:lnTo>
                <a:close/>
              </a:path>
            </a:pathLst>
          </a:custGeom>
          <a:solidFill>
            <a:srgbClr val="79A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66"/>
          <p:cNvSpPr/>
          <p:nvPr/>
        </p:nvSpPr>
        <p:spPr>
          <a:xfrm>
            <a:off x="8188267" y="1682246"/>
            <a:ext cx="243204" cy="401955"/>
          </a:xfrm>
          <a:custGeom>
            <a:avLst/>
            <a:gdLst/>
            <a:ahLst/>
            <a:cxnLst/>
            <a:rect l="l" t="t" r="r" b="b"/>
            <a:pathLst>
              <a:path w="243204" h="401955">
                <a:moveTo>
                  <a:pt x="116801" y="0"/>
                </a:moveTo>
                <a:lnTo>
                  <a:pt x="112166" y="838"/>
                </a:lnTo>
                <a:lnTo>
                  <a:pt x="2108" y="10413"/>
                </a:lnTo>
                <a:lnTo>
                  <a:pt x="0" y="12420"/>
                </a:lnTo>
                <a:lnTo>
                  <a:pt x="0" y="18973"/>
                </a:lnTo>
                <a:lnTo>
                  <a:pt x="4495" y="19418"/>
                </a:lnTo>
                <a:lnTo>
                  <a:pt x="87744" y="26708"/>
                </a:lnTo>
                <a:lnTo>
                  <a:pt x="89484" y="28371"/>
                </a:lnTo>
                <a:lnTo>
                  <a:pt x="89484" y="251371"/>
                </a:lnTo>
                <a:lnTo>
                  <a:pt x="87845" y="253022"/>
                </a:lnTo>
                <a:lnTo>
                  <a:pt x="48303" y="253022"/>
                </a:lnTo>
                <a:lnTo>
                  <a:pt x="47459" y="253479"/>
                </a:lnTo>
                <a:lnTo>
                  <a:pt x="47421" y="258343"/>
                </a:lnTo>
                <a:lnTo>
                  <a:pt x="47078" y="261023"/>
                </a:lnTo>
                <a:lnTo>
                  <a:pt x="45681" y="278879"/>
                </a:lnTo>
                <a:lnTo>
                  <a:pt x="50469" y="334162"/>
                </a:lnTo>
                <a:lnTo>
                  <a:pt x="51760" y="348426"/>
                </a:lnTo>
                <a:lnTo>
                  <a:pt x="55702" y="391198"/>
                </a:lnTo>
                <a:lnTo>
                  <a:pt x="55778" y="393992"/>
                </a:lnTo>
                <a:lnTo>
                  <a:pt x="56413" y="399999"/>
                </a:lnTo>
                <a:lnTo>
                  <a:pt x="58077" y="401434"/>
                </a:lnTo>
                <a:lnTo>
                  <a:pt x="184200" y="400202"/>
                </a:lnTo>
                <a:lnTo>
                  <a:pt x="191744" y="325983"/>
                </a:lnTo>
                <a:lnTo>
                  <a:pt x="194297" y="292798"/>
                </a:lnTo>
                <a:lnTo>
                  <a:pt x="197533" y="253022"/>
                </a:lnTo>
                <a:lnTo>
                  <a:pt x="87845" y="253022"/>
                </a:lnTo>
                <a:lnTo>
                  <a:pt x="197536" y="252983"/>
                </a:lnTo>
                <a:lnTo>
                  <a:pt x="200494" y="215379"/>
                </a:lnTo>
                <a:lnTo>
                  <a:pt x="200850" y="212674"/>
                </a:lnTo>
                <a:lnTo>
                  <a:pt x="200863" y="207810"/>
                </a:lnTo>
                <a:lnTo>
                  <a:pt x="201803" y="207314"/>
                </a:lnTo>
                <a:lnTo>
                  <a:pt x="241312" y="207314"/>
                </a:lnTo>
                <a:lnTo>
                  <a:pt x="242912" y="205714"/>
                </a:lnTo>
                <a:lnTo>
                  <a:pt x="242912" y="12153"/>
                </a:lnTo>
                <a:lnTo>
                  <a:pt x="241160" y="10490"/>
                </a:lnTo>
                <a:lnTo>
                  <a:pt x="134238" y="956"/>
                </a:lnTo>
                <a:lnTo>
                  <a:pt x="123329" y="101"/>
                </a:lnTo>
                <a:lnTo>
                  <a:pt x="116801" y="0"/>
                </a:lnTo>
                <a:close/>
              </a:path>
              <a:path w="243204" h="401955">
                <a:moveTo>
                  <a:pt x="241312" y="207314"/>
                </a:moveTo>
                <a:lnTo>
                  <a:pt x="201803" y="207314"/>
                </a:lnTo>
                <a:lnTo>
                  <a:pt x="241261" y="207365"/>
                </a:lnTo>
                <a:close/>
              </a:path>
            </a:pathLst>
          </a:custGeom>
          <a:solidFill>
            <a:srgbClr val="6C9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67"/>
          <p:cNvSpPr/>
          <p:nvPr/>
        </p:nvSpPr>
        <p:spPr>
          <a:xfrm>
            <a:off x="8245322" y="1539735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40" h="129539">
                <a:moveTo>
                  <a:pt x="64389" y="0"/>
                </a:moveTo>
                <a:lnTo>
                  <a:pt x="39367" y="5230"/>
                </a:lnTo>
                <a:lnTo>
                  <a:pt x="18873" y="19219"/>
                </a:lnTo>
                <a:lnTo>
                  <a:pt x="5040" y="39817"/>
                </a:lnTo>
                <a:lnTo>
                  <a:pt x="0" y="64871"/>
                </a:lnTo>
                <a:lnTo>
                  <a:pt x="5168" y="89920"/>
                </a:lnTo>
                <a:lnTo>
                  <a:pt x="19100" y="110440"/>
                </a:lnTo>
                <a:lnTo>
                  <a:pt x="39662" y="124305"/>
                </a:lnTo>
                <a:lnTo>
                  <a:pt x="64719" y="129387"/>
                </a:lnTo>
                <a:lnTo>
                  <a:pt x="89841" y="124252"/>
                </a:lnTo>
                <a:lnTo>
                  <a:pt x="110431" y="110291"/>
                </a:lnTo>
                <a:lnTo>
                  <a:pt x="124332" y="89670"/>
                </a:lnTo>
                <a:lnTo>
                  <a:pt x="129387" y="64554"/>
                </a:lnTo>
                <a:lnTo>
                  <a:pt x="124180" y="39431"/>
                </a:lnTo>
                <a:lnTo>
                  <a:pt x="110170" y="18870"/>
                </a:lnTo>
                <a:lnTo>
                  <a:pt x="89520" y="5012"/>
                </a:lnTo>
                <a:lnTo>
                  <a:pt x="64389" y="0"/>
                </a:lnTo>
                <a:close/>
              </a:path>
            </a:pathLst>
          </a:custGeom>
          <a:solidFill>
            <a:srgbClr val="6C9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68"/>
          <p:cNvSpPr/>
          <p:nvPr/>
        </p:nvSpPr>
        <p:spPr>
          <a:xfrm>
            <a:off x="7481758" y="1682840"/>
            <a:ext cx="243204" cy="401955"/>
          </a:xfrm>
          <a:custGeom>
            <a:avLst/>
            <a:gdLst/>
            <a:ahLst/>
            <a:cxnLst/>
            <a:rect l="l" t="t" r="r" b="b"/>
            <a:pathLst>
              <a:path w="243204" h="401955">
                <a:moveTo>
                  <a:pt x="153428" y="207327"/>
                </a:moveTo>
                <a:lnTo>
                  <a:pt x="41135" y="207327"/>
                </a:lnTo>
                <a:lnTo>
                  <a:pt x="42062" y="207822"/>
                </a:lnTo>
                <a:lnTo>
                  <a:pt x="42087" y="212686"/>
                </a:lnTo>
                <a:lnTo>
                  <a:pt x="42430" y="215379"/>
                </a:lnTo>
                <a:lnTo>
                  <a:pt x="45429" y="253479"/>
                </a:lnTo>
                <a:lnTo>
                  <a:pt x="48628" y="292811"/>
                </a:lnTo>
                <a:lnTo>
                  <a:pt x="55668" y="382041"/>
                </a:lnTo>
                <a:lnTo>
                  <a:pt x="184848" y="401446"/>
                </a:lnTo>
                <a:lnTo>
                  <a:pt x="186512" y="399999"/>
                </a:lnTo>
                <a:lnTo>
                  <a:pt x="187147" y="394004"/>
                </a:lnTo>
                <a:lnTo>
                  <a:pt x="187096" y="392595"/>
                </a:lnTo>
                <a:lnTo>
                  <a:pt x="191165" y="348426"/>
                </a:lnTo>
                <a:lnTo>
                  <a:pt x="192455" y="334162"/>
                </a:lnTo>
                <a:lnTo>
                  <a:pt x="197256" y="278879"/>
                </a:lnTo>
                <a:lnTo>
                  <a:pt x="195846" y="261048"/>
                </a:lnTo>
                <a:lnTo>
                  <a:pt x="195503" y="258343"/>
                </a:lnTo>
                <a:lnTo>
                  <a:pt x="195478" y="253479"/>
                </a:lnTo>
                <a:lnTo>
                  <a:pt x="194646" y="253034"/>
                </a:lnTo>
                <a:lnTo>
                  <a:pt x="155079" y="253034"/>
                </a:lnTo>
                <a:lnTo>
                  <a:pt x="153428" y="251383"/>
                </a:lnTo>
                <a:lnTo>
                  <a:pt x="153428" y="207327"/>
                </a:lnTo>
                <a:close/>
              </a:path>
              <a:path w="243204" h="401955">
                <a:moveTo>
                  <a:pt x="194551" y="252983"/>
                </a:moveTo>
                <a:lnTo>
                  <a:pt x="155079" y="253034"/>
                </a:lnTo>
                <a:lnTo>
                  <a:pt x="194646" y="253034"/>
                </a:lnTo>
                <a:close/>
              </a:path>
              <a:path w="243204" h="401955">
                <a:moveTo>
                  <a:pt x="126123" y="0"/>
                </a:moveTo>
                <a:lnTo>
                  <a:pt x="119583" y="114"/>
                </a:lnTo>
                <a:lnTo>
                  <a:pt x="108683" y="966"/>
                </a:lnTo>
                <a:lnTo>
                  <a:pt x="1778" y="10502"/>
                </a:lnTo>
                <a:lnTo>
                  <a:pt x="0" y="12166"/>
                </a:lnTo>
                <a:lnTo>
                  <a:pt x="12" y="205727"/>
                </a:lnTo>
                <a:lnTo>
                  <a:pt x="1663" y="207365"/>
                </a:lnTo>
                <a:lnTo>
                  <a:pt x="153428" y="207327"/>
                </a:lnTo>
                <a:lnTo>
                  <a:pt x="153428" y="28384"/>
                </a:lnTo>
                <a:lnTo>
                  <a:pt x="155194" y="26708"/>
                </a:lnTo>
                <a:lnTo>
                  <a:pt x="233934" y="19850"/>
                </a:lnTo>
                <a:lnTo>
                  <a:pt x="242925" y="18973"/>
                </a:lnTo>
                <a:lnTo>
                  <a:pt x="242925" y="12420"/>
                </a:lnTo>
                <a:lnTo>
                  <a:pt x="240817" y="10413"/>
                </a:lnTo>
                <a:lnTo>
                  <a:pt x="130759" y="838"/>
                </a:lnTo>
                <a:lnTo>
                  <a:pt x="126123" y="0"/>
                </a:lnTo>
                <a:close/>
              </a:path>
            </a:pathLst>
          </a:custGeom>
          <a:solidFill>
            <a:srgbClr val="6C9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69"/>
          <p:cNvSpPr/>
          <p:nvPr/>
        </p:nvSpPr>
        <p:spPr>
          <a:xfrm>
            <a:off x="7538241" y="1540344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40" h="129539">
                <a:moveTo>
                  <a:pt x="64998" y="0"/>
                </a:moveTo>
                <a:lnTo>
                  <a:pt x="39862" y="5012"/>
                </a:lnTo>
                <a:lnTo>
                  <a:pt x="19211" y="18869"/>
                </a:lnTo>
                <a:lnTo>
                  <a:pt x="5205" y="39426"/>
                </a:lnTo>
                <a:lnTo>
                  <a:pt x="0" y="64541"/>
                </a:lnTo>
                <a:lnTo>
                  <a:pt x="5055" y="89662"/>
                </a:lnTo>
                <a:lnTo>
                  <a:pt x="18956" y="110285"/>
                </a:lnTo>
                <a:lnTo>
                  <a:pt x="39546" y="124247"/>
                </a:lnTo>
                <a:lnTo>
                  <a:pt x="64668" y="129387"/>
                </a:lnTo>
                <a:lnTo>
                  <a:pt x="89725" y="124298"/>
                </a:lnTo>
                <a:lnTo>
                  <a:pt x="110286" y="110431"/>
                </a:lnTo>
                <a:lnTo>
                  <a:pt x="124218" y="89913"/>
                </a:lnTo>
                <a:lnTo>
                  <a:pt x="129387" y="64871"/>
                </a:lnTo>
                <a:lnTo>
                  <a:pt x="124354" y="39810"/>
                </a:lnTo>
                <a:lnTo>
                  <a:pt x="110523" y="19210"/>
                </a:lnTo>
                <a:lnTo>
                  <a:pt x="90027" y="5223"/>
                </a:lnTo>
                <a:lnTo>
                  <a:pt x="64998" y="0"/>
                </a:lnTo>
                <a:close/>
              </a:path>
            </a:pathLst>
          </a:custGeom>
          <a:solidFill>
            <a:srgbClr val="6C9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70"/>
          <p:cNvSpPr txBox="1"/>
          <p:nvPr/>
        </p:nvSpPr>
        <p:spPr>
          <a:xfrm>
            <a:off x="305893" y="2277830"/>
            <a:ext cx="1841500" cy="1041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>
                <a:solidFill>
                  <a:srgbClr val="424243"/>
                </a:solidFill>
                <a:latin typeface="Arial"/>
                <a:cs typeface="Arial"/>
              </a:rPr>
              <a:t>Domain Name</a:t>
            </a:r>
            <a:r>
              <a:rPr sz="1000" b="1" spc="-85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1000" b="1">
                <a:solidFill>
                  <a:srgbClr val="424243"/>
                </a:solidFill>
                <a:latin typeface="Arial"/>
                <a:cs typeface="Arial"/>
              </a:rPr>
              <a:t>System</a:t>
            </a:r>
            <a:endParaRPr sz="1000">
              <a:latin typeface="Arial"/>
              <a:cs typeface="Arial"/>
            </a:endParaRPr>
          </a:p>
          <a:p>
            <a:pPr marL="15240" marR="5080">
              <a:lnSpc>
                <a:spcPct val="100000"/>
              </a:lnSpc>
              <a:spcBef>
                <a:spcPts val="200"/>
              </a:spcBef>
            </a:pPr>
            <a:r>
              <a:rPr lang="en-US" sz="800" dirty="0">
                <a:latin typeface="Arial"/>
                <a:cs typeface="Arial"/>
              </a:rPr>
              <a:t>The </a:t>
            </a:r>
            <a:r>
              <a:rPr lang="en-US" sz="800" spc="-5" dirty="0">
                <a:latin typeface="Arial"/>
                <a:cs typeface="Arial"/>
              </a:rPr>
              <a:t>domain name </a:t>
            </a:r>
            <a:r>
              <a:rPr lang="en-US" sz="800" dirty="0">
                <a:latin typeface="Arial"/>
                <a:cs typeface="Arial"/>
              </a:rPr>
              <a:t>system </a:t>
            </a:r>
            <a:r>
              <a:rPr lang="en-US" sz="800" spc="-5" dirty="0">
                <a:latin typeface="Arial"/>
                <a:cs typeface="Arial"/>
              </a:rPr>
              <a:t>provides  addressing </a:t>
            </a:r>
            <a:r>
              <a:rPr lang="en-US" sz="800" dirty="0">
                <a:latin typeface="Arial"/>
                <a:cs typeface="Arial"/>
              </a:rPr>
              <a:t>for the Internet so </a:t>
            </a:r>
            <a:r>
              <a:rPr lang="en-US" sz="800" spc="-5" dirty="0">
                <a:latin typeface="Arial"/>
                <a:cs typeface="Arial"/>
              </a:rPr>
              <a:t>people  </a:t>
            </a:r>
            <a:r>
              <a:rPr lang="en-US" sz="800" dirty="0">
                <a:latin typeface="Arial"/>
                <a:cs typeface="Arial"/>
              </a:rPr>
              <a:t>can find </a:t>
            </a:r>
            <a:r>
              <a:rPr lang="en-US" sz="800" spc="-5" dirty="0">
                <a:latin typeface="Arial"/>
                <a:cs typeface="Arial"/>
              </a:rPr>
              <a:t>websites, </a:t>
            </a:r>
            <a:r>
              <a:rPr lang="en-US" sz="800" dirty="0">
                <a:latin typeface="Arial"/>
                <a:cs typeface="Arial"/>
              </a:rPr>
              <a:t>send </a:t>
            </a:r>
            <a:r>
              <a:rPr lang="en-US" sz="800" spc="-5" dirty="0">
                <a:latin typeface="Arial"/>
                <a:cs typeface="Arial"/>
              </a:rPr>
              <a:t>email, and other  </a:t>
            </a:r>
            <a:r>
              <a:rPr lang="en-US" sz="800" dirty="0">
                <a:latin typeface="Arial"/>
                <a:cs typeface="Arial"/>
              </a:rPr>
              <a:t>tasks. The ICANN </a:t>
            </a:r>
            <a:r>
              <a:rPr lang="en-US" sz="800" spc="-5" dirty="0">
                <a:latin typeface="Arial"/>
                <a:cs typeface="Arial"/>
              </a:rPr>
              <a:t>organization also </a:t>
            </a:r>
            <a:r>
              <a:rPr lang="en-US" sz="800" dirty="0">
                <a:latin typeface="Arial"/>
                <a:cs typeface="Arial"/>
              </a:rPr>
              <a:t>supports the stability </a:t>
            </a:r>
            <a:r>
              <a:rPr lang="en-US" sz="800" spc="-5" dirty="0">
                <a:latin typeface="Arial"/>
                <a:cs typeface="Arial"/>
              </a:rPr>
              <a:t>of </a:t>
            </a:r>
            <a:r>
              <a:rPr lang="en-US" sz="800" dirty="0">
                <a:latin typeface="Arial"/>
                <a:cs typeface="Arial"/>
              </a:rPr>
              <a:t>the </a:t>
            </a:r>
            <a:r>
              <a:rPr lang="en-US" sz="800" spc="-5" dirty="0">
                <a:latin typeface="Arial"/>
                <a:cs typeface="Arial"/>
              </a:rPr>
              <a:t>DNS </a:t>
            </a:r>
            <a:r>
              <a:rPr lang="en-US" sz="800" dirty="0">
                <a:latin typeface="Arial"/>
                <a:cs typeface="Arial"/>
              </a:rPr>
              <a:t>through its work, and also its contracts </a:t>
            </a:r>
            <a:r>
              <a:rPr lang="en-US" sz="800" spc="-5" dirty="0">
                <a:latin typeface="Arial"/>
                <a:cs typeface="Arial"/>
              </a:rPr>
              <a:t>and accreditations.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42" name="object 71"/>
          <p:cNvSpPr txBox="1"/>
          <p:nvPr/>
        </p:nvSpPr>
        <p:spPr>
          <a:xfrm>
            <a:off x="309041" y="4563348"/>
            <a:ext cx="1552575" cy="1084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 marR="420370">
              <a:lnSpc>
                <a:spcPct val="100000"/>
              </a:lnSpc>
            </a:pPr>
            <a:r>
              <a:rPr sz="1000" b="1">
                <a:solidFill>
                  <a:srgbClr val="424243"/>
                </a:solidFill>
                <a:latin typeface="Arial"/>
                <a:cs typeface="Arial"/>
              </a:rPr>
              <a:t>Generic</a:t>
            </a:r>
            <a:r>
              <a:rPr sz="1000" b="1" spc="-85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1000" b="1" spc="-10">
                <a:solidFill>
                  <a:srgbClr val="424243"/>
                </a:solidFill>
                <a:latin typeface="Arial"/>
                <a:cs typeface="Arial"/>
              </a:rPr>
              <a:t>Top-Level  </a:t>
            </a:r>
            <a:r>
              <a:rPr sz="1000" b="1" spc="-5">
                <a:solidFill>
                  <a:srgbClr val="424243"/>
                </a:solidFill>
                <a:latin typeface="Arial"/>
                <a:cs typeface="Arial"/>
              </a:rPr>
              <a:t>Domains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20"/>
              </a:spcBef>
            </a:pPr>
            <a:r>
              <a:rPr lang="en-US" sz="800" dirty="0">
                <a:latin typeface="Arial"/>
                <a:cs typeface="Arial"/>
              </a:rPr>
              <a:t>The </a:t>
            </a:r>
            <a:r>
              <a:rPr sz="800" dirty="0">
                <a:latin typeface="Arial"/>
                <a:cs typeface="Arial"/>
              </a:rPr>
              <a:t>ICANN </a:t>
            </a:r>
            <a:r>
              <a:rPr sz="800" spc="-5" dirty="0">
                <a:latin typeface="Arial"/>
                <a:cs typeface="Arial"/>
              </a:rPr>
              <a:t>org</a:t>
            </a:r>
            <a:r>
              <a:rPr lang="en-US" sz="800" spc="-5" dirty="0">
                <a:latin typeface="Arial"/>
                <a:cs typeface="Arial"/>
              </a:rPr>
              <a:t>anization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manages the </a:t>
            </a:r>
            <a:r>
              <a:rPr sz="800" spc="-5" dirty="0">
                <a:latin typeface="Arial"/>
                <a:cs typeface="Arial"/>
              </a:rPr>
              <a:t>domain name </a:t>
            </a:r>
            <a:r>
              <a:rPr sz="800" dirty="0">
                <a:latin typeface="Arial"/>
                <a:cs typeface="Arial"/>
              </a:rPr>
              <a:t>system's top-level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domains. </a:t>
            </a:r>
            <a:r>
              <a:rPr sz="800">
                <a:latin typeface="Arial"/>
                <a:cs typeface="Arial"/>
              </a:rPr>
              <a:t>ICANN </a:t>
            </a:r>
            <a:r>
              <a:rPr lang="en-US" sz="800">
                <a:latin typeface="Arial"/>
                <a:cs typeface="Arial"/>
              </a:rPr>
              <a:t>helps </a:t>
            </a:r>
            <a:r>
              <a:rPr sz="800" spc="-5">
                <a:latin typeface="Arial"/>
                <a:cs typeface="Arial"/>
              </a:rPr>
              <a:t>promotes  </a:t>
            </a:r>
            <a:r>
              <a:rPr sz="800">
                <a:latin typeface="Arial"/>
                <a:cs typeface="Arial"/>
              </a:rPr>
              <a:t>competition </a:t>
            </a:r>
            <a:r>
              <a:rPr sz="800" spc="-5">
                <a:latin typeface="Arial"/>
                <a:cs typeface="Arial"/>
              </a:rPr>
              <a:t>and </a:t>
            </a:r>
            <a:r>
              <a:rPr sz="800">
                <a:latin typeface="Arial"/>
                <a:cs typeface="Arial"/>
              </a:rPr>
              <a:t>choice </a:t>
            </a:r>
            <a:r>
              <a:rPr sz="800" spc="-5">
                <a:latin typeface="Arial"/>
                <a:cs typeface="Arial"/>
              </a:rPr>
              <a:t>in </a:t>
            </a:r>
            <a:r>
              <a:rPr sz="800">
                <a:latin typeface="Arial"/>
                <a:cs typeface="Arial"/>
              </a:rPr>
              <a:t>the  </a:t>
            </a:r>
            <a:r>
              <a:rPr sz="800" spc="-5">
                <a:latin typeface="Arial"/>
                <a:cs typeface="Arial"/>
              </a:rPr>
              <a:t>gTLD</a:t>
            </a:r>
            <a:r>
              <a:rPr sz="800" spc="-95">
                <a:latin typeface="Arial"/>
                <a:cs typeface="Arial"/>
              </a:rPr>
              <a:t> </a:t>
            </a:r>
            <a:r>
              <a:rPr sz="800">
                <a:latin typeface="Arial"/>
                <a:cs typeface="Arial"/>
              </a:rPr>
              <a:t>marketplace</a:t>
            </a:r>
            <a:r>
              <a:rPr sz="800">
                <a:solidFill>
                  <a:srgbClr val="424243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3" name="object 72"/>
          <p:cNvSpPr txBox="1"/>
          <p:nvPr/>
        </p:nvSpPr>
        <p:spPr>
          <a:xfrm>
            <a:off x="2089214" y="4563348"/>
            <a:ext cx="1512570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6034">
              <a:lnSpc>
                <a:spcPct val="100000"/>
              </a:lnSpc>
            </a:pPr>
            <a:r>
              <a:rPr sz="1000" b="1" spc="-5">
                <a:solidFill>
                  <a:srgbClr val="424243"/>
                </a:solidFill>
                <a:latin typeface="Arial"/>
                <a:cs typeface="Arial"/>
              </a:rPr>
              <a:t>Country Code</a:t>
            </a:r>
            <a:r>
              <a:rPr sz="1000" b="1" spc="-65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1000" b="1" spc="-10">
                <a:solidFill>
                  <a:srgbClr val="424243"/>
                </a:solidFill>
                <a:latin typeface="Arial"/>
                <a:cs typeface="Arial"/>
              </a:rPr>
              <a:t>Top-Level  </a:t>
            </a:r>
            <a:r>
              <a:rPr sz="1000" b="1" spc="-5">
                <a:solidFill>
                  <a:srgbClr val="424243"/>
                </a:solidFill>
                <a:latin typeface="Arial"/>
                <a:cs typeface="Arial"/>
              </a:rPr>
              <a:t>Domains</a:t>
            </a:r>
            <a:endParaRPr sz="1000">
              <a:latin typeface="Arial"/>
              <a:cs typeface="Arial"/>
            </a:endParaRPr>
          </a:p>
          <a:p>
            <a:pPr marL="25400" marR="5080">
              <a:lnSpc>
                <a:spcPct val="100000"/>
              </a:lnSpc>
              <a:spcBef>
                <a:spcPts val="320"/>
              </a:spcBef>
            </a:pPr>
            <a:r>
              <a:rPr lang="en-US" sz="800" dirty="0">
                <a:latin typeface="Arial"/>
                <a:cs typeface="Arial"/>
              </a:rPr>
              <a:t>The </a:t>
            </a:r>
            <a:r>
              <a:rPr sz="800" dirty="0">
                <a:latin typeface="Arial"/>
                <a:cs typeface="Arial"/>
              </a:rPr>
              <a:t>ICANN </a:t>
            </a:r>
            <a:r>
              <a:rPr sz="800" spc="-5" dirty="0">
                <a:latin typeface="Arial"/>
                <a:cs typeface="Arial"/>
              </a:rPr>
              <a:t>org</a:t>
            </a:r>
            <a:r>
              <a:rPr lang="en-US" sz="800" spc="-5" dirty="0">
                <a:latin typeface="Arial"/>
                <a:cs typeface="Arial"/>
              </a:rPr>
              <a:t>anization</a:t>
            </a:r>
            <a:r>
              <a:rPr sz="800" spc="-5" dirty="0">
                <a:latin typeface="Arial"/>
                <a:cs typeface="Arial"/>
              </a:rPr>
              <a:t> delegates </a:t>
            </a:r>
            <a:r>
              <a:rPr sz="800" dirty="0">
                <a:latin typeface="Arial"/>
                <a:cs typeface="Arial"/>
              </a:rPr>
              <a:t>top-level </a:t>
            </a:r>
            <a:r>
              <a:rPr sz="800" spc="-5" dirty="0">
                <a:latin typeface="Arial"/>
                <a:cs typeface="Arial"/>
              </a:rPr>
              <a:t>domains identified with </a:t>
            </a:r>
            <a:r>
              <a:rPr sz="800" dirty="0">
                <a:latin typeface="Arial"/>
                <a:cs typeface="Arial"/>
              </a:rPr>
              <a:t>a country code</a:t>
            </a:r>
            <a:r>
              <a:rPr lang="en-US" sz="800" dirty="0">
                <a:latin typeface="Arial"/>
                <a:cs typeface="Arial"/>
              </a:rPr>
              <a:t>.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>
                <a:latin typeface="Arial"/>
                <a:cs typeface="Arial"/>
              </a:rPr>
              <a:t>Management </a:t>
            </a:r>
            <a:r>
              <a:rPr sz="800" spc="-5">
                <a:latin typeface="Arial"/>
                <a:cs typeface="Arial"/>
              </a:rPr>
              <a:t>is done by national </a:t>
            </a:r>
            <a:r>
              <a:rPr sz="800">
                <a:latin typeface="Arial"/>
                <a:cs typeface="Arial"/>
              </a:rPr>
              <a:t>ccTLD</a:t>
            </a:r>
            <a:r>
              <a:rPr sz="800" spc="-90">
                <a:latin typeface="Arial"/>
                <a:cs typeface="Arial"/>
              </a:rPr>
              <a:t> </a:t>
            </a:r>
            <a:r>
              <a:rPr sz="800" spc="-5">
                <a:latin typeface="Arial"/>
                <a:cs typeface="Arial"/>
              </a:rPr>
              <a:t>operators.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4" name="object 73"/>
          <p:cNvSpPr txBox="1"/>
          <p:nvPr/>
        </p:nvSpPr>
        <p:spPr>
          <a:xfrm>
            <a:off x="5626181" y="4563297"/>
            <a:ext cx="1416050" cy="1084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79095">
              <a:lnSpc>
                <a:spcPct val="100000"/>
              </a:lnSpc>
            </a:pPr>
            <a:r>
              <a:rPr sz="1000" b="1">
                <a:solidFill>
                  <a:srgbClr val="424243"/>
                </a:solidFill>
                <a:latin typeface="Arial"/>
                <a:cs typeface="Arial"/>
              </a:rPr>
              <a:t>Internet</a:t>
            </a:r>
            <a:r>
              <a:rPr sz="1000" b="1" spc="-10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1000" b="1">
                <a:solidFill>
                  <a:srgbClr val="424243"/>
                </a:solidFill>
                <a:latin typeface="Arial"/>
                <a:cs typeface="Arial"/>
              </a:rPr>
              <a:t>Protocol  </a:t>
            </a:r>
            <a:r>
              <a:rPr sz="1000" b="1" spc="-5">
                <a:solidFill>
                  <a:srgbClr val="424243"/>
                </a:solidFill>
                <a:latin typeface="Arial"/>
                <a:cs typeface="Arial"/>
              </a:rPr>
              <a:t>Addresses</a:t>
            </a:r>
            <a:endParaRPr sz="1000">
              <a:latin typeface="Arial"/>
              <a:cs typeface="Arial"/>
            </a:endParaRPr>
          </a:p>
          <a:p>
            <a:pPr marL="13335" marR="5080">
              <a:lnSpc>
                <a:spcPct val="100000"/>
              </a:lnSpc>
              <a:spcBef>
                <a:spcPts val="320"/>
              </a:spcBef>
            </a:pPr>
            <a:r>
              <a:rPr sz="800">
                <a:latin typeface="Arial"/>
                <a:cs typeface="Arial"/>
              </a:rPr>
              <a:t>By serving </a:t>
            </a:r>
            <a:r>
              <a:rPr sz="800" spc="-5">
                <a:latin typeface="Arial"/>
                <a:cs typeface="Arial"/>
              </a:rPr>
              <a:t>as </a:t>
            </a:r>
            <a:r>
              <a:rPr sz="800">
                <a:latin typeface="Arial"/>
                <a:cs typeface="Arial"/>
              </a:rPr>
              <a:t>the central  repository for IP </a:t>
            </a:r>
            <a:r>
              <a:rPr sz="800" spc="-5">
                <a:latin typeface="Arial"/>
                <a:cs typeface="Arial"/>
              </a:rPr>
              <a:t>addresses,  </a:t>
            </a:r>
            <a:r>
              <a:rPr lang="en-US" sz="800" spc="-5">
                <a:latin typeface="Arial"/>
                <a:cs typeface="Arial"/>
              </a:rPr>
              <a:t>the </a:t>
            </a:r>
            <a:r>
              <a:rPr sz="800">
                <a:latin typeface="Arial"/>
                <a:cs typeface="Arial"/>
              </a:rPr>
              <a:t>ICANN </a:t>
            </a:r>
            <a:r>
              <a:rPr sz="800" spc="-5">
                <a:latin typeface="Arial"/>
                <a:cs typeface="Arial"/>
              </a:rPr>
              <a:t>org</a:t>
            </a:r>
            <a:r>
              <a:rPr lang="en-US" sz="800" spc="-5">
                <a:latin typeface="Arial"/>
                <a:cs typeface="Arial"/>
              </a:rPr>
              <a:t>anization</a:t>
            </a:r>
            <a:r>
              <a:rPr sz="800" spc="-5">
                <a:latin typeface="Arial"/>
                <a:cs typeface="Arial"/>
              </a:rPr>
              <a:t> helps </a:t>
            </a:r>
            <a:r>
              <a:rPr sz="800">
                <a:latin typeface="Arial"/>
                <a:cs typeface="Arial"/>
              </a:rPr>
              <a:t>coordinate </a:t>
            </a:r>
            <a:r>
              <a:rPr sz="800" spc="-5">
                <a:latin typeface="Arial"/>
                <a:cs typeface="Arial"/>
              </a:rPr>
              <a:t>how </a:t>
            </a:r>
            <a:r>
              <a:rPr sz="800">
                <a:latin typeface="Arial"/>
                <a:cs typeface="Arial"/>
              </a:rPr>
              <a:t>IP </a:t>
            </a:r>
            <a:r>
              <a:rPr sz="800" spc="-5">
                <a:latin typeface="Arial"/>
                <a:cs typeface="Arial"/>
              </a:rPr>
              <a:t>addresses are</a:t>
            </a:r>
            <a:r>
              <a:rPr sz="800" spc="-75">
                <a:latin typeface="Arial"/>
                <a:cs typeface="Arial"/>
              </a:rPr>
              <a:t> </a:t>
            </a:r>
            <a:r>
              <a:rPr sz="800">
                <a:latin typeface="Arial"/>
                <a:cs typeface="Arial"/>
              </a:rPr>
              <a:t>supplied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sz="800">
                <a:latin typeface="Arial"/>
                <a:cs typeface="Arial"/>
              </a:rPr>
              <a:t>– </a:t>
            </a:r>
            <a:r>
              <a:rPr sz="800" spc="-5">
                <a:latin typeface="Arial"/>
                <a:cs typeface="Arial"/>
              </a:rPr>
              <a:t>preventing </a:t>
            </a:r>
            <a:r>
              <a:rPr sz="800">
                <a:latin typeface="Arial"/>
                <a:cs typeface="Arial"/>
              </a:rPr>
              <a:t>repetition</a:t>
            </a:r>
            <a:r>
              <a:rPr sz="800" spc="-85">
                <a:latin typeface="Arial"/>
                <a:cs typeface="Arial"/>
              </a:rPr>
              <a:t> </a:t>
            </a:r>
            <a:r>
              <a:rPr sz="800" spc="-5">
                <a:latin typeface="Arial"/>
                <a:cs typeface="Arial"/>
              </a:rPr>
              <a:t>and  </a:t>
            </a:r>
            <a:r>
              <a:rPr sz="800">
                <a:latin typeface="Arial"/>
                <a:cs typeface="Arial"/>
              </a:rPr>
              <a:t>conflicts.</a:t>
            </a:r>
          </a:p>
        </p:txBody>
      </p:sp>
      <p:sp>
        <p:nvSpPr>
          <p:cNvPr id="145" name="object 74"/>
          <p:cNvSpPr txBox="1"/>
          <p:nvPr/>
        </p:nvSpPr>
        <p:spPr>
          <a:xfrm>
            <a:off x="3859860" y="4563297"/>
            <a:ext cx="1442720" cy="105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sz="1000" b="1">
                <a:solidFill>
                  <a:srgbClr val="424243"/>
                </a:solidFill>
                <a:latin typeface="Arial"/>
                <a:cs typeface="Arial"/>
              </a:rPr>
              <a:t>Protocol</a:t>
            </a:r>
            <a:r>
              <a:rPr sz="1000" b="1" spc="-10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1000" b="1">
                <a:solidFill>
                  <a:srgbClr val="424243"/>
                </a:solidFill>
                <a:latin typeface="Arial"/>
                <a:cs typeface="Arial"/>
              </a:rPr>
              <a:t>Parameters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70"/>
              </a:spcBef>
            </a:pPr>
            <a:r>
              <a:rPr lang="en-US" sz="800" dirty="0">
                <a:latin typeface="Arial"/>
                <a:cs typeface="Arial"/>
              </a:rPr>
              <a:t>The </a:t>
            </a:r>
            <a:r>
              <a:rPr sz="800" dirty="0">
                <a:latin typeface="Arial"/>
                <a:cs typeface="Arial"/>
              </a:rPr>
              <a:t>ICANN </a:t>
            </a:r>
            <a:r>
              <a:rPr sz="800" spc="-5" dirty="0">
                <a:latin typeface="Arial"/>
                <a:cs typeface="Arial"/>
              </a:rPr>
              <a:t>org</a:t>
            </a:r>
            <a:r>
              <a:rPr lang="en-US" sz="800" spc="-5" dirty="0">
                <a:latin typeface="Arial"/>
                <a:cs typeface="Arial"/>
              </a:rPr>
              <a:t>anization</a:t>
            </a:r>
            <a:r>
              <a:rPr sz="800" spc="-5" dirty="0">
                <a:latin typeface="Arial"/>
                <a:cs typeface="Arial"/>
              </a:rPr>
              <a:t>, in </a:t>
            </a:r>
            <a:r>
              <a:rPr sz="800" dirty="0">
                <a:latin typeface="Arial"/>
                <a:cs typeface="Arial"/>
              </a:rPr>
              <a:t>coordination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with </a:t>
            </a:r>
            <a:r>
              <a:rPr sz="800" dirty="0">
                <a:latin typeface="Arial"/>
                <a:cs typeface="Arial"/>
              </a:rPr>
              <a:t>the Internet Engineering Task Force, manages </a:t>
            </a:r>
            <a:r>
              <a:rPr sz="800" spc="-5" dirty="0">
                <a:latin typeface="Arial"/>
                <a:cs typeface="Arial"/>
              </a:rPr>
              <a:t>protocol parameters by </a:t>
            </a:r>
            <a:r>
              <a:rPr sz="800" dirty="0">
                <a:latin typeface="Arial"/>
                <a:cs typeface="Arial"/>
              </a:rPr>
              <a:t>maintaining many </a:t>
            </a:r>
            <a:r>
              <a:rPr sz="800" spc="-5" dirty="0">
                <a:latin typeface="Arial"/>
                <a:cs typeface="Arial"/>
              </a:rPr>
              <a:t>of </a:t>
            </a:r>
            <a:r>
              <a:rPr sz="800" dirty="0">
                <a:latin typeface="Arial"/>
                <a:cs typeface="Arial"/>
              </a:rPr>
              <a:t>the codes </a:t>
            </a:r>
            <a:r>
              <a:rPr sz="800" spc="-5" dirty="0">
                <a:latin typeface="Arial"/>
                <a:cs typeface="Arial"/>
              </a:rPr>
              <a:t>and numbers used in </a:t>
            </a:r>
            <a:r>
              <a:rPr sz="800" dirty="0">
                <a:latin typeface="Arial"/>
                <a:cs typeface="Arial"/>
              </a:rPr>
              <a:t>Internet </a:t>
            </a:r>
            <a:r>
              <a:rPr sz="800" spc="-5" dirty="0">
                <a:latin typeface="Arial"/>
                <a:cs typeface="Arial"/>
              </a:rPr>
              <a:t>protocols.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6" name="object 75"/>
          <p:cNvSpPr txBox="1"/>
          <p:nvPr/>
        </p:nvSpPr>
        <p:spPr>
          <a:xfrm>
            <a:off x="7377510" y="4563297"/>
            <a:ext cx="1521956" cy="1177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>
                <a:solidFill>
                  <a:srgbClr val="424243"/>
                </a:solidFill>
                <a:latin typeface="Arial"/>
                <a:cs typeface="Arial"/>
              </a:rPr>
              <a:t>Root </a:t>
            </a:r>
            <a:r>
              <a:rPr sz="1000" b="1">
                <a:solidFill>
                  <a:srgbClr val="424243"/>
                </a:solidFill>
                <a:latin typeface="Arial"/>
                <a:cs typeface="Arial"/>
              </a:rPr>
              <a:t>Zone</a:t>
            </a:r>
            <a:r>
              <a:rPr sz="1000" b="1" spc="-95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1000" b="1">
                <a:solidFill>
                  <a:srgbClr val="424243"/>
                </a:solidFill>
                <a:latin typeface="Arial"/>
                <a:cs typeface="Arial"/>
              </a:rPr>
              <a:t>Management</a:t>
            </a:r>
            <a:endParaRPr sz="1000">
              <a:latin typeface="Arial"/>
              <a:cs typeface="Arial"/>
            </a:endParaRPr>
          </a:p>
          <a:p>
            <a:pPr marL="20955" marR="108585">
              <a:lnSpc>
                <a:spcPct val="100000"/>
              </a:lnSpc>
              <a:spcBef>
                <a:spcPts val="270"/>
              </a:spcBef>
            </a:pPr>
            <a:r>
              <a:rPr lang="en-US" sz="800" dirty="0">
                <a:latin typeface="Arial"/>
                <a:cs typeface="Arial"/>
              </a:rPr>
              <a:t>The ICANN </a:t>
            </a:r>
            <a:r>
              <a:rPr lang="en-US" sz="800" spc="-5" dirty="0">
                <a:latin typeface="Arial"/>
                <a:cs typeface="Arial"/>
              </a:rPr>
              <a:t>organization helps </a:t>
            </a:r>
            <a:r>
              <a:rPr lang="en-US" sz="800" dirty="0">
                <a:latin typeface="Arial"/>
                <a:cs typeface="Arial"/>
              </a:rPr>
              <a:t>manage</a:t>
            </a:r>
            <a:r>
              <a:rPr lang="en-US" sz="800" spc="-85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the root zone through the IANA functions, </a:t>
            </a:r>
            <a:r>
              <a:rPr lang="en-US" sz="800" spc="-5" dirty="0">
                <a:latin typeface="Arial"/>
                <a:cs typeface="Arial"/>
              </a:rPr>
              <a:t>which involves assigning </a:t>
            </a:r>
            <a:r>
              <a:rPr lang="en-US" sz="800" dirty="0">
                <a:latin typeface="Arial"/>
                <a:cs typeface="Arial"/>
              </a:rPr>
              <a:t>the </a:t>
            </a:r>
            <a:r>
              <a:rPr lang="en-US" sz="800" spc="-5" dirty="0">
                <a:latin typeface="Arial"/>
                <a:cs typeface="Arial"/>
              </a:rPr>
              <a:t>operators of </a:t>
            </a:r>
            <a:r>
              <a:rPr lang="en-US" sz="800" dirty="0">
                <a:latin typeface="Arial"/>
                <a:cs typeface="Arial"/>
              </a:rPr>
              <a:t>top-level </a:t>
            </a:r>
            <a:r>
              <a:rPr lang="en-US" sz="800" spc="-5" dirty="0">
                <a:latin typeface="Arial"/>
                <a:cs typeface="Arial"/>
              </a:rPr>
              <a:t>domains, </a:t>
            </a:r>
            <a:r>
              <a:rPr lang="en-US" sz="800" dirty="0">
                <a:latin typeface="Arial"/>
                <a:cs typeface="Arial"/>
              </a:rPr>
              <a:t>such</a:t>
            </a:r>
            <a:r>
              <a:rPr lang="en-US" sz="800" spc="-100" dirty="0">
                <a:latin typeface="Arial"/>
                <a:cs typeface="Arial"/>
              </a:rPr>
              <a:t> </a:t>
            </a:r>
            <a:r>
              <a:rPr lang="en-US" sz="800" spc="-5" dirty="0">
                <a:latin typeface="Arial"/>
                <a:cs typeface="Arial"/>
              </a:rPr>
              <a:t>as </a:t>
            </a:r>
            <a:r>
              <a:rPr lang="en-US" sz="800" dirty="0">
                <a:latin typeface="Arial"/>
                <a:cs typeface="Arial"/>
              </a:rPr>
              <a:t>.bank </a:t>
            </a:r>
            <a:r>
              <a:rPr lang="en-US" sz="800" spc="-5" dirty="0">
                <a:latin typeface="Arial"/>
                <a:cs typeface="Arial"/>
              </a:rPr>
              <a:t>and </a:t>
            </a:r>
            <a:r>
              <a:rPr lang="en-US" sz="800" dirty="0">
                <a:latin typeface="Arial"/>
                <a:cs typeface="Arial"/>
              </a:rPr>
              <a:t>.com, </a:t>
            </a:r>
            <a:r>
              <a:rPr lang="en-US" sz="800" spc="-5" dirty="0">
                <a:latin typeface="Arial"/>
                <a:cs typeface="Arial"/>
              </a:rPr>
              <a:t>and  </a:t>
            </a:r>
            <a:r>
              <a:rPr lang="en-US" sz="800" dirty="0">
                <a:latin typeface="Arial"/>
                <a:cs typeface="Arial"/>
              </a:rPr>
              <a:t>maintaining the technical</a:t>
            </a:r>
            <a:r>
              <a:rPr lang="en-US" sz="800" spc="-110" dirty="0">
                <a:latin typeface="Arial"/>
                <a:cs typeface="Arial"/>
              </a:rPr>
              <a:t> </a:t>
            </a:r>
            <a:r>
              <a:rPr lang="en-US" sz="800" spc="-5" dirty="0">
                <a:latin typeface="Arial"/>
                <a:cs typeface="Arial"/>
              </a:rPr>
              <a:t>and  administrative</a:t>
            </a:r>
            <a:r>
              <a:rPr lang="en-US" sz="800" spc="-95" dirty="0">
                <a:latin typeface="Arial"/>
                <a:cs typeface="Arial"/>
              </a:rPr>
              <a:t> </a:t>
            </a:r>
            <a:r>
              <a:rPr lang="en-US" sz="800" spc="-5" dirty="0">
                <a:latin typeface="Arial"/>
                <a:cs typeface="Arial"/>
              </a:rPr>
              <a:t>details.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47" name="object 76"/>
          <p:cNvSpPr txBox="1"/>
          <p:nvPr/>
        </p:nvSpPr>
        <p:spPr>
          <a:xfrm>
            <a:off x="2509766" y="2277856"/>
            <a:ext cx="1919605" cy="671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>
                <a:solidFill>
                  <a:srgbClr val="424243"/>
                </a:solidFill>
                <a:latin typeface="Arial"/>
                <a:cs typeface="Arial"/>
              </a:rPr>
              <a:t>Policy</a:t>
            </a:r>
            <a:r>
              <a:rPr sz="1000" b="1" spc="-100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1000" b="1" spc="-5">
                <a:solidFill>
                  <a:srgbClr val="424243"/>
                </a:solidFill>
                <a:latin typeface="Arial"/>
                <a:cs typeface="Arial"/>
              </a:rPr>
              <a:t>Development</a:t>
            </a:r>
            <a:endParaRPr sz="1000">
              <a:latin typeface="Arial"/>
              <a:cs typeface="Arial"/>
            </a:endParaRPr>
          </a:p>
          <a:p>
            <a:pPr marL="14604" marR="5080">
              <a:spcBef>
                <a:spcPts val="200"/>
              </a:spcBef>
            </a:pPr>
            <a:r>
              <a:rPr lang="en-US" sz="800" dirty="0">
                <a:latin typeface="Arial"/>
                <a:cs typeface="Arial"/>
              </a:rPr>
              <a:t>The ICANN </a:t>
            </a:r>
            <a:r>
              <a:rPr lang="en-US" sz="800" spc="-5" dirty="0">
                <a:latin typeface="Arial"/>
                <a:cs typeface="Arial"/>
              </a:rPr>
              <a:t>organization supports inclusive, </a:t>
            </a:r>
            <a:r>
              <a:rPr lang="en-US" sz="800" dirty="0">
                <a:latin typeface="Arial"/>
                <a:cs typeface="Arial"/>
              </a:rPr>
              <a:t>open and transparent multi-stakeholder bottom-up consensus based policy development mechanisms.</a:t>
            </a:r>
          </a:p>
        </p:txBody>
      </p:sp>
      <p:sp>
        <p:nvSpPr>
          <p:cNvPr id="148" name="object 77"/>
          <p:cNvSpPr txBox="1"/>
          <p:nvPr/>
        </p:nvSpPr>
        <p:spPr>
          <a:xfrm>
            <a:off x="4739844" y="2277830"/>
            <a:ext cx="1812289" cy="91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>
                <a:solidFill>
                  <a:srgbClr val="424243"/>
                </a:solidFill>
                <a:latin typeface="Arial"/>
                <a:cs typeface="Arial"/>
              </a:rPr>
              <a:t>L-Root</a:t>
            </a:r>
            <a:endParaRPr sz="1000">
              <a:latin typeface="Arial"/>
              <a:cs typeface="Arial"/>
            </a:endParaRPr>
          </a:p>
          <a:p>
            <a:pPr marL="19685" marR="5080">
              <a:lnSpc>
                <a:spcPct val="100000"/>
              </a:lnSpc>
              <a:spcBef>
                <a:spcPts val="200"/>
              </a:spcBef>
            </a:pPr>
            <a:r>
              <a:rPr lang="en-US" sz="800" dirty="0">
                <a:latin typeface="Arial"/>
                <a:cs typeface="Arial"/>
              </a:rPr>
              <a:t>The ICANN </a:t>
            </a:r>
            <a:r>
              <a:rPr lang="en-US" sz="800" spc="-5" dirty="0">
                <a:latin typeface="Arial"/>
                <a:cs typeface="Arial"/>
              </a:rPr>
              <a:t>organization hosts and </a:t>
            </a:r>
            <a:r>
              <a:rPr lang="en-US" sz="800" dirty="0">
                <a:latin typeface="Arial"/>
                <a:cs typeface="Arial"/>
              </a:rPr>
              <a:t>supports </a:t>
            </a:r>
            <a:r>
              <a:rPr lang="en-US" sz="800" spc="-5" dirty="0">
                <a:latin typeface="Arial"/>
                <a:cs typeface="Arial"/>
              </a:rPr>
              <a:t>one of  </a:t>
            </a:r>
            <a:r>
              <a:rPr lang="en-US" sz="800" dirty="0">
                <a:latin typeface="Arial"/>
                <a:cs typeface="Arial"/>
              </a:rPr>
              <a:t>the </a:t>
            </a:r>
            <a:r>
              <a:rPr lang="en-US" sz="800" spc="-5" dirty="0">
                <a:latin typeface="Arial"/>
                <a:cs typeface="Arial"/>
              </a:rPr>
              <a:t>13 L-Root infrastructures. At over 150 locations worldwide, L-Root is critical to infrastructure that helps reduce latency and improves performance of the DNS.  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49" name="object 78"/>
          <p:cNvSpPr txBox="1"/>
          <p:nvPr/>
        </p:nvSpPr>
        <p:spPr>
          <a:xfrm>
            <a:off x="6943662" y="2277856"/>
            <a:ext cx="1939289" cy="1195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84200">
              <a:lnSpc>
                <a:spcPct val="100000"/>
              </a:lnSpc>
            </a:pPr>
            <a:r>
              <a:rPr sz="1000" b="1">
                <a:solidFill>
                  <a:srgbClr val="424243"/>
                </a:solidFill>
                <a:latin typeface="Arial"/>
                <a:cs typeface="Arial"/>
              </a:rPr>
              <a:t>Support </a:t>
            </a:r>
            <a:r>
              <a:rPr sz="1000" b="1" spc="-5">
                <a:solidFill>
                  <a:srgbClr val="424243"/>
                </a:solidFill>
                <a:latin typeface="Arial"/>
                <a:cs typeface="Arial"/>
              </a:rPr>
              <a:t>and </a:t>
            </a:r>
            <a:r>
              <a:rPr sz="1000" b="1">
                <a:solidFill>
                  <a:srgbClr val="424243"/>
                </a:solidFill>
                <a:latin typeface="Arial"/>
                <a:cs typeface="Arial"/>
              </a:rPr>
              <a:t>Grow</a:t>
            </a:r>
            <a:r>
              <a:rPr sz="1000" b="1" spc="-95">
                <a:solidFill>
                  <a:srgbClr val="424243"/>
                </a:solidFill>
                <a:latin typeface="Arial"/>
                <a:cs typeface="Arial"/>
              </a:rPr>
              <a:t> </a:t>
            </a:r>
            <a:r>
              <a:rPr sz="1000" b="1">
                <a:solidFill>
                  <a:srgbClr val="424243"/>
                </a:solidFill>
                <a:latin typeface="Arial"/>
                <a:cs typeface="Arial"/>
              </a:rPr>
              <a:t>the  </a:t>
            </a:r>
            <a:r>
              <a:rPr sz="1000" b="1" spc="-5">
                <a:solidFill>
                  <a:srgbClr val="424243"/>
                </a:solidFill>
                <a:latin typeface="Arial"/>
                <a:cs typeface="Arial"/>
              </a:rPr>
              <a:t>Community</a:t>
            </a:r>
            <a:endParaRPr sz="1000">
              <a:latin typeface="Arial"/>
              <a:cs typeface="Arial"/>
            </a:endParaRPr>
          </a:p>
          <a:p>
            <a:pPr marL="17145" marR="5080">
              <a:lnSpc>
                <a:spcPct val="100000"/>
              </a:lnSpc>
              <a:spcBef>
                <a:spcPts val="200"/>
              </a:spcBef>
            </a:pPr>
            <a:r>
              <a:rPr lang="en-US" sz="800" dirty="0">
                <a:latin typeface="Arial"/>
                <a:cs typeface="Arial"/>
              </a:rPr>
              <a:t>The </a:t>
            </a:r>
            <a:r>
              <a:rPr sz="800" dirty="0">
                <a:latin typeface="Arial"/>
                <a:cs typeface="Arial"/>
              </a:rPr>
              <a:t>ICANN </a:t>
            </a:r>
            <a:r>
              <a:rPr sz="800" spc="-5" dirty="0">
                <a:latin typeface="Arial"/>
                <a:cs typeface="Arial"/>
              </a:rPr>
              <a:t>org</a:t>
            </a:r>
            <a:r>
              <a:rPr lang="en-US" sz="800" spc="-5" dirty="0">
                <a:latin typeface="Arial"/>
                <a:cs typeface="Arial"/>
              </a:rPr>
              <a:t>anization</a:t>
            </a:r>
            <a:r>
              <a:rPr sz="800" spc="-5" dirty="0">
                <a:latin typeface="Arial"/>
                <a:cs typeface="Arial"/>
              </a:rPr>
              <a:t> engages, nurtures and </a:t>
            </a:r>
            <a:r>
              <a:rPr sz="800" dirty="0">
                <a:latin typeface="Arial"/>
                <a:cs typeface="Arial"/>
              </a:rPr>
              <a:t>supports </a:t>
            </a:r>
            <a:r>
              <a:rPr sz="800" spc="-5" dirty="0">
                <a:latin typeface="Arial"/>
                <a:cs typeface="Arial"/>
              </a:rPr>
              <a:t>interested </a:t>
            </a:r>
            <a:r>
              <a:rPr sz="800" dirty="0">
                <a:latin typeface="Arial"/>
                <a:cs typeface="Arial"/>
              </a:rPr>
              <a:t>stakeholders for</a:t>
            </a:r>
            <a:r>
              <a:rPr sz="800" spc="-9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active and </a:t>
            </a:r>
            <a:r>
              <a:rPr sz="800" dirty="0">
                <a:latin typeface="Arial"/>
                <a:cs typeface="Arial"/>
              </a:rPr>
              <a:t>meaningful </a:t>
            </a:r>
            <a:r>
              <a:rPr sz="800" spc="-5" dirty="0">
                <a:latin typeface="Arial"/>
                <a:cs typeface="Arial"/>
              </a:rPr>
              <a:t>participation in </a:t>
            </a:r>
            <a:r>
              <a:rPr sz="800" dirty="0">
                <a:latin typeface="Arial"/>
                <a:cs typeface="Arial"/>
              </a:rPr>
              <a:t>ICANN. </a:t>
            </a:r>
            <a:r>
              <a:rPr sz="800">
                <a:latin typeface="Arial"/>
                <a:cs typeface="Arial"/>
              </a:rPr>
              <a:t>ICANN connects </a:t>
            </a:r>
            <a:r>
              <a:rPr sz="800" spc="-5">
                <a:latin typeface="Arial"/>
                <a:cs typeface="Arial"/>
              </a:rPr>
              <a:t>with </a:t>
            </a:r>
            <a:r>
              <a:rPr sz="800">
                <a:latin typeface="Arial"/>
                <a:cs typeface="Arial"/>
              </a:rPr>
              <a:t>stakeholders through </a:t>
            </a:r>
            <a:r>
              <a:rPr sz="800" spc="-5">
                <a:latin typeface="Arial"/>
                <a:cs typeface="Arial"/>
              </a:rPr>
              <a:t>outreach and engagement, and </a:t>
            </a:r>
            <a:r>
              <a:rPr lang="en-US" sz="800" spc="-5">
                <a:latin typeface="Arial"/>
                <a:cs typeface="Arial"/>
              </a:rPr>
              <a:t>meeting &amp; </a:t>
            </a:r>
            <a:r>
              <a:rPr sz="800" spc="-5">
                <a:latin typeface="Arial"/>
                <a:cs typeface="Arial"/>
              </a:rPr>
              <a:t>event</a:t>
            </a:r>
            <a:r>
              <a:rPr sz="800" spc="-75">
                <a:latin typeface="Arial"/>
                <a:cs typeface="Arial"/>
              </a:rPr>
              <a:t> </a:t>
            </a:r>
            <a:r>
              <a:rPr sz="800">
                <a:latin typeface="Arial"/>
                <a:cs typeface="Arial"/>
              </a:rPr>
              <a:t>support.</a:t>
            </a:r>
          </a:p>
        </p:txBody>
      </p:sp>
      <p:sp>
        <p:nvSpPr>
          <p:cNvPr id="150" name="object 79"/>
          <p:cNvSpPr txBox="1"/>
          <p:nvPr/>
        </p:nvSpPr>
        <p:spPr>
          <a:xfrm>
            <a:off x="3214166" y="1592279"/>
            <a:ext cx="46291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>
                <a:solidFill>
                  <a:srgbClr val="158186"/>
                </a:solidFill>
                <a:latin typeface="Source Sans Pro Black"/>
                <a:cs typeface="Source Sans Pro Black"/>
              </a:rPr>
              <a:t>POLICY</a:t>
            </a:r>
            <a:endParaRPr sz="1050">
              <a:latin typeface="Source Sans Pro Black"/>
              <a:cs typeface="Source Sans Pro Black"/>
            </a:endParaRPr>
          </a:p>
        </p:txBody>
      </p:sp>
      <p:sp>
        <p:nvSpPr>
          <p:cNvPr id="151" name="object 80"/>
          <p:cNvSpPr/>
          <p:nvPr/>
        </p:nvSpPr>
        <p:spPr>
          <a:xfrm>
            <a:off x="3140657" y="1519159"/>
            <a:ext cx="610870" cy="631825"/>
          </a:xfrm>
          <a:custGeom>
            <a:avLst/>
            <a:gdLst/>
            <a:ahLst/>
            <a:cxnLst/>
            <a:rect l="l" t="t" r="r" b="b"/>
            <a:pathLst>
              <a:path w="610870" h="631825">
                <a:moveTo>
                  <a:pt x="512343" y="0"/>
                </a:moveTo>
                <a:lnTo>
                  <a:pt x="97891" y="0"/>
                </a:lnTo>
                <a:lnTo>
                  <a:pt x="59841" y="7710"/>
                </a:lnTo>
                <a:lnTo>
                  <a:pt x="28719" y="28724"/>
                </a:lnTo>
                <a:lnTo>
                  <a:pt x="7710" y="59868"/>
                </a:lnTo>
                <a:lnTo>
                  <a:pt x="0" y="97967"/>
                </a:lnTo>
                <a:lnTo>
                  <a:pt x="0" y="533399"/>
                </a:lnTo>
                <a:lnTo>
                  <a:pt x="7710" y="571495"/>
                </a:lnTo>
                <a:lnTo>
                  <a:pt x="28719" y="602616"/>
                </a:lnTo>
                <a:lnTo>
                  <a:pt x="59841" y="623605"/>
                </a:lnTo>
                <a:lnTo>
                  <a:pt x="97891" y="631304"/>
                </a:lnTo>
                <a:lnTo>
                  <a:pt x="512343" y="631304"/>
                </a:lnTo>
                <a:lnTo>
                  <a:pt x="550440" y="623605"/>
                </a:lnTo>
                <a:lnTo>
                  <a:pt x="567632" y="612012"/>
                </a:lnTo>
                <a:lnTo>
                  <a:pt x="97891" y="612012"/>
                </a:lnTo>
                <a:lnTo>
                  <a:pt x="67361" y="605830"/>
                </a:lnTo>
                <a:lnTo>
                  <a:pt x="42370" y="588975"/>
                </a:lnTo>
                <a:lnTo>
                  <a:pt x="25489" y="563985"/>
                </a:lnTo>
                <a:lnTo>
                  <a:pt x="19291" y="533399"/>
                </a:lnTo>
                <a:lnTo>
                  <a:pt x="19291" y="97967"/>
                </a:lnTo>
                <a:lnTo>
                  <a:pt x="25489" y="67384"/>
                </a:lnTo>
                <a:lnTo>
                  <a:pt x="42370" y="42398"/>
                </a:lnTo>
                <a:lnTo>
                  <a:pt x="67361" y="25548"/>
                </a:lnTo>
                <a:lnTo>
                  <a:pt x="97891" y="19367"/>
                </a:lnTo>
                <a:lnTo>
                  <a:pt x="567707" y="19367"/>
                </a:lnTo>
                <a:lnTo>
                  <a:pt x="550440" y="7710"/>
                </a:lnTo>
                <a:lnTo>
                  <a:pt x="512343" y="0"/>
                </a:lnTo>
                <a:close/>
              </a:path>
              <a:path w="610870" h="631825">
                <a:moveTo>
                  <a:pt x="567707" y="19367"/>
                </a:moveTo>
                <a:lnTo>
                  <a:pt x="512343" y="19367"/>
                </a:lnTo>
                <a:lnTo>
                  <a:pt x="542877" y="25548"/>
                </a:lnTo>
                <a:lnTo>
                  <a:pt x="567840" y="42398"/>
                </a:lnTo>
                <a:lnTo>
                  <a:pt x="584686" y="67384"/>
                </a:lnTo>
                <a:lnTo>
                  <a:pt x="590867" y="97967"/>
                </a:lnTo>
                <a:lnTo>
                  <a:pt x="590867" y="533399"/>
                </a:lnTo>
                <a:lnTo>
                  <a:pt x="584686" y="563985"/>
                </a:lnTo>
                <a:lnTo>
                  <a:pt x="567840" y="588975"/>
                </a:lnTo>
                <a:lnTo>
                  <a:pt x="542877" y="605830"/>
                </a:lnTo>
                <a:lnTo>
                  <a:pt x="512343" y="612012"/>
                </a:lnTo>
                <a:lnTo>
                  <a:pt x="567632" y="612012"/>
                </a:lnTo>
                <a:lnTo>
                  <a:pt x="581566" y="602616"/>
                </a:lnTo>
                <a:lnTo>
                  <a:pt x="602560" y="571495"/>
                </a:lnTo>
                <a:lnTo>
                  <a:pt x="610260" y="533399"/>
                </a:lnTo>
                <a:lnTo>
                  <a:pt x="610260" y="97967"/>
                </a:lnTo>
                <a:lnTo>
                  <a:pt x="602560" y="59868"/>
                </a:lnTo>
                <a:lnTo>
                  <a:pt x="581566" y="28724"/>
                </a:lnTo>
                <a:lnTo>
                  <a:pt x="567707" y="19367"/>
                </a:lnTo>
                <a:close/>
              </a:path>
            </a:pathLst>
          </a:custGeom>
          <a:solidFill>
            <a:srgbClr val="1581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81"/>
          <p:cNvSpPr/>
          <p:nvPr/>
        </p:nvSpPr>
        <p:spPr>
          <a:xfrm>
            <a:off x="3225203" y="1943940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0" y="0"/>
                </a:moveTo>
                <a:lnTo>
                  <a:pt x="181698" y="0"/>
                </a:lnTo>
              </a:path>
            </a:pathLst>
          </a:custGeom>
          <a:ln w="20320">
            <a:solidFill>
              <a:srgbClr val="1581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82"/>
          <p:cNvSpPr/>
          <p:nvPr/>
        </p:nvSpPr>
        <p:spPr>
          <a:xfrm>
            <a:off x="3234861" y="1837259"/>
            <a:ext cx="0" cy="96520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0"/>
                </a:moveTo>
                <a:lnTo>
                  <a:pt x="0" y="96519"/>
                </a:lnTo>
              </a:path>
            </a:pathLst>
          </a:custGeom>
          <a:ln w="19316">
            <a:solidFill>
              <a:srgbClr val="1581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83"/>
          <p:cNvSpPr/>
          <p:nvPr/>
        </p:nvSpPr>
        <p:spPr>
          <a:xfrm>
            <a:off x="3225203" y="1827734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0" y="0"/>
                </a:moveTo>
                <a:lnTo>
                  <a:pt x="181698" y="0"/>
                </a:lnTo>
              </a:path>
            </a:pathLst>
          </a:custGeom>
          <a:ln w="19050">
            <a:solidFill>
              <a:srgbClr val="1581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84"/>
          <p:cNvSpPr/>
          <p:nvPr/>
        </p:nvSpPr>
        <p:spPr>
          <a:xfrm>
            <a:off x="3397237" y="1837399"/>
            <a:ext cx="0" cy="97155"/>
          </a:xfrm>
          <a:custGeom>
            <a:avLst/>
            <a:gdLst/>
            <a:ahLst/>
            <a:cxnLst/>
            <a:rect l="l" t="t" r="r" b="b"/>
            <a:pathLst>
              <a:path h="97155">
                <a:moveTo>
                  <a:pt x="0" y="0"/>
                </a:moveTo>
                <a:lnTo>
                  <a:pt x="0" y="96812"/>
                </a:lnTo>
              </a:path>
            </a:pathLst>
          </a:custGeom>
          <a:ln w="19329">
            <a:solidFill>
              <a:srgbClr val="1581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85"/>
          <p:cNvSpPr/>
          <p:nvPr/>
        </p:nvSpPr>
        <p:spPr>
          <a:xfrm>
            <a:off x="3229838" y="2060075"/>
            <a:ext cx="440690" cy="0"/>
          </a:xfrm>
          <a:custGeom>
            <a:avLst/>
            <a:gdLst/>
            <a:ahLst/>
            <a:cxnLst/>
            <a:rect l="l" t="t" r="r" b="b"/>
            <a:pathLst>
              <a:path w="440689">
                <a:moveTo>
                  <a:pt x="0" y="0"/>
                </a:moveTo>
                <a:lnTo>
                  <a:pt x="440601" y="0"/>
                </a:lnTo>
              </a:path>
            </a:pathLst>
          </a:custGeom>
          <a:ln w="19367">
            <a:solidFill>
              <a:srgbClr val="1581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86"/>
          <p:cNvSpPr/>
          <p:nvPr/>
        </p:nvSpPr>
        <p:spPr>
          <a:xfrm>
            <a:off x="3229838" y="2001997"/>
            <a:ext cx="440690" cy="0"/>
          </a:xfrm>
          <a:custGeom>
            <a:avLst/>
            <a:gdLst/>
            <a:ahLst/>
            <a:cxnLst/>
            <a:rect l="l" t="t" r="r" b="b"/>
            <a:pathLst>
              <a:path w="440689">
                <a:moveTo>
                  <a:pt x="0" y="0"/>
                </a:moveTo>
                <a:lnTo>
                  <a:pt x="440601" y="0"/>
                </a:lnTo>
              </a:path>
            </a:pathLst>
          </a:custGeom>
          <a:ln w="19367">
            <a:solidFill>
              <a:srgbClr val="1581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87"/>
          <p:cNvSpPr/>
          <p:nvPr/>
        </p:nvSpPr>
        <p:spPr>
          <a:xfrm>
            <a:off x="3450145" y="1943901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294" y="0"/>
                </a:lnTo>
              </a:path>
            </a:pathLst>
          </a:custGeom>
          <a:ln w="19380">
            <a:solidFill>
              <a:srgbClr val="1581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88"/>
          <p:cNvSpPr/>
          <p:nvPr/>
        </p:nvSpPr>
        <p:spPr>
          <a:xfrm>
            <a:off x="3450145" y="1885774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294" y="0"/>
                </a:lnTo>
              </a:path>
            </a:pathLst>
          </a:custGeom>
          <a:ln w="19354">
            <a:solidFill>
              <a:srgbClr val="1581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89"/>
          <p:cNvSpPr/>
          <p:nvPr/>
        </p:nvSpPr>
        <p:spPr>
          <a:xfrm>
            <a:off x="3450145" y="1827715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294" y="0"/>
                </a:lnTo>
              </a:path>
            </a:pathLst>
          </a:custGeom>
          <a:ln w="19392">
            <a:solidFill>
              <a:srgbClr val="1581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90"/>
          <p:cNvSpPr/>
          <p:nvPr/>
        </p:nvSpPr>
        <p:spPr>
          <a:xfrm>
            <a:off x="5326049" y="1717839"/>
            <a:ext cx="304165" cy="127635"/>
          </a:xfrm>
          <a:custGeom>
            <a:avLst/>
            <a:gdLst/>
            <a:ahLst/>
            <a:cxnLst/>
            <a:rect l="l" t="t" r="r" b="b"/>
            <a:pathLst>
              <a:path w="304164" h="127635">
                <a:moveTo>
                  <a:pt x="151879" y="0"/>
                </a:moveTo>
                <a:lnTo>
                  <a:pt x="96301" y="4060"/>
                </a:lnTo>
                <a:lnTo>
                  <a:pt x="47631" y="16122"/>
                </a:lnTo>
                <a:lnTo>
                  <a:pt x="13115" y="36004"/>
                </a:lnTo>
                <a:lnTo>
                  <a:pt x="0" y="63525"/>
                </a:lnTo>
                <a:lnTo>
                  <a:pt x="13115" y="91033"/>
                </a:lnTo>
                <a:lnTo>
                  <a:pt x="47631" y="110912"/>
                </a:lnTo>
                <a:lnTo>
                  <a:pt x="96301" y="122975"/>
                </a:lnTo>
                <a:lnTo>
                  <a:pt x="151879" y="127038"/>
                </a:lnTo>
                <a:lnTo>
                  <a:pt x="207437" y="122975"/>
                </a:lnTo>
                <a:lnTo>
                  <a:pt x="256100" y="110912"/>
                </a:lnTo>
                <a:lnTo>
                  <a:pt x="273173" y="101079"/>
                </a:lnTo>
                <a:lnTo>
                  <a:pt x="151879" y="101079"/>
                </a:lnTo>
                <a:lnTo>
                  <a:pt x="97826" y="97002"/>
                </a:lnTo>
                <a:lnTo>
                  <a:pt x="58356" y="87079"/>
                </a:lnTo>
                <a:lnTo>
                  <a:pt x="34164" y="74767"/>
                </a:lnTo>
                <a:lnTo>
                  <a:pt x="25946" y="63525"/>
                </a:lnTo>
                <a:lnTo>
                  <a:pt x="34164" y="52273"/>
                </a:lnTo>
                <a:lnTo>
                  <a:pt x="58356" y="39962"/>
                </a:lnTo>
                <a:lnTo>
                  <a:pt x="97826" y="30044"/>
                </a:lnTo>
                <a:lnTo>
                  <a:pt x="151879" y="25971"/>
                </a:lnTo>
                <a:lnTo>
                  <a:pt x="273198" y="25971"/>
                </a:lnTo>
                <a:lnTo>
                  <a:pt x="256100" y="16122"/>
                </a:lnTo>
                <a:lnTo>
                  <a:pt x="207437" y="4060"/>
                </a:lnTo>
                <a:lnTo>
                  <a:pt x="151879" y="0"/>
                </a:lnTo>
                <a:close/>
              </a:path>
              <a:path w="304164" h="127635">
                <a:moveTo>
                  <a:pt x="273198" y="25971"/>
                </a:moveTo>
                <a:lnTo>
                  <a:pt x="151879" y="25971"/>
                </a:lnTo>
                <a:lnTo>
                  <a:pt x="205917" y="30044"/>
                </a:lnTo>
                <a:lnTo>
                  <a:pt x="245379" y="39962"/>
                </a:lnTo>
                <a:lnTo>
                  <a:pt x="269569" y="52273"/>
                </a:lnTo>
                <a:lnTo>
                  <a:pt x="277787" y="63525"/>
                </a:lnTo>
                <a:lnTo>
                  <a:pt x="269569" y="74767"/>
                </a:lnTo>
                <a:lnTo>
                  <a:pt x="245379" y="87079"/>
                </a:lnTo>
                <a:lnTo>
                  <a:pt x="205917" y="97002"/>
                </a:lnTo>
                <a:lnTo>
                  <a:pt x="151879" y="101079"/>
                </a:lnTo>
                <a:lnTo>
                  <a:pt x="273173" y="101079"/>
                </a:lnTo>
                <a:lnTo>
                  <a:pt x="290616" y="91033"/>
                </a:lnTo>
                <a:lnTo>
                  <a:pt x="303733" y="63525"/>
                </a:lnTo>
                <a:lnTo>
                  <a:pt x="290616" y="36004"/>
                </a:lnTo>
                <a:lnTo>
                  <a:pt x="273198" y="25971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91"/>
          <p:cNvSpPr/>
          <p:nvPr/>
        </p:nvSpPr>
        <p:spPr>
          <a:xfrm>
            <a:off x="5326024" y="1818923"/>
            <a:ext cx="304165" cy="177800"/>
          </a:xfrm>
          <a:custGeom>
            <a:avLst/>
            <a:gdLst/>
            <a:ahLst/>
            <a:cxnLst/>
            <a:rect l="l" t="t" r="r" b="b"/>
            <a:pathLst>
              <a:path w="304164" h="177800">
                <a:moveTo>
                  <a:pt x="20142" y="0"/>
                </a:moveTo>
                <a:lnTo>
                  <a:pt x="5816" y="0"/>
                </a:lnTo>
                <a:lnTo>
                  <a:pt x="0" y="5791"/>
                </a:lnTo>
                <a:lnTo>
                  <a:pt x="0" y="114045"/>
                </a:lnTo>
                <a:lnTo>
                  <a:pt x="13119" y="141557"/>
                </a:lnTo>
                <a:lnTo>
                  <a:pt x="47644" y="161431"/>
                </a:lnTo>
                <a:lnTo>
                  <a:pt x="96322" y="173487"/>
                </a:lnTo>
                <a:lnTo>
                  <a:pt x="151904" y="177545"/>
                </a:lnTo>
                <a:lnTo>
                  <a:pt x="207462" y="173487"/>
                </a:lnTo>
                <a:lnTo>
                  <a:pt x="256125" y="161431"/>
                </a:lnTo>
                <a:lnTo>
                  <a:pt x="273200" y="151599"/>
                </a:lnTo>
                <a:lnTo>
                  <a:pt x="151904" y="151599"/>
                </a:lnTo>
                <a:lnTo>
                  <a:pt x="97839" y="147525"/>
                </a:lnTo>
                <a:lnTo>
                  <a:pt x="58366" y="137604"/>
                </a:lnTo>
                <a:lnTo>
                  <a:pt x="34175" y="125293"/>
                </a:lnTo>
                <a:lnTo>
                  <a:pt x="25958" y="114045"/>
                </a:lnTo>
                <a:lnTo>
                  <a:pt x="25958" y="50101"/>
                </a:lnTo>
                <a:lnTo>
                  <a:pt x="146178" y="50101"/>
                </a:lnTo>
                <a:lnTo>
                  <a:pt x="97839" y="46456"/>
                </a:lnTo>
                <a:lnTo>
                  <a:pt x="58366" y="36529"/>
                </a:lnTo>
                <a:lnTo>
                  <a:pt x="34175" y="24210"/>
                </a:lnTo>
                <a:lnTo>
                  <a:pt x="25958" y="12953"/>
                </a:lnTo>
                <a:lnTo>
                  <a:pt x="25958" y="5791"/>
                </a:lnTo>
                <a:lnTo>
                  <a:pt x="20142" y="0"/>
                </a:lnTo>
                <a:close/>
              </a:path>
              <a:path w="304164" h="177800">
                <a:moveTo>
                  <a:pt x="303758" y="50101"/>
                </a:moveTo>
                <a:lnTo>
                  <a:pt x="277812" y="50101"/>
                </a:lnTo>
                <a:lnTo>
                  <a:pt x="277812" y="114045"/>
                </a:lnTo>
                <a:lnTo>
                  <a:pt x="269594" y="125293"/>
                </a:lnTo>
                <a:lnTo>
                  <a:pt x="245405" y="137604"/>
                </a:lnTo>
                <a:lnTo>
                  <a:pt x="205942" y="147525"/>
                </a:lnTo>
                <a:lnTo>
                  <a:pt x="151904" y="151599"/>
                </a:lnTo>
                <a:lnTo>
                  <a:pt x="273200" y="151599"/>
                </a:lnTo>
                <a:lnTo>
                  <a:pt x="290641" y="141557"/>
                </a:lnTo>
                <a:lnTo>
                  <a:pt x="303758" y="114045"/>
                </a:lnTo>
                <a:lnTo>
                  <a:pt x="303758" y="50101"/>
                </a:lnTo>
                <a:close/>
              </a:path>
              <a:path w="304164" h="177800">
                <a:moveTo>
                  <a:pt x="146178" y="50101"/>
                </a:moveTo>
                <a:lnTo>
                  <a:pt x="25958" y="50101"/>
                </a:lnTo>
                <a:lnTo>
                  <a:pt x="68714" y="66814"/>
                </a:lnTo>
                <a:lnTo>
                  <a:pt x="122886" y="75176"/>
                </a:lnTo>
                <a:lnTo>
                  <a:pt x="180901" y="75176"/>
                </a:lnTo>
                <a:lnTo>
                  <a:pt x="235072" y="66814"/>
                </a:lnTo>
                <a:lnTo>
                  <a:pt x="276708" y="50533"/>
                </a:lnTo>
                <a:lnTo>
                  <a:pt x="151904" y="50533"/>
                </a:lnTo>
                <a:lnTo>
                  <a:pt x="146178" y="50101"/>
                </a:lnTo>
                <a:close/>
              </a:path>
              <a:path w="304164" h="177800">
                <a:moveTo>
                  <a:pt x="297967" y="0"/>
                </a:moveTo>
                <a:lnTo>
                  <a:pt x="283616" y="0"/>
                </a:lnTo>
                <a:lnTo>
                  <a:pt x="277812" y="5791"/>
                </a:lnTo>
                <a:lnTo>
                  <a:pt x="277812" y="12953"/>
                </a:lnTo>
                <a:lnTo>
                  <a:pt x="269594" y="24210"/>
                </a:lnTo>
                <a:lnTo>
                  <a:pt x="245405" y="36529"/>
                </a:lnTo>
                <a:lnTo>
                  <a:pt x="205942" y="46456"/>
                </a:lnTo>
                <a:lnTo>
                  <a:pt x="151904" y="50533"/>
                </a:lnTo>
                <a:lnTo>
                  <a:pt x="276708" y="50533"/>
                </a:lnTo>
                <a:lnTo>
                  <a:pt x="277812" y="50101"/>
                </a:lnTo>
                <a:lnTo>
                  <a:pt x="303758" y="50101"/>
                </a:lnTo>
                <a:lnTo>
                  <a:pt x="303758" y="5791"/>
                </a:lnTo>
                <a:lnTo>
                  <a:pt x="297967" y="0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92"/>
          <p:cNvSpPr/>
          <p:nvPr/>
        </p:nvSpPr>
        <p:spPr>
          <a:xfrm>
            <a:off x="5326024" y="1970529"/>
            <a:ext cx="304165" cy="177800"/>
          </a:xfrm>
          <a:custGeom>
            <a:avLst/>
            <a:gdLst/>
            <a:ahLst/>
            <a:cxnLst/>
            <a:rect l="l" t="t" r="r" b="b"/>
            <a:pathLst>
              <a:path w="304164" h="177800">
                <a:moveTo>
                  <a:pt x="20142" y="0"/>
                </a:moveTo>
                <a:lnTo>
                  <a:pt x="5816" y="0"/>
                </a:lnTo>
                <a:lnTo>
                  <a:pt x="0" y="5791"/>
                </a:lnTo>
                <a:lnTo>
                  <a:pt x="0" y="114045"/>
                </a:lnTo>
                <a:lnTo>
                  <a:pt x="13119" y="141559"/>
                </a:lnTo>
                <a:lnTo>
                  <a:pt x="47644" y="161437"/>
                </a:lnTo>
                <a:lnTo>
                  <a:pt x="96322" y="173498"/>
                </a:lnTo>
                <a:lnTo>
                  <a:pt x="151904" y="177558"/>
                </a:lnTo>
                <a:lnTo>
                  <a:pt x="207462" y="173498"/>
                </a:lnTo>
                <a:lnTo>
                  <a:pt x="256125" y="161437"/>
                </a:lnTo>
                <a:lnTo>
                  <a:pt x="273207" y="151599"/>
                </a:lnTo>
                <a:lnTo>
                  <a:pt x="151904" y="151599"/>
                </a:lnTo>
                <a:lnTo>
                  <a:pt x="97839" y="147525"/>
                </a:lnTo>
                <a:lnTo>
                  <a:pt x="58366" y="137604"/>
                </a:lnTo>
                <a:lnTo>
                  <a:pt x="34175" y="125293"/>
                </a:lnTo>
                <a:lnTo>
                  <a:pt x="25958" y="114045"/>
                </a:lnTo>
                <a:lnTo>
                  <a:pt x="25958" y="50101"/>
                </a:lnTo>
                <a:lnTo>
                  <a:pt x="146343" y="50101"/>
                </a:lnTo>
                <a:lnTo>
                  <a:pt x="97839" y="46446"/>
                </a:lnTo>
                <a:lnTo>
                  <a:pt x="58366" y="36526"/>
                </a:lnTo>
                <a:lnTo>
                  <a:pt x="34175" y="24219"/>
                </a:lnTo>
                <a:lnTo>
                  <a:pt x="25958" y="12979"/>
                </a:lnTo>
                <a:lnTo>
                  <a:pt x="25958" y="5791"/>
                </a:lnTo>
                <a:lnTo>
                  <a:pt x="20142" y="0"/>
                </a:lnTo>
                <a:close/>
              </a:path>
              <a:path w="304164" h="177800">
                <a:moveTo>
                  <a:pt x="303758" y="50101"/>
                </a:moveTo>
                <a:lnTo>
                  <a:pt x="277812" y="50101"/>
                </a:lnTo>
                <a:lnTo>
                  <a:pt x="277812" y="114045"/>
                </a:lnTo>
                <a:lnTo>
                  <a:pt x="269594" y="125293"/>
                </a:lnTo>
                <a:lnTo>
                  <a:pt x="245405" y="137604"/>
                </a:lnTo>
                <a:lnTo>
                  <a:pt x="205942" y="147525"/>
                </a:lnTo>
                <a:lnTo>
                  <a:pt x="151904" y="151599"/>
                </a:lnTo>
                <a:lnTo>
                  <a:pt x="273207" y="151599"/>
                </a:lnTo>
                <a:lnTo>
                  <a:pt x="290641" y="141559"/>
                </a:lnTo>
                <a:lnTo>
                  <a:pt x="303758" y="114045"/>
                </a:lnTo>
                <a:lnTo>
                  <a:pt x="303758" y="50101"/>
                </a:lnTo>
                <a:close/>
              </a:path>
              <a:path w="304164" h="177800">
                <a:moveTo>
                  <a:pt x="146343" y="50101"/>
                </a:moveTo>
                <a:lnTo>
                  <a:pt x="25958" y="50101"/>
                </a:lnTo>
                <a:lnTo>
                  <a:pt x="68738" y="66827"/>
                </a:lnTo>
                <a:lnTo>
                  <a:pt x="122886" y="75187"/>
                </a:lnTo>
                <a:lnTo>
                  <a:pt x="180878" y="75187"/>
                </a:lnTo>
                <a:lnTo>
                  <a:pt x="235054" y="66824"/>
                </a:lnTo>
                <a:lnTo>
                  <a:pt x="276740" y="50520"/>
                </a:lnTo>
                <a:lnTo>
                  <a:pt x="151904" y="50520"/>
                </a:lnTo>
                <a:lnTo>
                  <a:pt x="146343" y="50101"/>
                </a:lnTo>
                <a:close/>
              </a:path>
              <a:path w="304164" h="177800">
                <a:moveTo>
                  <a:pt x="297967" y="0"/>
                </a:moveTo>
                <a:lnTo>
                  <a:pt x="283616" y="0"/>
                </a:lnTo>
                <a:lnTo>
                  <a:pt x="277812" y="5791"/>
                </a:lnTo>
                <a:lnTo>
                  <a:pt x="277812" y="12979"/>
                </a:lnTo>
                <a:lnTo>
                  <a:pt x="269594" y="24219"/>
                </a:lnTo>
                <a:lnTo>
                  <a:pt x="245405" y="36526"/>
                </a:lnTo>
                <a:lnTo>
                  <a:pt x="205942" y="46446"/>
                </a:lnTo>
                <a:lnTo>
                  <a:pt x="151904" y="50520"/>
                </a:lnTo>
                <a:lnTo>
                  <a:pt x="276740" y="50520"/>
                </a:lnTo>
                <a:lnTo>
                  <a:pt x="277812" y="50101"/>
                </a:lnTo>
                <a:lnTo>
                  <a:pt x="303758" y="50101"/>
                </a:lnTo>
                <a:lnTo>
                  <a:pt x="303758" y="5791"/>
                </a:lnTo>
                <a:lnTo>
                  <a:pt x="297967" y="0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93"/>
          <p:cNvSpPr/>
          <p:nvPr/>
        </p:nvSpPr>
        <p:spPr>
          <a:xfrm>
            <a:off x="5704916" y="1717839"/>
            <a:ext cx="304165" cy="127635"/>
          </a:xfrm>
          <a:custGeom>
            <a:avLst/>
            <a:gdLst/>
            <a:ahLst/>
            <a:cxnLst/>
            <a:rect l="l" t="t" r="r" b="b"/>
            <a:pathLst>
              <a:path w="304164" h="127635">
                <a:moveTo>
                  <a:pt x="151879" y="0"/>
                </a:moveTo>
                <a:lnTo>
                  <a:pt x="96306" y="4060"/>
                </a:lnTo>
                <a:lnTo>
                  <a:pt x="47636" y="16122"/>
                </a:lnTo>
                <a:lnTo>
                  <a:pt x="13117" y="36004"/>
                </a:lnTo>
                <a:lnTo>
                  <a:pt x="0" y="63525"/>
                </a:lnTo>
                <a:lnTo>
                  <a:pt x="13117" y="91033"/>
                </a:lnTo>
                <a:lnTo>
                  <a:pt x="47636" y="110912"/>
                </a:lnTo>
                <a:lnTo>
                  <a:pt x="96306" y="122975"/>
                </a:lnTo>
                <a:lnTo>
                  <a:pt x="151879" y="127038"/>
                </a:lnTo>
                <a:lnTo>
                  <a:pt x="207441" y="122975"/>
                </a:lnTo>
                <a:lnTo>
                  <a:pt x="256112" y="110912"/>
                </a:lnTo>
                <a:lnTo>
                  <a:pt x="273190" y="101079"/>
                </a:lnTo>
                <a:lnTo>
                  <a:pt x="151879" y="101079"/>
                </a:lnTo>
                <a:lnTo>
                  <a:pt x="97826" y="97002"/>
                </a:lnTo>
                <a:lnTo>
                  <a:pt x="58356" y="87079"/>
                </a:lnTo>
                <a:lnTo>
                  <a:pt x="34164" y="74767"/>
                </a:lnTo>
                <a:lnTo>
                  <a:pt x="25946" y="63525"/>
                </a:lnTo>
                <a:lnTo>
                  <a:pt x="34164" y="52273"/>
                </a:lnTo>
                <a:lnTo>
                  <a:pt x="58356" y="39962"/>
                </a:lnTo>
                <a:lnTo>
                  <a:pt x="97826" y="30044"/>
                </a:lnTo>
                <a:lnTo>
                  <a:pt x="151879" y="25971"/>
                </a:lnTo>
                <a:lnTo>
                  <a:pt x="273215" y="25971"/>
                </a:lnTo>
                <a:lnTo>
                  <a:pt x="256112" y="16122"/>
                </a:lnTo>
                <a:lnTo>
                  <a:pt x="207441" y="4060"/>
                </a:lnTo>
                <a:lnTo>
                  <a:pt x="151879" y="0"/>
                </a:lnTo>
                <a:close/>
              </a:path>
              <a:path w="304164" h="127635">
                <a:moveTo>
                  <a:pt x="273215" y="25971"/>
                </a:moveTo>
                <a:lnTo>
                  <a:pt x="151879" y="25971"/>
                </a:lnTo>
                <a:lnTo>
                  <a:pt x="205917" y="30044"/>
                </a:lnTo>
                <a:lnTo>
                  <a:pt x="245379" y="39962"/>
                </a:lnTo>
                <a:lnTo>
                  <a:pt x="269569" y="52273"/>
                </a:lnTo>
                <a:lnTo>
                  <a:pt x="277787" y="63525"/>
                </a:lnTo>
                <a:lnTo>
                  <a:pt x="269569" y="74767"/>
                </a:lnTo>
                <a:lnTo>
                  <a:pt x="245379" y="87079"/>
                </a:lnTo>
                <a:lnTo>
                  <a:pt x="205917" y="97002"/>
                </a:lnTo>
                <a:lnTo>
                  <a:pt x="151879" y="101079"/>
                </a:lnTo>
                <a:lnTo>
                  <a:pt x="273190" y="101079"/>
                </a:lnTo>
                <a:lnTo>
                  <a:pt x="290637" y="91033"/>
                </a:lnTo>
                <a:lnTo>
                  <a:pt x="303758" y="63525"/>
                </a:lnTo>
                <a:lnTo>
                  <a:pt x="290637" y="36004"/>
                </a:lnTo>
                <a:lnTo>
                  <a:pt x="273215" y="25971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94"/>
          <p:cNvSpPr/>
          <p:nvPr/>
        </p:nvSpPr>
        <p:spPr>
          <a:xfrm>
            <a:off x="5704916" y="1818923"/>
            <a:ext cx="304165" cy="177800"/>
          </a:xfrm>
          <a:custGeom>
            <a:avLst/>
            <a:gdLst/>
            <a:ahLst/>
            <a:cxnLst/>
            <a:rect l="l" t="t" r="r" b="b"/>
            <a:pathLst>
              <a:path w="304164" h="177800">
                <a:moveTo>
                  <a:pt x="20142" y="0"/>
                </a:moveTo>
                <a:lnTo>
                  <a:pt x="5803" y="0"/>
                </a:lnTo>
                <a:lnTo>
                  <a:pt x="0" y="5791"/>
                </a:lnTo>
                <a:lnTo>
                  <a:pt x="0" y="114045"/>
                </a:lnTo>
                <a:lnTo>
                  <a:pt x="13117" y="141557"/>
                </a:lnTo>
                <a:lnTo>
                  <a:pt x="47636" y="161431"/>
                </a:lnTo>
                <a:lnTo>
                  <a:pt x="96306" y="173487"/>
                </a:lnTo>
                <a:lnTo>
                  <a:pt x="151879" y="177545"/>
                </a:lnTo>
                <a:lnTo>
                  <a:pt x="207441" y="173487"/>
                </a:lnTo>
                <a:lnTo>
                  <a:pt x="256112" y="161431"/>
                </a:lnTo>
                <a:lnTo>
                  <a:pt x="273192" y="151599"/>
                </a:lnTo>
                <a:lnTo>
                  <a:pt x="151879" y="151599"/>
                </a:lnTo>
                <a:lnTo>
                  <a:pt x="97826" y="147525"/>
                </a:lnTo>
                <a:lnTo>
                  <a:pt x="58356" y="137604"/>
                </a:lnTo>
                <a:lnTo>
                  <a:pt x="34164" y="125293"/>
                </a:lnTo>
                <a:lnTo>
                  <a:pt x="25946" y="114045"/>
                </a:lnTo>
                <a:lnTo>
                  <a:pt x="25946" y="50101"/>
                </a:lnTo>
                <a:lnTo>
                  <a:pt x="146154" y="50101"/>
                </a:lnTo>
                <a:lnTo>
                  <a:pt x="97826" y="46456"/>
                </a:lnTo>
                <a:lnTo>
                  <a:pt x="58356" y="36529"/>
                </a:lnTo>
                <a:lnTo>
                  <a:pt x="34164" y="24210"/>
                </a:lnTo>
                <a:lnTo>
                  <a:pt x="25946" y="12953"/>
                </a:lnTo>
                <a:lnTo>
                  <a:pt x="25946" y="5791"/>
                </a:lnTo>
                <a:lnTo>
                  <a:pt x="20142" y="0"/>
                </a:lnTo>
                <a:close/>
              </a:path>
              <a:path w="304164" h="177800">
                <a:moveTo>
                  <a:pt x="303758" y="50101"/>
                </a:moveTo>
                <a:lnTo>
                  <a:pt x="277787" y="50101"/>
                </a:lnTo>
                <a:lnTo>
                  <a:pt x="277787" y="114045"/>
                </a:lnTo>
                <a:lnTo>
                  <a:pt x="269569" y="125293"/>
                </a:lnTo>
                <a:lnTo>
                  <a:pt x="245379" y="137604"/>
                </a:lnTo>
                <a:lnTo>
                  <a:pt x="205917" y="147525"/>
                </a:lnTo>
                <a:lnTo>
                  <a:pt x="151879" y="151599"/>
                </a:lnTo>
                <a:lnTo>
                  <a:pt x="273192" y="151599"/>
                </a:lnTo>
                <a:lnTo>
                  <a:pt x="290637" y="141557"/>
                </a:lnTo>
                <a:lnTo>
                  <a:pt x="303758" y="114045"/>
                </a:lnTo>
                <a:lnTo>
                  <a:pt x="303758" y="50101"/>
                </a:lnTo>
                <a:close/>
              </a:path>
              <a:path w="304164" h="177800">
                <a:moveTo>
                  <a:pt x="146154" y="50101"/>
                </a:moveTo>
                <a:lnTo>
                  <a:pt x="25946" y="50101"/>
                </a:lnTo>
                <a:lnTo>
                  <a:pt x="68700" y="66814"/>
                </a:lnTo>
                <a:lnTo>
                  <a:pt x="122869" y="75176"/>
                </a:lnTo>
                <a:lnTo>
                  <a:pt x="180881" y="75176"/>
                </a:lnTo>
                <a:lnTo>
                  <a:pt x="235048" y="66814"/>
                </a:lnTo>
                <a:lnTo>
                  <a:pt x="276682" y="50533"/>
                </a:lnTo>
                <a:lnTo>
                  <a:pt x="151879" y="50533"/>
                </a:lnTo>
                <a:lnTo>
                  <a:pt x="146154" y="50101"/>
                </a:lnTo>
                <a:close/>
              </a:path>
              <a:path w="304164" h="177800">
                <a:moveTo>
                  <a:pt x="297942" y="0"/>
                </a:moveTo>
                <a:lnTo>
                  <a:pt x="283603" y="0"/>
                </a:lnTo>
                <a:lnTo>
                  <a:pt x="277787" y="5791"/>
                </a:lnTo>
                <a:lnTo>
                  <a:pt x="277787" y="12953"/>
                </a:lnTo>
                <a:lnTo>
                  <a:pt x="269569" y="24210"/>
                </a:lnTo>
                <a:lnTo>
                  <a:pt x="245379" y="36529"/>
                </a:lnTo>
                <a:lnTo>
                  <a:pt x="205917" y="46456"/>
                </a:lnTo>
                <a:lnTo>
                  <a:pt x="151879" y="50533"/>
                </a:lnTo>
                <a:lnTo>
                  <a:pt x="276682" y="50533"/>
                </a:lnTo>
                <a:lnTo>
                  <a:pt x="277787" y="50101"/>
                </a:lnTo>
                <a:lnTo>
                  <a:pt x="303758" y="50101"/>
                </a:lnTo>
                <a:lnTo>
                  <a:pt x="303758" y="5791"/>
                </a:lnTo>
                <a:lnTo>
                  <a:pt x="297942" y="0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95"/>
          <p:cNvSpPr/>
          <p:nvPr/>
        </p:nvSpPr>
        <p:spPr>
          <a:xfrm>
            <a:off x="5704916" y="1970529"/>
            <a:ext cx="304165" cy="177800"/>
          </a:xfrm>
          <a:custGeom>
            <a:avLst/>
            <a:gdLst/>
            <a:ahLst/>
            <a:cxnLst/>
            <a:rect l="l" t="t" r="r" b="b"/>
            <a:pathLst>
              <a:path w="304164" h="177800">
                <a:moveTo>
                  <a:pt x="20142" y="0"/>
                </a:moveTo>
                <a:lnTo>
                  <a:pt x="5803" y="0"/>
                </a:lnTo>
                <a:lnTo>
                  <a:pt x="0" y="5791"/>
                </a:lnTo>
                <a:lnTo>
                  <a:pt x="0" y="114045"/>
                </a:lnTo>
                <a:lnTo>
                  <a:pt x="13117" y="141559"/>
                </a:lnTo>
                <a:lnTo>
                  <a:pt x="47636" y="161437"/>
                </a:lnTo>
                <a:lnTo>
                  <a:pt x="96306" y="173498"/>
                </a:lnTo>
                <a:lnTo>
                  <a:pt x="151879" y="177558"/>
                </a:lnTo>
                <a:lnTo>
                  <a:pt x="207441" y="173498"/>
                </a:lnTo>
                <a:lnTo>
                  <a:pt x="256112" y="161437"/>
                </a:lnTo>
                <a:lnTo>
                  <a:pt x="273199" y="151599"/>
                </a:lnTo>
                <a:lnTo>
                  <a:pt x="151879" y="151599"/>
                </a:lnTo>
                <a:lnTo>
                  <a:pt x="97826" y="147525"/>
                </a:lnTo>
                <a:lnTo>
                  <a:pt x="58356" y="137604"/>
                </a:lnTo>
                <a:lnTo>
                  <a:pt x="34164" y="125293"/>
                </a:lnTo>
                <a:lnTo>
                  <a:pt x="25946" y="114045"/>
                </a:lnTo>
                <a:lnTo>
                  <a:pt x="25946" y="50101"/>
                </a:lnTo>
                <a:lnTo>
                  <a:pt x="146319" y="50101"/>
                </a:lnTo>
                <a:lnTo>
                  <a:pt x="97826" y="46446"/>
                </a:lnTo>
                <a:lnTo>
                  <a:pt x="58356" y="36526"/>
                </a:lnTo>
                <a:lnTo>
                  <a:pt x="34164" y="24219"/>
                </a:lnTo>
                <a:lnTo>
                  <a:pt x="25946" y="12979"/>
                </a:lnTo>
                <a:lnTo>
                  <a:pt x="25946" y="5791"/>
                </a:lnTo>
                <a:lnTo>
                  <a:pt x="20142" y="0"/>
                </a:lnTo>
                <a:close/>
              </a:path>
              <a:path w="304164" h="177800">
                <a:moveTo>
                  <a:pt x="303758" y="50101"/>
                </a:moveTo>
                <a:lnTo>
                  <a:pt x="277787" y="50101"/>
                </a:lnTo>
                <a:lnTo>
                  <a:pt x="277787" y="114045"/>
                </a:lnTo>
                <a:lnTo>
                  <a:pt x="269569" y="125293"/>
                </a:lnTo>
                <a:lnTo>
                  <a:pt x="245379" y="137604"/>
                </a:lnTo>
                <a:lnTo>
                  <a:pt x="205917" y="147525"/>
                </a:lnTo>
                <a:lnTo>
                  <a:pt x="151879" y="151599"/>
                </a:lnTo>
                <a:lnTo>
                  <a:pt x="273199" y="151599"/>
                </a:lnTo>
                <a:lnTo>
                  <a:pt x="290637" y="141559"/>
                </a:lnTo>
                <a:lnTo>
                  <a:pt x="303758" y="114045"/>
                </a:lnTo>
                <a:lnTo>
                  <a:pt x="303758" y="50101"/>
                </a:lnTo>
                <a:close/>
              </a:path>
              <a:path w="304164" h="177800">
                <a:moveTo>
                  <a:pt x="146319" y="50101"/>
                </a:moveTo>
                <a:lnTo>
                  <a:pt x="25946" y="50101"/>
                </a:lnTo>
                <a:lnTo>
                  <a:pt x="68724" y="66827"/>
                </a:lnTo>
                <a:lnTo>
                  <a:pt x="122869" y="75187"/>
                </a:lnTo>
                <a:lnTo>
                  <a:pt x="180857" y="75187"/>
                </a:lnTo>
                <a:lnTo>
                  <a:pt x="235029" y="66824"/>
                </a:lnTo>
                <a:lnTo>
                  <a:pt x="276715" y="50520"/>
                </a:lnTo>
                <a:lnTo>
                  <a:pt x="151879" y="50520"/>
                </a:lnTo>
                <a:lnTo>
                  <a:pt x="146319" y="50101"/>
                </a:lnTo>
                <a:close/>
              </a:path>
              <a:path w="304164" h="177800">
                <a:moveTo>
                  <a:pt x="297942" y="0"/>
                </a:moveTo>
                <a:lnTo>
                  <a:pt x="283603" y="0"/>
                </a:lnTo>
                <a:lnTo>
                  <a:pt x="277787" y="5791"/>
                </a:lnTo>
                <a:lnTo>
                  <a:pt x="277787" y="12979"/>
                </a:lnTo>
                <a:lnTo>
                  <a:pt x="269569" y="24219"/>
                </a:lnTo>
                <a:lnTo>
                  <a:pt x="245379" y="36526"/>
                </a:lnTo>
                <a:lnTo>
                  <a:pt x="205917" y="46446"/>
                </a:lnTo>
                <a:lnTo>
                  <a:pt x="151879" y="50520"/>
                </a:lnTo>
                <a:lnTo>
                  <a:pt x="276715" y="50520"/>
                </a:lnTo>
                <a:lnTo>
                  <a:pt x="277787" y="50101"/>
                </a:lnTo>
                <a:lnTo>
                  <a:pt x="303758" y="50101"/>
                </a:lnTo>
                <a:lnTo>
                  <a:pt x="303758" y="5791"/>
                </a:lnTo>
                <a:lnTo>
                  <a:pt x="297942" y="0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96"/>
          <p:cNvSpPr/>
          <p:nvPr/>
        </p:nvSpPr>
        <p:spPr>
          <a:xfrm>
            <a:off x="5603354" y="1522852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69">
                <a:moveTo>
                  <a:pt x="64008" y="0"/>
                </a:moveTo>
                <a:lnTo>
                  <a:pt x="39117" y="5037"/>
                </a:lnTo>
                <a:lnTo>
                  <a:pt x="18769" y="18767"/>
                </a:lnTo>
                <a:lnTo>
                  <a:pt x="5038" y="39112"/>
                </a:lnTo>
                <a:lnTo>
                  <a:pt x="0" y="63995"/>
                </a:lnTo>
                <a:lnTo>
                  <a:pt x="5038" y="88885"/>
                </a:lnTo>
                <a:lnTo>
                  <a:pt x="18769" y="109234"/>
                </a:lnTo>
                <a:lnTo>
                  <a:pt x="39117" y="122965"/>
                </a:lnTo>
                <a:lnTo>
                  <a:pt x="64008" y="128003"/>
                </a:lnTo>
                <a:lnTo>
                  <a:pt x="88898" y="122965"/>
                </a:lnTo>
                <a:lnTo>
                  <a:pt x="109246" y="109234"/>
                </a:lnTo>
                <a:lnTo>
                  <a:pt x="114098" y="102044"/>
                </a:lnTo>
                <a:lnTo>
                  <a:pt x="64008" y="102044"/>
                </a:lnTo>
                <a:lnTo>
                  <a:pt x="49217" y="99049"/>
                </a:lnTo>
                <a:lnTo>
                  <a:pt x="37120" y="90887"/>
                </a:lnTo>
                <a:lnTo>
                  <a:pt x="28955" y="78791"/>
                </a:lnTo>
                <a:lnTo>
                  <a:pt x="25958" y="63995"/>
                </a:lnTo>
                <a:lnTo>
                  <a:pt x="28955" y="49206"/>
                </a:lnTo>
                <a:lnTo>
                  <a:pt x="37120" y="37114"/>
                </a:lnTo>
                <a:lnTo>
                  <a:pt x="49217" y="28953"/>
                </a:lnTo>
                <a:lnTo>
                  <a:pt x="64008" y="25958"/>
                </a:lnTo>
                <a:lnTo>
                  <a:pt x="114100" y="25958"/>
                </a:lnTo>
                <a:lnTo>
                  <a:pt x="109246" y="18767"/>
                </a:lnTo>
                <a:lnTo>
                  <a:pt x="88898" y="5037"/>
                </a:lnTo>
                <a:lnTo>
                  <a:pt x="64008" y="0"/>
                </a:lnTo>
                <a:close/>
              </a:path>
              <a:path w="128270" h="128269">
                <a:moveTo>
                  <a:pt x="114100" y="25958"/>
                </a:moveTo>
                <a:lnTo>
                  <a:pt x="64008" y="25958"/>
                </a:lnTo>
                <a:lnTo>
                  <a:pt x="78794" y="28953"/>
                </a:lnTo>
                <a:lnTo>
                  <a:pt x="90882" y="37114"/>
                </a:lnTo>
                <a:lnTo>
                  <a:pt x="99039" y="49206"/>
                </a:lnTo>
                <a:lnTo>
                  <a:pt x="102031" y="63995"/>
                </a:lnTo>
                <a:lnTo>
                  <a:pt x="99039" y="78791"/>
                </a:lnTo>
                <a:lnTo>
                  <a:pt x="90882" y="90887"/>
                </a:lnTo>
                <a:lnTo>
                  <a:pt x="78794" y="99049"/>
                </a:lnTo>
                <a:lnTo>
                  <a:pt x="64008" y="102044"/>
                </a:lnTo>
                <a:lnTo>
                  <a:pt x="114098" y="102044"/>
                </a:lnTo>
                <a:lnTo>
                  <a:pt x="122977" y="88885"/>
                </a:lnTo>
                <a:lnTo>
                  <a:pt x="128016" y="63995"/>
                </a:lnTo>
                <a:lnTo>
                  <a:pt x="122977" y="39112"/>
                </a:lnTo>
                <a:lnTo>
                  <a:pt x="114100" y="25958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97"/>
          <p:cNvSpPr/>
          <p:nvPr/>
        </p:nvSpPr>
        <p:spPr>
          <a:xfrm>
            <a:off x="5843803" y="1685284"/>
            <a:ext cx="26034" cy="39370"/>
          </a:xfrm>
          <a:custGeom>
            <a:avLst/>
            <a:gdLst/>
            <a:ahLst/>
            <a:cxnLst/>
            <a:rect l="l" t="t" r="r" b="b"/>
            <a:pathLst>
              <a:path w="26035" h="39369">
                <a:moveTo>
                  <a:pt x="20154" y="0"/>
                </a:moveTo>
                <a:lnTo>
                  <a:pt x="5829" y="0"/>
                </a:lnTo>
                <a:lnTo>
                  <a:pt x="0" y="5816"/>
                </a:lnTo>
                <a:lnTo>
                  <a:pt x="0" y="33134"/>
                </a:lnTo>
                <a:lnTo>
                  <a:pt x="5829" y="38938"/>
                </a:lnTo>
                <a:lnTo>
                  <a:pt x="20154" y="38938"/>
                </a:lnTo>
                <a:lnTo>
                  <a:pt x="25958" y="33134"/>
                </a:lnTo>
                <a:lnTo>
                  <a:pt x="25958" y="5816"/>
                </a:lnTo>
                <a:lnTo>
                  <a:pt x="20154" y="0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98"/>
          <p:cNvSpPr/>
          <p:nvPr/>
        </p:nvSpPr>
        <p:spPr>
          <a:xfrm>
            <a:off x="5843803" y="1626236"/>
            <a:ext cx="26034" cy="45720"/>
          </a:xfrm>
          <a:custGeom>
            <a:avLst/>
            <a:gdLst/>
            <a:ahLst/>
            <a:cxnLst/>
            <a:rect l="l" t="t" r="r" b="b"/>
            <a:pathLst>
              <a:path w="26035" h="45719">
                <a:moveTo>
                  <a:pt x="20154" y="0"/>
                </a:moveTo>
                <a:lnTo>
                  <a:pt x="5829" y="0"/>
                </a:lnTo>
                <a:lnTo>
                  <a:pt x="0" y="5791"/>
                </a:lnTo>
                <a:lnTo>
                  <a:pt x="0" y="39814"/>
                </a:lnTo>
                <a:lnTo>
                  <a:pt x="5829" y="45631"/>
                </a:lnTo>
                <a:lnTo>
                  <a:pt x="20154" y="45631"/>
                </a:lnTo>
                <a:lnTo>
                  <a:pt x="25958" y="39814"/>
                </a:lnTo>
                <a:lnTo>
                  <a:pt x="25958" y="5791"/>
                </a:lnTo>
                <a:lnTo>
                  <a:pt x="20154" y="0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99"/>
          <p:cNvSpPr/>
          <p:nvPr/>
        </p:nvSpPr>
        <p:spPr>
          <a:xfrm>
            <a:off x="5830818" y="1573862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33146" y="0"/>
                </a:moveTo>
                <a:lnTo>
                  <a:pt x="5816" y="0"/>
                </a:lnTo>
                <a:lnTo>
                  <a:pt x="0" y="5816"/>
                </a:lnTo>
                <a:lnTo>
                  <a:pt x="0" y="20167"/>
                </a:lnTo>
                <a:lnTo>
                  <a:pt x="5816" y="25971"/>
                </a:lnTo>
                <a:lnTo>
                  <a:pt x="12979" y="25971"/>
                </a:lnTo>
                <a:lnTo>
                  <a:pt x="12979" y="33134"/>
                </a:lnTo>
                <a:lnTo>
                  <a:pt x="18808" y="38938"/>
                </a:lnTo>
                <a:lnTo>
                  <a:pt x="33146" y="38938"/>
                </a:lnTo>
                <a:lnTo>
                  <a:pt x="38950" y="33134"/>
                </a:lnTo>
                <a:lnTo>
                  <a:pt x="38950" y="5816"/>
                </a:lnTo>
                <a:lnTo>
                  <a:pt x="33146" y="0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00"/>
          <p:cNvSpPr/>
          <p:nvPr/>
        </p:nvSpPr>
        <p:spPr>
          <a:xfrm>
            <a:off x="5763362" y="1573862"/>
            <a:ext cx="48895" cy="26034"/>
          </a:xfrm>
          <a:custGeom>
            <a:avLst/>
            <a:gdLst/>
            <a:ahLst/>
            <a:cxnLst/>
            <a:rect l="l" t="t" r="r" b="b"/>
            <a:pathLst>
              <a:path w="48895" h="26035">
                <a:moveTo>
                  <a:pt x="42646" y="0"/>
                </a:moveTo>
                <a:lnTo>
                  <a:pt x="5791" y="0"/>
                </a:lnTo>
                <a:lnTo>
                  <a:pt x="0" y="5816"/>
                </a:lnTo>
                <a:lnTo>
                  <a:pt x="0" y="20167"/>
                </a:lnTo>
                <a:lnTo>
                  <a:pt x="5791" y="25971"/>
                </a:lnTo>
                <a:lnTo>
                  <a:pt x="42646" y="25971"/>
                </a:lnTo>
                <a:lnTo>
                  <a:pt x="48450" y="20167"/>
                </a:lnTo>
                <a:lnTo>
                  <a:pt x="48450" y="5816"/>
                </a:lnTo>
                <a:lnTo>
                  <a:pt x="42646" y="0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01"/>
          <p:cNvSpPr/>
          <p:nvPr/>
        </p:nvSpPr>
        <p:spPr>
          <a:xfrm>
            <a:off x="5705393" y="1573862"/>
            <a:ext cx="39370" cy="26034"/>
          </a:xfrm>
          <a:custGeom>
            <a:avLst/>
            <a:gdLst/>
            <a:ahLst/>
            <a:cxnLst/>
            <a:rect l="l" t="t" r="r" b="b"/>
            <a:pathLst>
              <a:path w="39370" h="26035">
                <a:moveTo>
                  <a:pt x="33134" y="0"/>
                </a:moveTo>
                <a:lnTo>
                  <a:pt x="5816" y="0"/>
                </a:lnTo>
                <a:lnTo>
                  <a:pt x="0" y="5816"/>
                </a:lnTo>
                <a:lnTo>
                  <a:pt x="0" y="20167"/>
                </a:lnTo>
                <a:lnTo>
                  <a:pt x="5816" y="25971"/>
                </a:lnTo>
                <a:lnTo>
                  <a:pt x="33134" y="25971"/>
                </a:lnTo>
                <a:lnTo>
                  <a:pt x="38925" y="20167"/>
                </a:lnTo>
                <a:lnTo>
                  <a:pt x="38925" y="5816"/>
                </a:lnTo>
                <a:lnTo>
                  <a:pt x="33134" y="0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02"/>
          <p:cNvSpPr/>
          <p:nvPr/>
        </p:nvSpPr>
        <p:spPr>
          <a:xfrm>
            <a:off x="5464936" y="1685284"/>
            <a:ext cx="26034" cy="39370"/>
          </a:xfrm>
          <a:custGeom>
            <a:avLst/>
            <a:gdLst/>
            <a:ahLst/>
            <a:cxnLst/>
            <a:rect l="l" t="t" r="r" b="b"/>
            <a:pathLst>
              <a:path w="26035" h="39369">
                <a:moveTo>
                  <a:pt x="20154" y="0"/>
                </a:moveTo>
                <a:lnTo>
                  <a:pt x="5803" y="0"/>
                </a:lnTo>
                <a:lnTo>
                  <a:pt x="0" y="5816"/>
                </a:lnTo>
                <a:lnTo>
                  <a:pt x="0" y="33134"/>
                </a:lnTo>
                <a:lnTo>
                  <a:pt x="5803" y="38938"/>
                </a:lnTo>
                <a:lnTo>
                  <a:pt x="20154" y="38938"/>
                </a:lnTo>
                <a:lnTo>
                  <a:pt x="25946" y="33134"/>
                </a:lnTo>
                <a:lnTo>
                  <a:pt x="25946" y="5816"/>
                </a:lnTo>
                <a:lnTo>
                  <a:pt x="20154" y="0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03"/>
          <p:cNvSpPr/>
          <p:nvPr/>
        </p:nvSpPr>
        <p:spPr>
          <a:xfrm>
            <a:off x="5464936" y="1626236"/>
            <a:ext cx="26034" cy="45720"/>
          </a:xfrm>
          <a:custGeom>
            <a:avLst/>
            <a:gdLst/>
            <a:ahLst/>
            <a:cxnLst/>
            <a:rect l="l" t="t" r="r" b="b"/>
            <a:pathLst>
              <a:path w="26035" h="45719">
                <a:moveTo>
                  <a:pt x="20154" y="0"/>
                </a:moveTo>
                <a:lnTo>
                  <a:pt x="5803" y="0"/>
                </a:lnTo>
                <a:lnTo>
                  <a:pt x="0" y="5791"/>
                </a:lnTo>
                <a:lnTo>
                  <a:pt x="0" y="39814"/>
                </a:lnTo>
                <a:lnTo>
                  <a:pt x="5803" y="45631"/>
                </a:lnTo>
                <a:lnTo>
                  <a:pt x="20154" y="45631"/>
                </a:lnTo>
                <a:lnTo>
                  <a:pt x="25946" y="39814"/>
                </a:lnTo>
                <a:lnTo>
                  <a:pt x="25946" y="5791"/>
                </a:lnTo>
                <a:lnTo>
                  <a:pt x="20154" y="0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04"/>
          <p:cNvSpPr/>
          <p:nvPr/>
        </p:nvSpPr>
        <p:spPr>
          <a:xfrm>
            <a:off x="5464936" y="1573862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33134" y="0"/>
                </a:moveTo>
                <a:lnTo>
                  <a:pt x="5803" y="0"/>
                </a:lnTo>
                <a:lnTo>
                  <a:pt x="0" y="5816"/>
                </a:lnTo>
                <a:lnTo>
                  <a:pt x="0" y="33134"/>
                </a:lnTo>
                <a:lnTo>
                  <a:pt x="5803" y="38938"/>
                </a:lnTo>
                <a:lnTo>
                  <a:pt x="20154" y="38938"/>
                </a:lnTo>
                <a:lnTo>
                  <a:pt x="25946" y="33134"/>
                </a:lnTo>
                <a:lnTo>
                  <a:pt x="25946" y="25971"/>
                </a:lnTo>
                <a:lnTo>
                  <a:pt x="33134" y="25971"/>
                </a:lnTo>
                <a:lnTo>
                  <a:pt x="38938" y="20167"/>
                </a:lnTo>
                <a:lnTo>
                  <a:pt x="38938" y="5816"/>
                </a:lnTo>
                <a:lnTo>
                  <a:pt x="33134" y="0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05"/>
          <p:cNvSpPr/>
          <p:nvPr/>
        </p:nvSpPr>
        <p:spPr>
          <a:xfrm>
            <a:off x="5522918" y="1573862"/>
            <a:ext cx="48895" cy="26034"/>
          </a:xfrm>
          <a:custGeom>
            <a:avLst/>
            <a:gdLst/>
            <a:ahLst/>
            <a:cxnLst/>
            <a:rect l="l" t="t" r="r" b="b"/>
            <a:pathLst>
              <a:path w="48895" h="26035">
                <a:moveTo>
                  <a:pt x="42646" y="0"/>
                </a:moveTo>
                <a:lnTo>
                  <a:pt x="5803" y="0"/>
                </a:lnTo>
                <a:lnTo>
                  <a:pt x="0" y="5816"/>
                </a:lnTo>
                <a:lnTo>
                  <a:pt x="0" y="20167"/>
                </a:lnTo>
                <a:lnTo>
                  <a:pt x="5803" y="25971"/>
                </a:lnTo>
                <a:lnTo>
                  <a:pt x="42646" y="25971"/>
                </a:lnTo>
                <a:lnTo>
                  <a:pt x="48437" y="20167"/>
                </a:lnTo>
                <a:lnTo>
                  <a:pt x="48437" y="5816"/>
                </a:lnTo>
                <a:lnTo>
                  <a:pt x="42646" y="0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06"/>
          <p:cNvSpPr/>
          <p:nvPr/>
        </p:nvSpPr>
        <p:spPr>
          <a:xfrm>
            <a:off x="5590375" y="1573862"/>
            <a:ext cx="39370" cy="26034"/>
          </a:xfrm>
          <a:custGeom>
            <a:avLst/>
            <a:gdLst/>
            <a:ahLst/>
            <a:cxnLst/>
            <a:rect l="l" t="t" r="r" b="b"/>
            <a:pathLst>
              <a:path w="39370" h="26035">
                <a:moveTo>
                  <a:pt x="33134" y="0"/>
                </a:moveTo>
                <a:lnTo>
                  <a:pt x="5803" y="0"/>
                </a:lnTo>
                <a:lnTo>
                  <a:pt x="0" y="5816"/>
                </a:lnTo>
                <a:lnTo>
                  <a:pt x="0" y="20167"/>
                </a:lnTo>
                <a:lnTo>
                  <a:pt x="5803" y="25971"/>
                </a:lnTo>
                <a:lnTo>
                  <a:pt x="33134" y="25971"/>
                </a:lnTo>
                <a:lnTo>
                  <a:pt x="38938" y="20167"/>
                </a:lnTo>
                <a:lnTo>
                  <a:pt x="38938" y="5816"/>
                </a:lnTo>
                <a:lnTo>
                  <a:pt x="33134" y="0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07"/>
          <p:cNvSpPr/>
          <p:nvPr/>
        </p:nvSpPr>
        <p:spPr>
          <a:xfrm>
            <a:off x="4378236" y="4123221"/>
            <a:ext cx="444500" cy="148590"/>
          </a:xfrm>
          <a:custGeom>
            <a:avLst/>
            <a:gdLst/>
            <a:ahLst/>
            <a:cxnLst/>
            <a:rect l="l" t="t" r="r" b="b"/>
            <a:pathLst>
              <a:path w="444500" h="148589">
                <a:moveTo>
                  <a:pt x="438023" y="0"/>
                </a:moveTo>
                <a:lnTo>
                  <a:pt x="6388" y="0"/>
                </a:lnTo>
                <a:lnTo>
                  <a:pt x="0" y="6388"/>
                </a:lnTo>
                <a:lnTo>
                  <a:pt x="0" y="141617"/>
                </a:lnTo>
                <a:lnTo>
                  <a:pt x="6388" y="147993"/>
                </a:lnTo>
                <a:lnTo>
                  <a:pt x="438023" y="147993"/>
                </a:lnTo>
                <a:lnTo>
                  <a:pt x="444398" y="141617"/>
                </a:lnTo>
                <a:lnTo>
                  <a:pt x="444398" y="119481"/>
                </a:lnTo>
                <a:lnTo>
                  <a:pt x="28486" y="119481"/>
                </a:lnTo>
                <a:lnTo>
                  <a:pt x="28486" y="28486"/>
                </a:lnTo>
                <a:lnTo>
                  <a:pt x="444398" y="28486"/>
                </a:lnTo>
                <a:lnTo>
                  <a:pt x="444398" y="6388"/>
                </a:lnTo>
                <a:lnTo>
                  <a:pt x="438023" y="0"/>
                </a:lnTo>
                <a:close/>
              </a:path>
              <a:path w="444500" h="148589">
                <a:moveTo>
                  <a:pt x="444398" y="28486"/>
                </a:moveTo>
                <a:lnTo>
                  <a:pt x="415925" y="28486"/>
                </a:lnTo>
                <a:lnTo>
                  <a:pt x="415925" y="119481"/>
                </a:lnTo>
                <a:lnTo>
                  <a:pt x="444398" y="119481"/>
                </a:lnTo>
                <a:lnTo>
                  <a:pt x="444398" y="28486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08"/>
          <p:cNvSpPr/>
          <p:nvPr/>
        </p:nvSpPr>
        <p:spPr>
          <a:xfrm>
            <a:off x="4429371" y="4182968"/>
            <a:ext cx="241935" cy="28575"/>
          </a:xfrm>
          <a:custGeom>
            <a:avLst/>
            <a:gdLst/>
            <a:ahLst/>
            <a:cxnLst/>
            <a:rect l="l" t="t" r="r" b="b"/>
            <a:pathLst>
              <a:path w="241935" h="28575">
                <a:moveTo>
                  <a:pt x="234937" y="0"/>
                </a:moveTo>
                <a:lnTo>
                  <a:pt x="6362" y="0"/>
                </a:lnTo>
                <a:lnTo>
                  <a:pt x="0" y="6388"/>
                </a:lnTo>
                <a:lnTo>
                  <a:pt x="0" y="22136"/>
                </a:lnTo>
                <a:lnTo>
                  <a:pt x="6362" y="28511"/>
                </a:lnTo>
                <a:lnTo>
                  <a:pt x="234937" y="28511"/>
                </a:lnTo>
                <a:lnTo>
                  <a:pt x="241338" y="22136"/>
                </a:lnTo>
                <a:lnTo>
                  <a:pt x="241338" y="6388"/>
                </a:lnTo>
                <a:lnTo>
                  <a:pt x="234937" y="0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09"/>
          <p:cNvSpPr/>
          <p:nvPr/>
        </p:nvSpPr>
        <p:spPr>
          <a:xfrm>
            <a:off x="4703547" y="4158945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38277" y="0"/>
                </a:moveTo>
                <a:lnTo>
                  <a:pt x="23386" y="3014"/>
                </a:lnTo>
                <a:lnTo>
                  <a:pt x="11218" y="11228"/>
                </a:lnTo>
                <a:lnTo>
                  <a:pt x="3010" y="23397"/>
                </a:lnTo>
                <a:lnTo>
                  <a:pt x="0" y="38277"/>
                </a:lnTo>
                <a:lnTo>
                  <a:pt x="3010" y="53154"/>
                </a:lnTo>
                <a:lnTo>
                  <a:pt x="11218" y="65314"/>
                </a:lnTo>
                <a:lnTo>
                  <a:pt x="23386" y="73519"/>
                </a:lnTo>
                <a:lnTo>
                  <a:pt x="38277" y="76530"/>
                </a:lnTo>
                <a:lnTo>
                  <a:pt x="53136" y="73519"/>
                </a:lnTo>
                <a:lnTo>
                  <a:pt x="65293" y="65314"/>
                </a:lnTo>
                <a:lnTo>
                  <a:pt x="73503" y="53154"/>
                </a:lnTo>
                <a:lnTo>
                  <a:pt x="74546" y="48005"/>
                </a:lnTo>
                <a:lnTo>
                  <a:pt x="32867" y="48005"/>
                </a:lnTo>
                <a:lnTo>
                  <a:pt x="28498" y="43649"/>
                </a:lnTo>
                <a:lnTo>
                  <a:pt x="28498" y="32905"/>
                </a:lnTo>
                <a:lnTo>
                  <a:pt x="32867" y="28524"/>
                </a:lnTo>
                <a:lnTo>
                  <a:pt x="74541" y="28524"/>
                </a:lnTo>
                <a:lnTo>
                  <a:pt x="73503" y="23397"/>
                </a:lnTo>
                <a:lnTo>
                  <a:pt x="65293" y="11228"/>
                </a:lnTo>
                <a:lnTo>
                  <a:pt x="53136" y="3014"/>
                </a:lnTo>
                <a:lnTo>
                  <a:pt x="38277" y="0"/>
                </a:lnTo>
                <a:close/>
              </a:path>
              <a:path w="76835" h="76835">
                <a:moveTo>
                  <a:pt x="74541" y="28524"/>
                </a:moveTo>
                <a:lnTo>
                  <a:pt x="43649" y="28524"/>
                </a:lnTo>
                <a:lnTo>
                  <a:pt x="48018" y="32905"/>
                </a:lnTo>
                <a:lnTo>
                  <a:pt x="48018" y="43649"/>
                </a:lnTo>
                <a:lnTo>
                  <a:pt x="43649" y="48005"/>
                </a:lnTo>
                <a:lnTo>
                  <a:pt x="74546" y="48005"/>
                </a:lnTo>
                <a:lnTo>
                  <a:pt x="76517" y="38277"/>
                </a:lnTo>
                <a:lnTo>
                  <a:pt x="74541" y="28524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10"/>
          <p:cNvSpPr/>
          <p:nvPr/>
        </p:nvSpPr>
        <p:spPr>
          <a:xfrm>
            <a:off x="4378236" y="3951441"/>
            <a:ext cx="444500" cy="148590"/>
          </a:xfrm>
          <a:custGeom>
            <a:avLst/>
            <a:gdLst/>
            <a:ahLst/>
            <a:cxnLst/>
            <a:rect l="l" t="t" r="r" b="b"/>
            <a:pathLst>
              <a:path w="444500" h="148589">
                <a:moveTo>
                  <a:pt x="438023" y="0"/>
                </a:moveTo>
                <a:lnTo>
                  <a:pt x="6388" y="0"/>
                </a:lnTo>
                <a:lnTo>
                  <a:pt x="0" y="6400"/>
                </a:lnTo>
                <a:lnTo>
                  <a:pt x="0" y="141630"/>
                </a:lnTo>
                <a:lnTo>
                  <a:pt x="6388" y="148018"/>
                </a:lnTo>
                <a:lnTo>
                  <a:pt x="438023" y="148018"/>
                </a:lnTo>
                <a:lnTo>
                  <a:pt x="444398" y="141630"/>
                </a:lnTo>
                <a:lnTo>
                  <a:pt x="444398" y="119506"/>
                </a:lnTo>
                <a:lnTo>
                  <a:pt x="28486" y="119506"/>
                </a:lnTo>
                <a:lnTo>
                  <a:pt x="28486" y="28524"/>
                </a:lnTo>
                <a:lnTo>
                  <a:pt x="444398" y="28524"/>
                </a:lnTo>
                <a:lnTo>
                  <a:pt x="444398" y="6400"/>
                </a:lnTo>
                <a:lnTo>
                  <a:pt x="438023" y="0"/>
                </a:lnTo>
                <a:close/>
              </a:path>
              <a:path w="444500" h="148589">
                <a:moveTo>
                  <a:pt x="444398" y="28524"/>
                </a:moveTo>
                <a:lnTo>
                  <a:pt x="415925" y="28524"/>
                </a:lnTo>
                <a:lnTo>
                  <a:pt x="415925" y="119506"/>
                </a:lnTo>
                <a:lnTo>
                  <a:pt x="444398" y="119506"/>
                </a:lnTo>
                <a:lnTo>
                  <a:pt x="444398" y="28524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11"/>
          <p:cNvSpPr/>
          <p:nvPr/>
        </p:nvSpPr>
        <p:spPr>
          <a:xfrm>
            <a:off x="4429371" y="4011222"/>
            <a:ext cx="241935" cy="28575"/>
          </a:xfrm>
          <a:custGeom>
            <a:avLst/>
            <a:gdLst/>
            <a:ahLst/>
            <a:cxnLst/>
            <a:rect l="l" t="t" r="r" b="b"/>
            <a:pathLst>
              <a:path w="241935" h="28575">
                <a:moveTo>
                  <a:pt x="234937" y="0"/>
                </a:moveTo>
                <a:lnTo>
                  <a:pt x="6362" y="0"/>
                </a:lnTo>
                <a:lnTo>
                  <a:pt x="0" y="6375"/>
                </a:lnTo>
                <a:lnTo>
                  <a:pt x="0" y="22123"/>
                </a:lnTo>
                <a:lnTo>
                  <a:pt x="6362" y="28498"/>
                </a:lnTo>
                <a:lnTo>
                  <a:pt x="234937" y="28498"/>
                </a:lnTo>
                <a:lnTo>
                  <a:pt x="241338" y="22123"/>
                </a:lnTo>
                <a:lnTo>
                  <a:pt x="241338" y="6375"/>
                </a:lnTo>
                <a:lnTo>
                  <a:pt x="234937" y="0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12"/>
          <p:cNvSpPr/>
          <p:nvPr/>
        </p:nvSpPr>
        <p:spPr>
          <a:xfrm>
            <a:off x="4703547" y="3987209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38277" y="0"/>
                </a:moveTo>
                <a:lnTo>
                  <a:pt x="23386" y="3006"/>
                </a:lnTo>
                <a:lnTo>
                  <a:pt x="11218" y="11206"/>
                </a:lnTo>
                <a:lnTo>
                  <a:pt x="3010" y="23365"/>
                </a:lnTo>
                <a:lnTo>
                  <a:pt x="0" y="38252"/>
                </a:lnTo>
                <a:lnTo>
                  <a:pt x="3010" y="53126"/>
                </a:lnTo>
                <a:lnTo>
                  <a:pt x="11218" y="65282"/>
                </a:lnTo>
                <a:lnTo>
                  <a:pt x="23386" y="73483"/>
                </a:lnTo>
                <a:lnTo>
                  <a:pt x="38277" y="76492"/>
                </a:lnTo>
                <a:lnTo>
                  <a:pt x="53136" y="73483"/>
                </a:lnTo>
                <a:lnTo>
                  <a:pt x="65293" y="65282"/>
                </a:lnTo>
                <a:lnTo>
                  <a:pt x="73503" y="53126"/>
                </a:lnTo>
                <a:lnTo>
                  <a:pt x="74546" y="47980"/>
                </a:lnTo>
                <a:lnTo>
                  <a:pt x="32867" y="47980"/>
                </a:lnTo>
                <a:lnTo>
                  <a:pt x="28498" y="43637"/>
                </a:lnTo>
                <a:lnTo>
                  <a:pt x="28498" y="32867"/>
                </a:lnTo>
                <a:lnTo>
                  <a:pt x="32867" y="28498"/>
                </a:lnTo>
                <a:lnTo>
                  <a:pt x="74542" y="28498"/>
                </a:lnTo>
                <a:lnTo>
                  <a:pt x="73503" y="23365"/>
                </a:lnTo>
                <a:lnTo>
                  <a:pt x="65293" y="11206"/>
                </a:lnTo>
                <a:lnTo>
                  <a:pt x="53136" y="3006"/>
                </a:lnTo>
                <a:lnTo>
                  <a:pt x="38277" y="0"/>
                </a:lnTo>
                <a:close/>
              </a:path>
              <a:path w="76835" h="76835">
                <a:moveTo>
                  <a:pt x="74542" y="28498"/>
                </a:moveTo>
                <a:lnTo>
                  <a:pt x="43649" y="28498"/>
                </a:lnTo>
                <a:lnTo>
                  <a:pt x="48018" y="32867"/>
                </a:lnTo>
                <a:lnTo>
                  <a:pt x="48018" y="43637"/>
                </a:lnTo>
                <a:lnTo>
                  <a:pt x="43649" y="47980"/>
                </a:lnTo>
                <a:lnTo>
                  <a:pt x="74546" y="47980"/>
                </a:lnTo>
                <a:lnTo>
                  <a:pt x="76517" y="38252"/>
                </a:lnTo>
                <a:lnTo>
                  <a:pt x="74542" y="28498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13"/>
          <p:cNvSpPr/>
          <p:nvPr/>
        </p:nvSpPr>
        <p:spPr>
          <a:xfrm>
            <a:off x="4378236" y="3779699"/>
            <a:ext cx="444500" cy="148590"/>
          </a:xfrm>
          <a:custGeom>
            <a:avLst/>
            <a:gdLst/>
            <a:ahLst/>
            <a:cxnLst/>
            <a:rect l="l" t="t" r="r" b="b"/>
            <a:pathLst>
              <a:path w="444500" h="148589">
                <a:moveTo>
                  <a:pt x="438023" y="0"/>
                </a:moveTo>
                <a:lnTo>
                  <a:pt x="6388" y="0"/>
                </a:lnTo>
                <a:lnTo>
                  <a:pt x="0" y="6375"/>
                </a:lnTo>
                <a:lnTo>
                  <a:pt x="0" y="141604"/>
                </a:lnTo>
                <a:lnTo>
                  <a:pt x="6388" y="147980"/>
                </a:lnTo>
                <a:lnTo>
                  <a:pt x="438023" y="147980"/>
                </a:lnTo>
                <a:lnTo>
                  <a:pt x="444398" y="141604"/>
                </a:lnTo>
                <a:lnTo>
                  <a:pt x="444398" y="119494"/>
                </a:lnTo>
                <a:lnTo>
                  <a:pt x="28486" y="119494"/>
                </a:lnTo>
                <a:lnTo>
                  <a:pt x="28486" y="28511"/>
                </a:lnTo>
                <a:lnTo>
                  <a:pt x="444398" y="28511"/>
                </a:lnTo>
                <a:lnTo>
                  <a:pt x="444398" y="6375"/>
                </a:lnTo>
                <a:lnTo>
                  <a:pt x="438023" y="0"/>
                </a:lnTo>
                <a:close/>
              </a:path>
              <a:path w="444500" h="148589">
                <a:moveTo>
                  <a:pt x="444398" y="28511"/>
                </a:moveTo>
                <a:lnTo>
                  <a:pt x="415925" y="28511"/>
                </a:lnTo>
                <a:lnTo>
                  <a:pt x="415925" y="119494"/>
                </a:lnTo>
                <a:lnTo>
                  <a:pt x="444398" y="119494"/>
                </a:lnTo>
                <a:lnTo>
                  <a:pt x="444398" y="28511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14"/>
          <p:cNvSpPr/>
          <p:nvPr/>
        </p:nvSpPr>
        <p:spPr>
          <a:xfrm>
            <a:off x="4429371" y="3839449"/>
            <a:ext cx="241935" cy="28575"/>
          </a:xfrm>
          <a:custGeom>
            <a:avLst/>
            <a:gdLst/>
            <a:ahLst/>
            <a:cxnLst/>
            <a:rect l="l" t="t" r="r" b="b"/>
            <a:pathLst>
              <a:path w="241935" h="28575">
                <a:moveTo>
                  <a:pt x="234937" y="0"/>
                </a:moveTo>
                <a:lnTo>
                  <a:pt x="6362" y="0"/>
                </a:lnTo>
                <a:lnTo>
                  <a:pt x="0" y="6375"/>
                </a:lnTo>
                <a:lnTo>
                  <a:pt x="0" y="22110"/>
                </a:lnTo>
                <a:lnTo>
                  <a:pt x="6362" y="28511"/>
                </a:lnTo>
                <a:lnTo>
                  <a:pt x="234937" y="28511"/>
                </a:lnTo>
                <a:lnTo>
                  <a:pt x="241338" y="22110"/>
                </a:lnTo>
                <a:lnTo>
                  <a:pt x="241338" y="6375"/>
                </a:lnTo>
                <a:lnTo>
                  <a:pt x="234937" y="0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15"/>
          <p:cNvSpPr/>
          <p:nvPr/>
        </p:nvSpPr>
        <p:spPr>
          <a:xfrm>
            <a:off x="4703547" y="3815437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38277" y="0"/>
                </a:moveTo>
                <a:lnTo>
                  <a:pt x="23386" y="3008"/>
                </a:lnTo>
                <a:lnTo>
                  <a:pt x="11218" y="11212"/>
                </a:lnTo>
                <a:lnTo>
                  <a:pt x="3010" y="23376"/>
                </a:lnTo>
                <a:lnTo>
                  <a:pt x="0" y="38265"/>
                </a:lnTo>
                <a:lnTo>
                  <a:pt x="3010" y="53136"/>
                </a:lnTo>
                <a:lnTo>
                  <a:pt x="11218" y="65297"/>
                </a:lnTo>
                <a:lnTo>
                  <a:pt x="23386" y="73505"/>
                </a:lnTo>
                <a:lnTo>
                  <a:pt x="38277" y="76517"/>
                </a:lnTo>
                <a:lnTo>
                  <a:pt x="53136" y="73505"/>
                </a:lnTo>
                <a:lnTo>
                  <a:pt x="65293" y="65297"/>
                </a:lnTo>
                <a:lnTo>
                  <a:pt x="73503" y="53136"/>
                </a:lnTo>
                <a:lnTo>
                  <a:pt x="74545" y="47993"/>
                </a:lnTo>
                <a:lnTo>
                  <a:pt x="32867" y="47993"/>
                </a:lnTo>
                <a:lnTo>
                  <a:pt x="28498" y="43637"/>
                </a:lnTo>
                <a:lnTo>
                  <a:pt x="28498" y="32867"/>
                </a:lnTo>
                <a:lnTo>
                  <a:pt x="32867" y="28511"/>
                </a:lnTo>
                <a:lnTo>
                  <a:pt x="74543" y="28511"/>
                </a:lnTo>
                <a:lnTo>
                  <a:pt x="73503" y="23376"/>
                </a:lnTo>
                <a:lnTo>
                  <a:pt x="65293" y="11212"/>
                </a:lnTo>
                <a:lnTo>
                  <a:pt x="53136" y="3008"/>
                </a:lnTo>
                <a:lnTo>
                  <a:pt x="38277" y="0"/>
                </a:lnTo>
                <a:close/>
              </a:path>
              <a:path w="76835" h="76835">
                <a:moveTo>
                  <a:pt x="74543" y="28511"/>
                </a:moveTo>
                <a:lnTo>
                  <a:pt x="43649" y="28511"/>
                </a:lnTo>
                <a:lnTo>
                  <a:pt x="48018" y="32867"/>
                </a:lnTo>
                <a:lnTo>
                  <a:pt x="48018" y="43637"/>
                </a:lnTo>
                <a:lnTo>
                  <a:pt x="43649" y="47993"/>
                </a:lnTo>
                <a:lnTo>
                  <a:pt x="74545" y="47993"/>
                </a:lnTo>
                <a:lnTo>
                  <a:pt x="76517" y="38265"/>
                </a:lnTo>
                <a:lnTo>
                  <a:pt x="74543" y="28511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16"/>
          <p:cNvSpPr/>
          <p:nvPr/>
        </p:nvSpPr>
        <p:spPr>
          <a:xfrm>
            <a:off x="4554120" y="3631151"/>
            <a:ext cx="92710" cy="92710"/>
          </a:xfrm>
          <a:custGeom>
            <a:avLst/>
            <a:gdLst/>
            <a:ahLst/>
            <a:cxnLst/>
            <a:rect l="l" t="t" r="r" b="b"/>
            <a:pathLst>
              <a:path w="92710" h="92710">
                <a:moveTo>
                  <a:pt x="46329" y="0"/>
                </a:moveTo>
                <a:lnTo>
                  <a:pt x="28316" y="3645"/>
                </a:lnTo>
                <a:lnTo>
                  <a:pt x="13587" y="13581"/>
                </a:lnTo>
                <a:lnTo>
                  <a:pt x="3647" y="28305"/>
                </a:lnTo>
                <a:lnTo>
                  <a:pt x="0" y="46316"/>
                </a:lnTo>
                <a:lnTo>
                  <a:pt x="3647" y="64326"/>
                </a:lnTo>
                <a:lnTo>
                  <a:pt x="13587" y="79046"/>
                </a:lnTo>
                <a:lnTo>
                  <a:pt x="28316" y="88977"/>
                </a:lnTo>
                <a:lnTo>
                  <a:pt x="46329" y="92621"/>
                </a:lnTo>
                <a:lnTo>
                  <a:pt x="64341" y="88977"/>
                </a:lnTo>
                <a:lnTo>
                  <a:pt x="79065" y="79046"/>
                </a:lnTo>
                <a:lnTo>
                  <a:pt x="89001" y="64326"/>
                </a:lnTo>
                <a:lnTo>
                  <a:pt x="89039" y="64135"/>
                </a:lnTo>
                <a:lnTo>
                  <a:pt x="36499" y="64135"/>
                </a:lnTo>
                <a:lnTo>
                  <a:pt x="28511" y="56134"/>
                </a:lnTo>
                <a:lnTo>
                  <a:pt x="28511" y="36499"/>
                </a:lnTo>
                <a:lnTo>
                  <a:pt x="36499" y="28498"/>
                </a:lnTo>
                <a:lnTo>
                  <a:pt x="89040" y="28498"/>
                </a:lnTo>
                <a:lnTo>
                  <a:pt x="89001" y="28305"/>
                </a:lnTo>
                <a:lnTo>
                  <a:pt x="79065" y="13581"/>
                </a:lnTo>
                <a:lnTo>
                  <a:pt x="64341" y="3645"/>
                </a:lnTo>
                <a:lnTo>
                  <a:pt x="46329" y="0"/>
                </a:lnTo>
                <a:close/>
              </a:path>
              <a:path w="92710" h="92710">
                <a:moveTo>
                  <a:pt x="89040" y="28498"/>
                </a:moveTo>
                <a:lnTo>
                  <a:pt x="56146" y="28498"/>
                </a:lnTo>
                <a:lnTo>
                  <a:pt x="64147" y="36499"/>
                </a:lnTo>
                <a:lnTo>
                  <a:pt x="64147" y="56134"/>
                </a:lnTo>
                <a:lnTo>
                  <a:pt x="56146" y="64135"/>
                </a:lnTo>
                <a:lnTo>
                  <a:pt x="89039" y="64135"/>
                </a:lnTo>
                <a:lnTo>
                  <a:pt x="92646" y="46316"/>
                </a:lnTo>
                <a:lnTo>
                  <a:pt x="89040" y="28498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17"/>
          <p:cNvSpPr/>
          <p:nvPr/>
        </p:nvSpPr>
        <p:spPr>
          <a:xfrm>
            <a:off x="4554120" y="4327121"/>
            <a:ext cx="92710" cy="92710"/>
          </a:xfrm>
          <a:custGeom>
            <a:avLst/>
            <a:gdLst/>
            <a:ahLst/>
            <a:cxnLst/>
            <a:rect l="l" t="t" r="r" b="b"/>
            <a:pathLst>
              <a:path w="92710" h="92710">
                <a:moveTo>
                  <a:pt x="46329" y="0"/>
                </a:moveTo>
                <a:lnTo>
                  <a:pt x="28316" y="3647"/>
                </a:lnTo>
                <a:lnTo>
                  <a:pt x="13587" y="13584"/>
                </a:lnTo>
                <a:lnTo>
                  <a:pt x="3647" y="28305"/>
                </a:lnTo>
                <a:lnTo>
                  <a:pt x="0" y="46304"/>
                </a:lnTo>
                <a:lnTo>
                  <a:pt x="3647" y="64330"/>
                </a:lnTo>
                <a:lnTo>
                  <a:pt x="13587" y="79062"/>
                </a:lnTo>
                <a:lnTo>
                  <a:pt x="28316" y="89000"/>
                </a:lnTo>
                <a:lnTo>
                  <a:pt x="46329" y="92646"/>
                </a:lnTo>
                <a:lnTo>
                  <a:pt x="64341" y="89000"/>
                </a:lnTo>
                <a:lnTo>
                  <a:pt x="79065" y="79062"/>
                </a:lnTo>
                <a:lnTo>
                  <a:pt x="89001" y="64330"/>
                </a:lnTo>
                <a:lnTo>
                  <a:pt x="89037" y="64147"/>
                </a:lnTo>
                <a:lnTo>
                  <a:pt x="36499" y="64147"/>
                </a:lnTo>
                <a:lnTo>
                  <a:pt x="28511" y="56146"/>
                </a:lnTo>
                <a:lnTo>
                  <a:pt x="28511" y="36499"/>
                </a:lnTo>
                <a:lnTo>
                  <a:pt x="36499" y="28486"/>
                </a:lnTo>
                <a:lnTo>
                  <a:pt x="89037" y="28486"/>
                </a:lnTo>
                <a:lnTo>
                  <a:pt x="89001" y="28305"/>
                </a:lnTo>
                <a:lnTo>
                  <a:pt x="79065" y="13584"/>
                </a:lnTo>
                <a:lnTo>
                  <a:pt x="64341" y="3647"/>
                </a:lnTo>
                <a:lnTo>
                  <a:pt x="46329" y="0"/>
                </a:lnTo>
                <a:close/>
              </a:path>
              <a:path w="92710" h="92710">
                <a:moveTo>
                  <a:pt x="89037" y="28486"/>
                </a:moveTo>
                <a:lnTo>
                  <a:pt x="56146" y="28486"/>
                </a:lnTo>
                <a:lnTo>
                  <a:pt x="64147" y="36499"/>
                </a:lnTo>
                <a:lnTo>
                  <a:pt x="64147" y="56146"/>
                </a:lnTo>
                <a:lnTo>
                  <a:pt x="56146" y="64147"/>
                </a:lnTo>
                <a:lnTo>
                  <a:pt x="89037" y="64147"/>
                </a:lnTo>
                <a:lnTo>
                  <a:pt x="92646" y="46304"/>
                </a:lnTo>
                <a:lnTo>
                  <a:pt x="89037" y="28486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18"/>
          <p:cNvSpPr/>
          <p:nvPr/>
        </p:nvSpPr>
        <p:spPr>
          <a:xfrm>
            <a:off x="4206137" y="3893262"/>
            <a:ext cx="92710" cy="92710"/>
          </a:xfrm>
          <a:custGeom>
            <a:avLst/>
            <a:gdLst/>
            <a:ahLst/>
            <a:cxnLst/>
            <a:rect l="l" t="t" r="r" b="b"/>
            <a:pathLst>
              <a:path w="92710" h="92710">
                <a:moveTo>
                  <a:pt x="46316" y="0"/>
                </a:moveTo>
                <a:lnTo>
                  <a:pt x="28299" y="3645"/>
                </a:lnTo>
                <a:lnTo>
                  <a:pt x="13576" y="13579"/>
                </a:lnTo>
                <a:lnTo>
                  <a:pt x="3643" y="28299"/>
                </a:lnTo>
                <a:lnTo>
                  <a:pt x="0" y="46304"/>
                </a:lnTo>
                <a:lnTo>
                  <a:pt x="3643" y="64323"/>
                </a:lnTo>
                <a:lnTo>
                  <a:pt x="13576" y="79051"/>
                </a:lnTo>
                <a:lnTo>
                  <a:pt x="28299" y="88988"/>
                </a:lnTo>
                <a:lnTo>
                  <a:pt x="46316" y="92633"/>
                </a:lnTo>
                <a:lnTo>
                  <a:pt x="64323" y="88988"/>
                </a:lnTo>
                <a:lnTo>
                  <a:pt x="79047" y="79051"/>
                </a:lnTo>
                <a:lnTo>
                  <a:pt x="88986" y="64323"/>
                </a:lnTo>
                <a:lnTo>
                  <a:pt x="89024" y="64134"/>
                </a:lnTo>
                <a:lnTo>
                  <a:pt x="36499" y="64134"/>
                </a:lnTo>
                <a:lnTo>
                  <a:pt x="28486" y="56146"/>
                </a:lnTo>
                <a:lnTo>
                  <a:pt x="28486" y="36474"/>
                </a:lnTo>
                <a:lnTo>
                  <a:pt x="36499" y="28486"/>
                </a:lnTo>
                <a:lnTo>
                  <a:pt x="89024" y="28486"/>
                </a:lnTo>
                <a:lnTo>
                  <a:pt x="88986" y="28299"/>
                </a:lnTo>
                <a:lnTo>
                  <a:pt x="79047" y="13579"/>
                </a:lnTo>
                <a:lnTo>
                  <a:pt x="64323" y="3645"/>
                </a:lnTo>
                <a:lnTo>
                  <a:pt x="46316" y="0"/>
                </a:lnTo>
                <a:close/>
              </a:path>
              <a:path w="92710" h="92710">
                <a:moveTo>
                  <a:pt x="89024" y="28486"/>
                </a:moveTo>
                <a:lnTo>
                  <a:pt x="56133" y="28486"/>
                </a:lnTo>
                <a:lnTo>
                  <a:pt x="64122" y="36474"/>
                </a:lnTo>
                <a:lnTo>
                  <a:pt x="64122" y="56146"/>
                </a:lnTo>
                <a:lnTo>
                  <a:pt x="56133" y="64134"/>
                </a:lnTo>
                <a:lnTo>
                  <a:pt x="89024" y="64134"/>
                </a:lnTo>
                <a:lnTo>
                  <a:pt x="92633" y="46304"/>
                </a:lnTo>
                <a:lnTo>
                  <a:pt x="89024" y="28486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19"/>
          <p:cNvSpPr/>
          <p:nvPr/>
        </p:nvSpPr>
        <p:spPr>
          <a:xfrm>
            <a:off x="4902118" y="3893262"/>
            <a:ext cx="92710" cy="92710"/>
          </a:xfrm>
          <a:custGeom>
            <a:avLst/>
            <a:gdLst/>
            <a:ahLst/>
            <a:cxnLst/>
            <a:rect l="l" t="t" r="r" b="b"/>
            <a:pathLst>
              <a:path w="92710" h="92710">
                <a:moveTo>
                  <a:pt x="46304" y="0"/>
                </a:moveTo>
                <a:lnTo>
                  <a:pt x="28294" y="3645"/>
                </a:lnTo>
                <a:lnTo>
                  <a:pt x="13574" y="13579"/>
                </a:lnTo>
                <a:lnTo>
                  <a:pt x="3643" y="28299"/>
                </a:lnTo>
                <a:lnTo>
                  <a:pt x="0" y="46304"/>
                </a:lnTo>
                <a:lnTo>
                  <a:pt x="3643" y="64323"/>
                </a:lnTo>
                <a:lnTo>
                  <a:pt x="13574" y="79051"/>
                </a:lnTo>
                <a:lnTo>
                  <a:pt x="28294" y="88988"/>
                </a:lnTo>
                <a:lnTo>
                  <a:pt x="46304" y="92633"/>
                </a:lnTo>
                <a:lnTo>
                  <a:pt x="64328" y="88988"/>
                </a:lnTo>
                <a:lnTo>
                  <a:pt x="79055" y="79051"/>
                </a:lnTo>
                <a:lnTo>
                  <a:pt x="88989" y="64323"/>
                </a:lnTo>
                <a:lnTo>
                  <a:pt x="89027" y="64134"/>
                </a:lnTo>
                <a:lnTo>
                  <a:pt x="36487" y="64134"/>
                </a:lnTo>
                <a:lnTo>
                  <a:pt x="28486" y="56146"/>
                </a:lnTo>
                <a:lnTo>
                  <a:pt x="28486" y="36474"/>
                </a:lnTo>
                <a:lnTo>
                  <a:pt x="36487" y="28486"/>
                </a:lnTo>
                <a:lnTo>
                  <a:pt x="89027" y="28486"/>
                </a:lnTo>
                <a:lnTo>
                  <a:pt x="88989" y="28299"/>
                </a:lnTo>
                <a:lnTo>
                  <a:pt x="79055" y="13579"/>
                </a:lnTo>
                <a:lnTo>
                  <a:pt x="64328" y="3645"/>
                </a:lnTo>
                <a:lnTo>
                  <a:pt x="46304" y="0"/>
                </a:lnTo>
                <a:close/>
              </a:path>
              <a:path w="92710" h="92710">
                <a:moveTo>
                  <a:pt x="89027" y="28486"/>
                </a:moveTo>
                <a:lnTo>
                  <a:pt x="56146" y="28486"/>
                </a:lnTo>
                <a:lnTo>
                  <a:pt x="64122" y="36474"/>
                </a:lnTo>
                <a:lnTo>
                  <a:pt x="64122" y="56146"/>
                </a:lnTo>
                <a:lnTo>
                  <a:pt x="56146" y="64134"/>
                </a:lnTo>
                <a:lnTo>
                  <a:pt x="89027" y="64134"/>
                </a:lnTo>
                <a:lnTo>
                  <a:pt x="92633" y="46304"/>
                </a:lnTo>
                <a:lnTo>
                  <a:pt x="89027" y="28486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20"/>
          <p:cNvSpPr/>
          <p:nvPr/>
        </p:nvSpPr>
        <p:spPr>
          <a:xfrm>
            <a:off x="4206137" y="4065010"/>
            <a:ext cx="92710" cy="92710"/>
          </a:xfrm>
          <a:custGeom>
            <a:avLst/>
            <a:gdLst/>
            <a:ahLst/>
            <a:cxnLst/>
            <a:rect l="l" t="t" r="r" b="b"/>
            <a:pathLst>
              <a:path w="92710" h="92710">
                <a:moveTo>
                  <a:pt x="46316" y="0"/>
                </a:moveTo>
                <a:lnTo>
                  <a:pt x="28299" y="3645"/>
                </a:lnTo>
                <a:lnTo>
                  <a:pt x="13576" y="13581"/>
                </a:lnTo>
                <a:lnTo>
                  <a:pt x="3643" y="28305"/>
                </a:lnTo>
                <a:lnTo>
                  <a:pt x="0" y="46316"/>
                </a:lnTo>
                <a:lnTo>
                  <a:pt x="3643" y="64330"/>
                </a:lnTo>
                <a:lnTo>
                  <a:pt x="13576" y="79059"/>
                </a:lnTo>
                <a:lnTo>
                  <a:pt x="28299" y="88999"/>
                </a:lnTo>
                <a:lnTo>
                  <a:pt x="46316" y="92646"/>
                </a:lnTo>
                <a:lnTo>
                  <a:pt x="64323" y="88999"/>
                </a:lnTo>
                <a:lnTo>
                  <a:pt x="79047" y="79059"/>
                </a:lnTo>
                <a:lnTo>
                  <a:pt x="88986" y="64330"/>
                </a:lnTo>
                <a:lnTo>
                  <a:pt x="89026" y="64135"/>
                </a:lnTo>
                <a:lnTo>
                  <a:pt x="36499" y="64135"/>
                </a:lnTo>
                <a:lnTo>
                  <a:pt x="28486" y="56159"/>
                </a:lnTo>
                <a:lnTo>
                  <a:pt x="28486" y="36499"/>
                </a:lnTo>
                <a:lnTo>
                  <a:pt x="36499" y="28511"/>
                </a:lnTo>
                <a:lnTo>
                  <a:pt x="89028" y="28511"/>
                </a:lnTo>
                <a:lnTo>
                  <a:pt x="88986" y="28305"/>
                </a:lnTo>
                <a:lnTo>
                  <a:pt x="79047" y="13581"/>
                </a:lnTo>
                <a:lnTo>
                  <a:pt x="64323" y="3645"/>
                </a:lnTo>
                <a:lnTo>
                  <a:pt x="46316" y="0"/>
                </a:lnTo>
                <a:close/>
              </a:path>
              <a:path w="92710" h="92710">
                <a:moveTo>
                  <a:pt x="89028" y="28511"/>
                </a:moveTo>
                <a:lnTo>
                  <a:pt x="56133" y="28511"/>
                </a:lnTo>
                <a:lnTo>
                  <a:pt x="64122" y="36499"/>
                </a:lnTo>
                <a:lnTo>
                  <a:pt x="64122" y="56159"/>
                </a:lnTo>
                <a:lnTo>
                  <a:pt x="56133" y="64135"/>
                </a:lnTo>
                <a:lnTo>
                  <a:pt x="89026" y="64135"/>
                </a:lnTo>
                <a:lnTo>
                  <a:pt x="92633" y="46316"/>
                </a:lnTo>
                <a:lnTo>
                  <a:pt x="89028" y="28511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21"/>
          <p:cNvSpPr/>
          <p:nvPr/>
        </p:nvSpPr>
        <p:spPr>
          <a:xfrm>
            <a:off x="4902118" y="4065010"/>
            <a:ext cx="92710" cy="92710"/>
          </a:xfrm>
          <a:custGeom>
            <a:avLst/>
            <a:gdLst/>
            <a:ahLst/>
            <a:cxnLst/>
            <a:rect l="l" t="t" r="r" b="b"/>
            <a:pathLst>
              <a:path w="92710" h="92710">
                <a:moveTo>
                  <a:pt x="46304" y="0"/>
                </a:moveTo>
                <a:lnTo>
                  <a:pt x="28294" y="3645"/>
                </a:lnTo>
                <a:lnTo>
                  <a:pt x="13574" y="13581"/>
                </a:lnTo>
                <a:lnTo>
                  <a:pt x="3643" y="28305"/>
                </a:lnTo>
                <a:lnTo>
                  <a:pt x="0" y="46316"/>
                </a:lnTo>
                <a:lnTo>
                  <a:pt x="3643" y="64330"/>
                </a:lnTo>
                <a:lnTo>
                  <a:pt x="13574" y="79059"/>
                </a:lnTo>
                <a:lnTo>
                  <a:pt x="28294" y="88999"/>
                </a:lnTo>
                <a:lnTo>
                  <a:pt x="46304" y="92646"/>
                </a:lnTo>
                <a:lnTo>
                  <a:pt x="64328" y="88999"/>
                </a:lnTo>
                <a:lnTo>
                  <a:pt x="79055" y="79059"/>
                </a:lnTo>
                <a:lnTo>
                  <a:pt x="88989" y="64330"/>
                </a:lnTo>
                <a:lnTo>
                  <a:pt x="89029" y="64135"/>
                </a:lnTo>
                <a:lnTo>
                  <a:pt x="36487" y="64135"/>
                </a:lnTo>
                <a:lnTo>
                  <a:pt x="28486" y="56159"/>
                </a:lnTo>
                <a:lnTo>
                  <a:pt x="28486" y="36499"/>
                </a:lnTo>
                <a:lnTo>
                  <a:pt x="36487" y="28511"/>
                </a:lnTo>
                <a:lnTo>
                  <a:pt x="89031" y="28511"/>
                </a:lnTo>
                <a:lnTo>
                  <a:pt x="88989" y="28305"/>
                </a:lnTo>
                <a:lnTo>
                  <a:pt x="79055" y="13581"/>
                </a:lnTo>
                <a:lnTo>
                  <a:pt x="64328" y="3645"/>
                </a:lnTo>
                <a:lnTo>
                  <a:pt x="46304" y="0"/>
                </a:lnTo>
                <a:close/>
              </a:path>
              <a:path w="92710" h="92710">
                <a:moveTo>
                  <a:pt x="89031" y="28511"/>
                </a:moveTo>
                <a:lnTo>
                  <a:pt x="56146" y="28511"/>
                </a:lnTo>
                <a:lnTo>
                  <a:pt x="64122" y="36499"/>
                </a:lnTo>
                <a:lnTo>
                  <a:pt x="64122" y="56159"/>
                </a:lnTo>
                <a:lnTo>
                  <a:pt x="56146" y="64135"/>
                </a:lnTo>
                <a:lnTo>
                  <a:pt x="89029" y="64135"/>
                </a:lnTo>
                <a:lnTo>
                  <a:pt x="92633" y="46316"/>
                </a:lnTo>
                <a:lnTo>
                  <a:pt x="89031" y="28511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22"/>
          <p:cNvSpPr/>
          <p:nvPr/>
        </p:nvSpPr>
        <p:spPr>
          <a:xfrm>
            <a:off x="4270258" y="3925297"/>
            <a:ext cx="99060" cy="28575"/>
          </a:xfrm>
          <a:custGeom>
            <a:avLst/>
            <a:gdLst/>
            <a:ahLst/>
            <a:cxnLst/>
            <a:rect l="l" t="t" r="r" b="b"/>
            <a:pathLst>
              <a:path w="99060" h="28575">
                <a:moveTo>
                  <a:pt x="92202" y="0"/>
                </a:moveTo>
                <a:lnTo>
                  <a:pt x="6388" y="0"/>
                </a:lnTo>
                <a:lnTo>
                  <a:pt x="0" y="6400"/>
                </a:lnTo>
                <a:lnTo>
                  <a:pt x="0" y="22148"/>
                </a:lnTo>
                <a:lnTo>
                  <a:pt x="6388" y="28524"/>
                </a:lnTo>
                <a:lnTo>
                  <a:pt x="92202" y="28524"/>
                </a:lnTo>
                <a:lnTo>
                  <a:pt x="98590" y="22148"/>
                </a:lnTo>
                <a:lnTo>
                  <a:pt x="98590" y="6400"/>
                </a:lnTo>
                <a:lnTo>
                  <a:pt x="92202" y="0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123"/>
          <p:cNvSpPr/>
          <p:nvPr/>
        </p:nvSpPr>
        <p:spPr>
          <a:xfrm>
            <a:off x="4586201" y="3695285"/>
            <a:ext cx="28575" cy="72390"/>
          </a:xfrm>
          <a:custGeom>
            <a:avLst/>
            <a:gdLst/>
            <a:ahLst/>
            <a:cxnLst/>
            <a:rect l="l" t="t" r="r" b="b"/>
            <a:pathLst>
              <a:path w="28575" h="72389">
                <a:moveTo>
                  <a:pt x="22123" y="0"/>
                </a:moveTo>
                <a:lnTo>
                  <a:pt x="6362" y="0"/>
                </a:lnTo>
                <a:lnTo>
                  <a:pt x="0" y="6375"/>
                </a:lnTo>
                <a:lnTo>
                  <a:pt x="0" y="65468"/>
                </a:lnTo>
                <a:lnTo>
                  <a:pt x="6362" y="71843"/>
                </a:lnTo>
                <a:lnTo>
                  <a:pt x="22123" y="71843"/>
                </a:lnTo>
                <a:lnTo>
                  <a:pt x="28486" y="65468"/>
                </a:lnTo>
                <a:lnTo>
                  <a:pt x="28486" y="6375"/>
                </a:lnTo>
                <a:lnTo>
                  <a:pt x="22123" y="0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124"/>
          <p:cNvSpPr/>
          <p:nvPr/>
        </p:nvSpPr>
        <p:spPr>
          <a:xfrm>
            <a:off x="4586201" y="4284073"/>
            <a:ext cx="28575" cy="72390"/>
          </a:xfrm>
          <a:custGeom>
            <a:avLst/>
            <a:gdLst/>
            <a:ahLst/>
            <a:cxnLst/>
            <a:rect l="l" t="t" r="r" b="b"/>
            <a:pathLst>
              <a:path w="28575" h="72389">
                <a:moveTo>
                  <a:pt x="22123" y="0"/>
                </a:moveTo>
                <a:lnTo>
                  <a:pt x="6362" y="0"/>
                </a:lnTo>
                <a:lnTo>
                  <a:pt x="0" y="6388"/>
                </a:lnTo>
                <a:lnTo>
                  <a:pt x="0" y="65481"/>
                </a:lnTo>
                <a:lnTo>
                  <a:pt x="6362" y="71856"/>
                </a:lnTo>
                <a:lnTo>
                  <a:pt x="22123" y="71856"/>
                </a:lnTo>
                <a:lnTo>
                  <a:pt x="28486" y="65481"/>
                </a:lnTo>
                <a:lnTo>
                  <a:pt x="28486" y="6388"/>
                </a:lnTo>
                <a:lnTo>
                  <a:pt x="22123" y="0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125"/>
          <p:cNvSpPr/>
          <p:nvPr/>
        </p:nvSpPr>
        <p:spPr>
          <a:xfrm>
            <a:off x="4270258" y="4097082"/>
            <a:ext cx="99060" cy="28575"/>
          </a:xfrm>
          <a:custGeom>
            <a:avLst/>
            <a:gdLst/>
            <a:ahLst/>
            <a:cxnLst/>
            <a:rect l="l" t="t" r="r" b="b"/>
            <a:pathLst>
              <a:path w="99060" h="28575">
                <a:moveTo>
                  <a:pt x="92202" y="0"/>
                </a:moveTo>
                <a:lnTo>
                  <a:pt x="6388" y="0"/>
                </a:lnTo>
                <a:lnTo>
                  <a:pt x="0" y="6375"/>
                </a:lnTo>
                <a:lnTo>
                  <a:pt x="0" y="22123"/>
                </a:lnTo>
                <a:lnTo>
                  <a:pt x="6388" y="28524"/>
                </a:lnTo>
                <a:lnTo>
                  <a:pt x="92202" y="28524"/>
                </a:lnTo>
                <a:lnTo>
                  <a:pt x="98590" y="22123"/>
                </a:lnTo>
                <a:lnTo>
                  <a:pt x="98590" y="6375"/>
                </a:lnTo>
                <a:lnTo>
                  <a:pt x="92202" y="0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126"/>
          <p:cNvSpPr/>
          <p:nvPr/>
        </p:nvSpPr>
        <p:spPr>
          <a:xfrm>
            <a:off x="4832036" y="3925297"/>
            <a:ext cx="99060" cy="28575"/>
          </a:xfrm>
          <a:custGeom>
            <a:avLst/>
            <a:gdLst/>
            <a:ahLst/>
            <a:cxnLst/>
            <a:rect l="l" t="t" r="r" b="b"/>
            <a:pathLst>
              <a:path w="99060" h="28575">
                <a:moveTo>
                  <a:pt x="92201" y="0"/>
                </a:moveTo>
                <a:lnTo>
                  <a:pt x="6375" y="0"/>
                </a:lnTo>
                <a:lnTo>
                  <a:pt x="0" y="6400"/>
                </a:lnTo>
                <a:lnTo>
                  <a:pt x="0" y="22148"/>
                </a:lnTo>
                <a:lnTo>
                  <a:pt x="6375" y="28524"/>
                </a:lnTo>
                <a:lnTo>
                  <a:pt x="92201" y="28524"/>
                </a:lnTo>
                <a:lnTo>
                  <a:pt x="98564" y="22148"/>
                </a:lnTo>
                <a:lnTo>
                  <a:pt x="98564" y="6400"/>
                </a:lnTo>
                <a:lnTo>
                  <a:pt x="92201" y="0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127"/>
          <p:cNvSpPr/>
          <p:nvPr/>
        </p:nvSpPr>
        <p:spPr>
          <a:xfrm>
            <a:off x="4832036" y="4097082"/>
            <a:ext cx="99060" cy="28575"/>
          </a:xfrm>
          <a:custGeom>
            <a:avLst/>
            <a:gdLst/>
            <a:ahLst/>
            <a:cxnLst/>
            <a:rect l="l" t="t" r="r" b="b"/>
            <a:pathLst>
              <a:path w="99060" h="28575">
                <a:moveTo>
                  <a:pt x="92201" y="0"/>
                </a:moveTo>
                <a:lnTo>
                  <a:pt x="6375" y="0"/>
                </a:lnTo>
                <a:lnTo>
                  <a:pt x="0" y="6375"/>
                </a:lnTo>
                <a:lnTo>
                  <a:pt x="0" y="22123"/>
                </a:lnTo>
                <a:lnTo>
                  <a:pt x="6375" y="28524"/>
                </a:lnTo>
                <a:lnTo>
                  <a:pt x="92201" y="28524"/>
                </a:lnTo>
                <a:lnTo>
                  <a:pt x="98564" y="22123"/>
                </a:lnTo>
                <a:lnTo>
                  <a:pt x="98564" y="6375"/>
                </a:lnTo>
                <a:lnTo>
                  <a:pt x="92201" y="0"/>
                </a:lnTo>
                <a:close/>
              </a:path>
            </a:pathLst>
          </a:custGeom>
          <a:solidFill>
            <a:srgbClr val="106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128"/>
          <p:cNvSpPr txBox="1"/>
          <p:nvPr/>
        </p:nvSpPr>
        <p:spPr>
          <a:xfrm rot="600000">
            <a:off x="1406345" y="1844255"/>
            <a:ext cx="471863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5"/>
              </a:lnSpc>
            </a:pPr>
            <a:r>
              <a:rPr sz="750" b="1" spc="-15">
                <a:solidFill>
                  <a:srgbClr val="0D5582"/>
                </a:solidFill>
                <a:latin typeface="Arial"/>
                <a:cs typeface="Arial"/>
              </a:rPr>
              <a:t>ADDRESS</a:t>
            </a:r>
            <a:endParaRPr sz="750">
              <a:latin typeface="Arial"/>
              <a:cs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901537" y="5890941"/>
            <a:ext cx="2899438" cy="166992"/>
          </a:xfrm>
          <a:prstGeom prst="roundRect">
            <a:avLst/>
          </a:prstGeom>
          <a:noFill/>
          <a:ln w="12700">
            <a:solidFill>
              <a:srgbClr val="CD69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</a:pPr>
            <a:r>
              <a:rPr lang="en-US" sz="900" dirty="0">
                <a:latin typeface="Arial"/>
                <a:cs typeface="Arial"/>
              </a:rPr>
              <a:t>IANA</a:t>
            </a:r>
            <a:r>
              <a:rPr lang="en-US" sz="800" dirty="0">
                <a:latin typeface="Arial"/>
                <a:cs typeface="Arial"/>
              </a:rPr>
              <a:t> Functions</a:t>
            </a:r>
          </a:p>
          <a:p>
            <a:pPr algn="ctr">
              <a:lnSpc>
                <a:spcPts val="1000"/>
              </a:lnSpc>
            </a:pPr>
            <a:endParaRPr lang="en-US" sz="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ICANN: what we are working on</a:t>
            </a:r>
          </a:p>
        </p:txBody>
      </p:sp>
    </p:spTree>
    <p:extLst>
      <p:ext uri="{BB962C8B-B14F-4D97-AF65-F5344CB8AC3E}">
        <p14:creationId xmlns:p14="http://schemas.microsoft.com/office/powerpoint/2010/main" val="3060739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9144000" cy="69554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  <a:latin typeface="Source Sans Pro"/>
                <a:cs typeface="Source Sans Pro"/>
              </a:rPr>
              <a:t>    IDN ccTLD Fast Track Process </a:t>
            </a:r>
          </a:p>
        </p:txBody>
      </p:sp>
      <p:grpSp>
        <p:nvGrpSpPr>
          <p:cNvPr id="6" name="Group 1430"/>
          <p:cNvGrpSpPr>
            <a:grpSpLocks/>
          </p:cNvGrpSpPr>
          <p:nvPr/>
        </p:nvGrpSpPr>
        <p:grpSpPr bwMode="auto">
          <a:xfrm>
            <a:off x="269772" y="3155871"/>
            <a:ext cx="3701705" cy="4009902"/>
            <a:chOff x="1483" y="2550"/>
            <a:chExt cx="729" cy="81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" name="Freeform 1230"/>
            <p:cNvSpPr>
              <a:spLocks/>
            </p:cNvSpPr>
            <p:nvPr/>
          </p:nvSpPr>
          <p:spPr bwMode="auto">
            <a:xfrm>
              <a:off x="1912" y="3168"/>
              <a:ext cx="17" cy="6"/>
            </a:xfrm>
            <a:custGeom>
              <a:avLst/>
              <a:gdLst>
                <a:gd name="T0" fmla="*/ 18 w 18"/>
                <a:gd name="T1" fmla="*/ 0 h 6"/>
                <a:gd name="T2" fmla="*/ 16 w 18"/>
                <a:gd name="T3" fmla="*/ 0 h 6"/>
                <a:gd name="T4" fmla="*/ 16 w 18"/>
                <a:gd name="T5" fmla="*/ 0 h 6"/>
                <a:gd name="T6" fmla="*/ 14 w 18"/>
                <a:gd name="T7" fmla="*/ 0 h 6"/>
                <a:gd name="T8" fmla="*/ 4 w 18"/>
                <a:gd name="T9" fmla="*/ 1 h 6"/>
                <a:gd name="T10" fmla="*/ 3 w 18"/>
                <a:gd name="T11" fmla="*/ 1 h 6"/>
                <a:gd name="T12" fmla="*/ 2 w 18"/>
                <a:gd name="T13" fmla="*/ 1 h 6"/>
                <a:gd name="T14" fmla="*/ 1 w 18"/>
                <a:gd name="T15" fmla="*/ 1 h 6"/>
                <a:gd name="T16" fmla="*/ 1 w 18"/>
                <a:gd name="T17" fmla="*/ 1 h 6"/>
                <a:gd name="T18" fmla="*/ 0 w 18"/>
                <a:gd name="T19" fmla="*/ 2 h 6"/>
                <a:gd name="T20" fmla="*/ 0 w 18"/>
                <a:gd name="T21" fmla="*/ 2 h 6"/>
                <a:gd name="T22" fmla="*/ 3 w 18"/>
                <a:gd name="T23" fmla="*/ 4 h 6"/>
                <a:gd name="T24" fmla="*/ 4 w 18"/>
                <a:gd name="T25" fmla="*/ 6 h 6"/>
                <a:gd name="T26" fmla="*/ 13 w 18"/>
                <a:gd name="T27" fmla="*/ 1 h 6"/>
                <a:gd name="T28" fmla="*/ 14 w 18"/>
                <a:gd name="T29" fmla="*/ 1 h 6"/>
                <a:gd name="T30" fmla="*/ 15 w 18"/>
                <a:gd name="T31" fmla="*/ 1 h 6"/>
                <a:gd name="T32" fmla="*/ 16 w 18"/>
                <a:gd name="T33" fmla="*/ 1 h 6"/>
                <a:gd name="T34" fmla="*/ 16 w 18"/>
                <a:gd name="T35" fmla="*/ 0 h 6"/>
                <a:gd name="T36" fmla="*/ 17 w 18"/>
                <a:gd name="T37" fmla="*/ 0 h 6"/>
                <a:gd name="T38" fmla="*/ 18 w 18"/>
                <a:gd name="T39" fmla="*/ 0 h 6"/>
                <a:gd name="T40" fmla="*/ 18 w 18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1" y="0"/>
                    <a:pt x="7" y="0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3" y="5"/>
                    <a:pt x="4" y="5"/>
                    <a:pt x="4" y="6"/>
                  </a:cubicBezTo>
                  <a:cubicBezTo>
                    <a:pt x="6" y="4"/>
                    <a:pt x="9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" name="Freeform 1231"/>
            <p:cNvSpPr>
              <a:spLocks/>
            </p:cNvSpPr>
            <p:nvPr/>
          </p:nvSpPr>
          <p:spPr bwMode="auto">
            <a:xfrm>
              <a:off x="1797" y="3162"/>
              <a:ext cx="104" cy="132"/>
            </a:xfrm>
            <a:custGeom>
              <a:avLst/>
              <a:gdLst>
                <a:gd name="T0" fmla="*/ 82 w 109"/>
                <a:gd name="T1" fmla="*/ 58 h 138"/>
                <a:gd name="T2" fmla="*/ 89 w 109"/>
                <a:gd name="T3" fmla="*/ 54 h 138"/>
                <a:gd name="T4" fmla="*/ 94 w 109"/>
                <a:gd name="T5" fmla="*/ 53 h 138"/>
                <a:gd name="T6" fmla="*/ 94 w 109"/>
                <a:gd name="T7" fmla="*/ 13 h 138"/>
                <a:gd name="T8" fmla="*/ 96 w 109"/>
                <a:gd name="T9" fmla="*/ 13 h 138"/>
                <a:gd name="T10" fmla="*/ 106 w 109"/>
                <a:gd name="T11" fmla="*/ 11 h 138"/>
                <a:gd name="T12" fmla="*/ 109 w 109"/>
                <a:gd name="T13" fmla="*/ 10 h 138"/>
                <a:gd name="T14" fmla="*/ 109 w 109"/>
                <a:gd name="T15" fmla="*/ 10 h 138"/>
                <a:gd name="T16" fmla="*/ 109 w 109"/>
                <a:gd name="T17" fmla="*/ 10 h 138"/>
                <a:gd name="T18" fmla="*/ 107 w 109"/>
                <a:gd name="T19" fmla="*/ 10 h 138"/>
                <a:gd name="T20" fmla="*/ 106 w 109"/>
                <a:gd name="T21" fmla="*/ 10 h 138"/>
                <a:gd name="T22" fmla="*/ 103 w 109"/>
                <a:gd name="T23" fmla="*/ 10 h 138"/>
                <a:gd name="T24" fmla="*/ 98 w 109"/>
                <a:gd name="T25" fmla="*/ 9 h 138"/>
                <a:gd name="T26" fmla="*/ 91 w 109"/>
                <a:gd name="T27" fmla="*/ 9 h 138"/>
                <a:gd name="T28" fmla="*/ 74 w 109"/>
                <a:gd name="T29" fmla="*/ 10 h 138"/>
                <a:gd name="T30" fmla="*/ 73 w 109"/>
                <a:gd name="T31" fmla="*/ 10 h 138"/>
                <a:gd name="T32" fmla="*/ 69 w 109"/>
                <a:gd name="T33" fmla="*/ 6 h 138"/>
                <a:gd name="T34" fmla="*/ 31 w 109"/>
                <a:gd name="T35" fmla="*/ 6 h 138"/>
                <a:gd name="T36" fmla="*/ 20 w 109"/>
                <a:gd name="T37" fmla="*/ 3 h 138"/>
                <a:gd name="T38" fmla="*/ 11 w 109"/>
                <a:gd name="T39" fmla="*/ 2 h 138"/>
                <a:gd name="T40" fmla="*/ 10 w 109"/>
                <a:gd name="T41" fmla="*/ 3 h 138"/>
                <a:gd name="T42" fmla="*/ 9 w 109"/>
                <a:gd name="T43" fmla="*/ 3 h 138"/>
                <a:gd name="T44" fmla="*/ 6 w 109"/>
                <a:gd name="T45" fmla="*/ 1 h 138"/>
                <a:gd name="T46" fmla="*/ 5 w 109"/>
                <a:gd name="T47" fmla="*/ 0 h 138"/>
                <a:gd name="T48" fmla="*/ 5 w 109"/>
                <a:gd name="T49" fmla="*/ 0 h 138"/>
                <a:gd name="T50" fmla="*/ 3 w 109"/>
                <a:gd name="T51" fmla="*/ 2 h 138"/>
                <a:gd name="T52" fmla="*/ 3 w 109"/>
                <a:gd name="T53" fmla="*/ 3 h 138"/>
                <a:gd name="T54" fmla="*/ 0 w 109"/>
                <a:gd name="T55" fmla="*/ 3 h 138"/>
                <a:gd name="T56" fmla="*/ 6 w 109"/>
                <a:gd name="T57" fmla="*/ 15 h 138"/>
                <a:gd name="T58" fmla="*/ 17 w 109"/>
                <a:gd name="T59" fmla="*/ 39 h 138"/>
                <a:gd name="T60" fmla="*/ 23 w 109"/>
                <a:gd name="T61" fmla="*/ 52 h 138"/>
                <a:gd name="T62" fmla="*/ 28 w 109"/>
                <a:gd name="T63" fmla="*/ 63 h 138"/>
                <a:gd name="T64" fmla="*/ 29 w 109"/>
                <a:gd name="T65" fmla="*/ 74 h 138"/>
                <a:gd name="T66" fmla="*/ 29 w 109"/>
                <a:gd name="T67" fmla="*/ 81 h 138"/>
                <a:gd name="T68" fmla="*/ 33 w 109"/>
                <a:gd name="T69" fmla="*/ 99 h 138"/>
                <a:gd name="T70" fmla="*/ 33 w 109"/>
                <a:gd name="T71" fmla="*/ 104 h 138"/>
                <a:gd name="T72" fmla="*/ 40 w 109"/>
                <a:gd name="T73" fmla="*/ 126 h 138"/>
                <a:gd name="T74" fmla="*/ 47 w 109"/>
                <a:gd name="T75" fmla="*/ 134 h 138"/>
                <a:gd name="T76" fmla="*/ 48 w 109"/>
                <a:gd name="T77" fmla="*/ 134 h 138"/>
                <a:gd name="T78" fmla="*/ 55 w 109"/>
                <a:gd name="T79" fmla="*/ 128 h 138"/>
                <a:gd name="T80" fmla="*/ 58 w 109"/>
                <a:gd name="T81" fmla="*/ 130 h 138"/>
                <a:gd name="T82" fmla="*/ 60 w 109"/>
                <a:gd name="T83" fmla="*/ 135 h 138"/>
                <a:gd name="T84" fmla="*/ 63 w 109"/>
                <a:gd name="T85" fmla="*/ 138 h 138"/>
                <a:gd name="T86" fmla="*/ 68 w 109"/>
                <a:gd name="T87" fmla="*/ 138 h 138"/>
                <a:gd name="T88" fmla="*/ 73 w 109"/>
                <a:gd name="T89" fmla="*/ 138 h 138"/>
                <a:gd name="T90" fmla="*/ 74 w 109"/>
                <a:gd name="T91" fmla="*/ 138 h 138"/>
                <a:gd name="T92" fmla="*/ 76 w 109"/>
                <a:gd name="T93" fmla="*/ 138 h 138"/>
                <a:gd name="T94" fmla="*/ 79 w 109"/>
                <a:gd name="T95" fmla="*/ 135 h 138"/>
                <a:gd name="T96" fmla="*/ 82 w 109"/>
                <a:gd name="T97" fmla="*/ 132 h 138"/>
                <a:gd name="T98" fmla="*/ 82 w 109"/>
                <a:gd name="T99" fmla="*/ 92 h 138"/>
                <a:gd name="T100" fmla="*/ 82 w 109"/>
                <a:gd name="T101" fmla="*/ 88 h 138"/>
                <a:gd name="T102" fmla="*/ 82 w 109"/>
                <a:gd name="T103" fmla="*/ 5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9" h="138">
                  <a:moveTo>
                    <a:pt x="82" y="58"/>
                  </a:moveTo>
                  <a:cubicBezTo>
                    <a:pt x="82" y="55"/>
                    <a:pt x="86" y="54"/>
                    <a:pt x="89" y="54"/>
                  </a:cubicBezTo>
                  <a:cubicBezTo>
                    <a:pt x="90" y="54"/>
                    <a:pt x="93" y="54"/>
                    <a:pt x="94" y="5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9" y="12"/>
                    <a:pt x="104" y="12"/>
                    <a:pt x="106" y="11"/>
                  </a:cubicBezTo>
                  <a:cubicBezTo>
                    <a:pt x="106" y="11"/>
                    <a:pt x="107" y="11"/>
                    <a:pt x="109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10"/>
                    <a:pt x="107" y="10"/>
                    <a:pt x="107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5" y="10"/>
                    <a:pt x="104" y="10"/>
                    <a:pt x="103" y="10"/>
                  </a:cubicBezTo>
                  <a:cubicBezTo>
                    <a:pt x="101" y="10"/>
                    <a:pt x="99" y="10"/>
                    <a:pt x="98" y="9"/>
                  </a:cubicBezTo>
                  <a:cubicBezTo>
                    <a:pt x="98" y="9"/>
                    <a:pt x="96" y="9"/>
                    <a:pt x="91" y="9"/>
                  </a:cubicBezTo>
                  <a:cubicBezTo>
                    <a:pt x="83" y="9"/>
                    <a:pt x="74" y="10"/>
                    <a:pt x="74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7" y="6"/>
                    <a:pt x="24" y="5"/>
                    <a:pt x="20" y="3"/>
                  </a:cubicBezTo>
                  <a:cubicBezTo>
                    <a:pt x="17" y="1"/>
                    <a:pt x="14" y="1"/>
                    <a:pt x="11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3"/>
                    <a:pt x="6" y="2"/>
                    <a:pt x="6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11"/>
                    <a:pt x="6" y="15"/>
                  </a:cubicBezTo>
                  <a:cubicBezTo>
                    <a:pt x="10" y="21"/>
                    <a:pt x="14" y="31"/>
                    <a:pt x="17" y="39"/>
                  </a:cubicBezTo>
                  <a:cubicBezTo>
                    <a:pt x="18" y="43"/>
                    <a:pt x="21" y="48"/>
                    <a:pt x="23" y="52"/>
                  </a:cubicBezTo>
                  <a:cubicBezTo>
                    <a:pt x="25" y="56"/>
                    <a:pt x="27" y="59"/>
                    <a:pt x="28" y="63"/>
                  </a:cubicBezTo>
                  <a:cubicBezTo>
                    <a:pt x="29" y="66"/>
                    <a:pt x="29" y="70"/>
                    <a:pt x="29" y="74"/>
                  </a:cubicBezTo>
                  <a:cubicBezTo>
                    <a:pt x="28" y="77"/>
                    <a:pt x="28" y="80"/>
                    <a:pt x="29" y="81"/>
                  </a:cubicBezTo>
                  <a:cubicBezTo>
                    <a:pt x="31" y="85"/>
                    <a:pt x="32" y="91"/>
                    <a:pt x="33" y="99"/>
                  </a:cubicBezTo>
                  <a:cubicBezTo>
                    <a:pt x="33" y="101"/>
                    <a:pt x="33" y="102"/>
                    <a:pt x="33" y="104"/>
                  </a:cubicBezTo>
                  <a:cubicBezTo>
                    <a:pt x="34" y="111"/>
                    <a:pt x="35" y="121"/>
                    <a:pt x="40" y="126"/>
                  </a:cubicBezTo>
                  <a:cubicBezTo>
                    <a:pt x="42" y="128"/>
                    <a:pt x="44" y="131"/>
                    <a:pt x="47" y="134"/>
                  </a:cubicBezTo>
                  <a:cubicBezTo>
                    <a:pt x="47" y="134"/>
                    <a:pt x="48" y="134"/>
                    <a:pt x="48" y="134"/>
                  </a:cubicBezTo>
                  <a:cubicBezTo>
                    <a:pt x="49" y="132"/>
                    <a:pt x="52" y="128"/>
                    <a:pt x="55" y="128"/>
                  </a:cubicBezTo>
                  <a:cubicBezTo>
                    <a:pt x="56" y="128"/>
                    <a:pt x="57" y="129"/>
                    <a:pt x="58" y="130"/>
                  </a:cubicBezTo>
                  <a:cubicBezTo>
                    <a:pt x="59" y="132"/>
                    <a:pt x="60" y="133"/>
                    <a:pt x="60" y="135"/>
                  </a:cubicBezTo>
                  <a:cubicBezTo>
                    <a:pt x="61" y="137"/>
                    <a:pt x="61" y="138"/>
                    <a:pt x="63" y="138"/>
                  </a:cubicBezTo>
                  <a:cubicBezTo>
                    <a:pt x="64" y="138"/>
                    <a:pt x="66" y="138"/>
                    <a:pt x="68" y="138"/>
                  </a:cubicBezTo>
                  <a:cubicBezTo>
                    <a:pt x="70" y="138"/>
                    <a:pt x="72" y="138"/>
                    <a:pt x="73" y="138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75" y="138"/>
                    <a:pt x="76" y="138"/>
                    <a:pt x="76" y="138"/>
                  </a:cubicBezTo>
                  <a:cubicBezTo>
                    <a:pt x="76" y="137"/>
                    <a:pt x="77" y="136"/>
                    <a:pt x="79" y="135"/>
                  </a:cubicBezTo>
                  <a:cubicBezTo>
                    <a:pt x="80" y="134"/>
                    <a:pt x="82" y="133"/>
                    <a:pt x="82" y="13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88"/>
                    <a:pt x="82" y="88"/>
                    <a:pt x="82" y="88"/>
                  </a:cubicBezTo>
                  <a:lnTo>
                    <a:pt x="82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" name="Freeform 1232"/>
            <p:cNvSpPr>
              <a:spLocks/>
            </p:cNvSpPr>
            <p:nvPr/>
          </p:nvSpPr>
          <p:spPr bwMode="auto">
            <a:xfrm>
              <a:off x="1935" y="3147"/>
              <a:ext cx="79" cy="72"/>
            </a:xfrm>
            <a:custGeom>
              <a:avLst/>
              <a:gdLst>
                <a:gd name="T0" fmla="*/ 45 w 83"/>
                <a:gd name="T1" fmla="*/ 1 h 75"/>
                <a:gd name="T2" fmla="*/ 41 w 83"/>
                <a:gd name="T3" fmla="*/ 4 h 75"/>
                <a:gd name="T4" fmla="*/ 29 w 83"/>
                <a:gd name="T5" fmla="*/ 14 h 75"/>
                <a:gd name="T6" fmla="*/ 23 w 83"/>
                <a:gd name="T7" fmla="*/ 21 h 75"/>
                <a:gd name="T8" fmla="*/ 18 w 83"/>
                <a:gd name="T9" fmla="*/ 27 h 75"/>
                <a:gd name="T10" fmla="*/ 15 w 83"/>
                <a:gd name="T11" fmla="*/ 27 h 75"/>
                <a:gd name="T12" fmla="*/ 6 w 83"/>
                <a:gd name="T13" fmla="*/ 25 h 75"/>
                <a:gd name="T14" fmla="*/ 2 w 83"/>
                <a:gd name="T15" fmla="*/ 25 h 75"/>
                <a:gd name="T16" fmla="*/ 0 w 83"/>
                <a:gd name="T17" fmla="*/ 25 h 75"/>
                <a:gd name="T18" fmla="*/ 1 w 83"/>
                <a:gd name="T19" fmla="*/ 26 h 75"/>
                <a:gd name="T20" fmla="*/ 1 w 83"/>
                <a:gd name="T21" fmla="*/ 26 h 75"/>
                <a:gd name="T22" fmla="*/ 2 w 83"/>
                <a:gd name="T23" fmla="*/ 27 h 75"/>
                <a:gd name="T24" fmla="*/ 3 w 83"/>
                <a:gd name="T25" fmla="*/ 27 h 75"/>
                <a:gd name="T26" fmla="*/ 3 w 83"/>
                <a:gd name="T27" fmla="*/ 28 h 75"/>
                <a:gd name="T28" fmla="*/ 3 w 83"/>
                <a:gd name="T29" fmla="*/ 28 h 75"/>
                <a:gd name="T30" fmla="*/ 7 w 83"/>
                <a:gd name="T31" fmla="*/ 34 h 75"/>
                <a:gd name="T32" fmla="*/ 10 w 83"/>
                <a:gd name="T33" fmla="*/ 42 h 75"/>
                <a:gd name="T34" fmla="*/ 23 w 83"/>
                <a:gd name="T35" fmla="*/ 51 h 75"/>
                <a:gd name="T36" fmla="*/ 24 w 83"/>
                <a:gd name="T37" fmla="*/ 53 h 75"/>
                <a:gd name="T38" fmla="*/ 27 w 83"/>
                <a:gd name="T39" fmla="*/ 60 h 75"/>
                <a:gd name="T40" fmla="*/ 29 w 83"/>
                <a:gd name="T41" fmla="*/ 64 h 75"/>
                <a:gd name="T42" fmla="*/ 32 w 83"/>
                <a:gd name="T43" fmla="*/ 65 h 75"/>
                <a:gd name="T44" fmla="*/ 33 w 83"/>
                <a:gd name="T45" fmla="*/ 66 h 75"/>
                <a:gd name="T46" fmla="*/ 34 w 83"/>
                <a:gd name="T47" fmla="*/ 66 h 75"/>
                <a:gd name="T48" fmla="*/ 36 w 83"/>
                <a:gd name="T49" fmla="*/ 66 h 75"/>
                <a:gd name="T50" fmla="*/ 37 w 83"/>
                <a:gd name="T51" fmla="*/ 66 h 75"/>
                <a:gd name="T52" fmla="*/ 38 w 83"/>
                <a:gd name="T53" fmla="*/ 66 h 75"/>
                <a:gd name="T54" fmla="*/ 38 w 83"/>
                <a:gd name="T55" fmla="*/ 66 h 75"/>
                <a:gd name="T56" fmla="*/ 39 w 83"/>
                <a:gd name="T57" fmla="*/ 67 h 75"/>
                <a:gd name="T58" fmla="*/ 40 w 83"/>
                <a:gd name="T59" fmla="*/ 67 h 75"/>
                <a:gd name="T60" fmla="*/ 40 w 83"/>
                <a:gd name="T61" fmla="*/ 67 h 75"/>
                <a:gd name="T62" fmla="*/ 41 w 83"/>
                <a:gd name="T63" fmla="*/ 68 h 75"/>
                <a:gd name="T64" fmla="*/ 41 w 83"/>
                <a:gd name="T65" fmla="*/ 68 h 75"/>
                <a:gd name="T66" fmla="*/ 41 w 83"/>
                <a:gd name="T67" fmla="*/ 68 h 75"/>
                <a:gd name="T68" fmla="*/ 42 w 83"/>
                <a:gd name="T69" fmla="*/ 67 h 75"/>
                <a:gd name="T70" fmla="*/ 43 w 83"/>
                <a:gd name="T71" fmla="*/ 71 h 75"/>
                <a:gd name="T72" fmla="*/ 43 w 83"/>
                <a:gd name="T73" fmla="*/ 71 h 75"/>
                <a:gd name="T74" fmla="*/ 43 w 83"/>
                <a:gd name="T75" fmla="*/ 71 h 75"/>
                <a:gd name="T76" fmla="*/ 46 w 83"/>
                <a:gd name="T77" fmla="*/ 71 h 75"/>
                <a:gd name="T78" fmla="*/ 50 w 83"/>
                <a:gd name="T79" fmla="*/ 72 h 75"/>
                <a:gd name="T80" fmla="*/ 50 w 83"/>
                <a:gd name="T81" fmla="*/ 72 h 75"/>
                <a:gd name="T82" fmla="*/ 52 w 83"/>
                <a:gd name="T83" fmla="*/ 72 h 75"/>
                <a:gd name="T84" fmla="*/ 52 w 83"/>
                <a:gd name="T85" fmla="*/ 72 h 75"/>
                <a:gd name="T86" fmla="*/ 53 w 83"/>
                <a:gd name="T87" fmla="*/ 73 h 75"/>
                <a:gd name="T88" fmla="*/ 59 w 83"/>
                <a:gd name="T89" fmla="*/ 74 h 75"/>
                <a:gd name="T90" fmla="*/ 64 w 83"/>
                <a:gd name="T91" fmla="*/ 75 h 75"/>
                <a:gd name="T92" fmla="*/ 67 w 83"/>
                <a:gd name="T93" fmla="*/ 72 h 75"/>
                <a:gd name="T94" fmla="*/ 74 w 83"/>
                <a:gd name="T95" fmla="*/ 64 h 75"/>
                <a:gd name="T96" fmla="*/ 76 w 83"/>
                <a:gd name="T97" fmla="*/ 59 h 75"/>
                <a:gd name="T98" fmla="*/ 78 w 83"/>
                <a:gd name="T99" fmla="*/ 53 h 75"/>
                <a:gd name="T100" fmla="*/ 83 w 83"/>
                <a:gd name="T101" fmla="*/ 47 h 75"/>
                <a:gd name="T102" fmla="*/ 82 w 83"/>
                <a:gd name="T103" fmla="*/ 43 h 75"/>
                <a:gd name="T104" fmla="*/ 80 w 83"/>
                <a:gd name="T105" fmla="*/ 39 h 75"/>
                <a:gd name="T106" fmla="*/ 80 w 83"/>
                <a:gd name="T107" fmla="*/ 32 h 75"/>
                <a:gd name="T108" fmla="*/ 82 w 83"/>
                <a:gd name="T109" fmla="*/ 28 h 75"/>
                <a:gd name="T110" fmla="*/ 82 w 83"/>
                <a:gd name="T111" fmla="*/ 19 h 75"/>
                <a:gd name="T112" fmla="*/ 82 w 83"/>
                <a:gd name="T113" fmla="*/ 11 h 75"/>
                <a:gd name="T114" fmla="*/ 80 w 83"/>
                <a:gd name="T115" fmla="*/ 11 h 75"/>
                <a:gd name="T116" fmla="*/ 70 w 83"/>
                <a:gd name="T117" fmla="*/ 7 h 75"/>
                <a:gd name="T118" fmla="*/ 56 w 83"/>
                <a:gd name="T119" fmla="*/ 4 h 75"/>
                <a:gd name="T120" fmla="*/ 55 w 83"/>
                <a:gd name="T121" fmla="*/ 4 h 75"/>
                <a:gd name="T122" fmla="*/ 53 w 83"/>
                <a:gd name="T123" fmla="*/ 0 h 75"/>
                <a:gd name="T124" fmla="*/ 45 w 83"/>
                <a:gd name="T125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" h="75">
                  <a:moveTo>
                    <a:pt x="45" y="1"/>
                  </a:moveTo>
                  <a:cubicBezTo>
                    <a:pt x="41" y="2"/>
                    <a:pt x="41" y="3"/>
                    <a:pt x="41" y="4"/>
                  </a:cubicBezTo>
                  <a:cubicBezTo>
                    <a:pt x="41" y="8"/>
                    <a:pt x="33" y="13"/>
                    <a:pt x="29" y="14"/>
                  </a:cubicBezTo>
                  <a:cubicBezTo>
                    <a:pt x="27" y="15"/>
                    <a:pt x="24" y="18"/>
                    <a:pt x="23" y="21"/>
                  </a:cubicBezTo>
                  <a:cubicBezTo>
                    <a:pt x="20" y="24"/>
                    <a:pt x="19" y="26"/>
                    <a:pt x="18" y="27"/>
                  </a:cubicBezTo>
                  <a:cubicBezTo>
                    <a:pt x="17" y="27"/>
                    <a:pt x="16" y="27"/>
                    <a:pt x="15" y="27"/>
                  </a:cubicBezTo>
                  <a:cubicBezTo>
                    <a:pt x="12" y="27"/>
                    <a:pt x="9" y="26"/>
                    <a:pt x="6" y="25"/>
                  </a:cubicBezTo>
                  <a:cubicBezTo>
                    <a:pt x="4" y="25"/>
                    <a:pt x="3" y="25"/>
                    <a:pt x="2" y="25"/>
                  </a:cubicBezTo>
                  <a:cubicBezTo>
                    <a:pt x="2" y="25"/>
                    <a:pt x="1" y="25"/>
                    <a:pt x="0" y="25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28"/>
                    <a:pt x="6" y="30"/>
                    <a:pt x="7" y="34"/>
                  </a:cubicBezTo>
                  <a:cubicBezTo>
                    <a:pt x="7" y="36"/>
                    <a:pt x="9" y="41"/>
                    <a:pt x="10" y="42"/>
                  </a:cubicBezTo>
                  <a:cubicBezTo>
                    <a:pt x="13" y="43"/>
                    <a:pt x="23" y="47"/>
                    <a:pt x="23" y="51"/>
                  </a:cubicBezTo>
                  <a:cubicBezTo>
                    <a:pt x="23" y="52"/>
                    <a:pt x="23" y="53"/>
                    <a:pt x="24" y="53"/>
                  </a:cubicBezTo>
                  <a:cubicBezTo>
                    <a:pt x="25" y="55"/>
                    <a:pt x="27" y="57"/>
                    <a:pt x="27" y="60"/>
                  </a:cubicBezTo>
                  <a:cubicBezTo>
                    <a:pt x="27" y="61"/>
                    <a:pt x="28" y="62"/>
                    <a:pt x="29" y="64"/>
                  </a:cubicBezTo>
                  <a:cubicBezTo>
                    <a:pt x="30" y="65"/>
                    <a:pt x="31" y="65"/>
                    <a:pt x="32" y="65"/>
                  </a:cubicBezTo>
                  <a:cubicBezTo>
                    <a:pt x="32" y="66"/>
                    <a:pt x="33" y="66"/>
                    <a:pt x="33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5" y="66"/>
                    <a:pt x="35" y="66"/>
                    <a:pt x="36" y="66"/>
                  </a:cubicBezTo>
                  <a:cubicBezTo>
                    <a:pt x="36" y="66"/>
                    <a:pt x="36" y="66"/>
                    <a:pt x="37" y="66"/>
                  </a:cubicBezTo>
                  <a:cubicBezTo>
                    <a:pt x="37" y="66"/>
                    <a:pt x="37" y="66"/>
                    <a:pt x="3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7"/>
                    <a:pt x="39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7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4" y="71"/>
                    <a:pt x="45" y="71"/>
                    <a:pt x="46" y="71"/>
                  </a:cubicBezTo>
                  <a:cubicBezTo>
                    <a:pt x="47" y="71"/>
                    <a:pt x="49" y="71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1" y="72"/>
                    <a:pt x="51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4" y="74"/>
                    <a:pt x="57" y="74"/>
                    <a:pt x="59" y="74"/>
                  </a:cubicBezTo>
                  <a:cubicBezTo>
                    <a:pt x="61" y="74"/>
                    <a:pt x="63" y="74"/>
                    <a:pt x="64" y="75"/>
                  </a:cubicBezTo>
                  <a:cubicBezTo>
                    <a:pt x="65" y="74"/>
                    <a:pt x="66" y="73"/>
                    <a:pt x="67" y="72"/>
                  </a:cubicBezTo>
                  <a:cubicBezTo>
                    <a:pt x="70" y="69"/>
                    <a:pt x="73" y="66"/>
                    <a:pt x="74" y="64"/>
                  </a:cubicBezTo>
                  <a:cubicBezTo>
                    <a:pt x="75" y="63"/>
                    <a:pt x="76" y="61"/>
                    <a:pt x="76" y="59"/>
                  </a:cubicBezTo>
                  <a:cubicBezTo>
                    <a:pt x="76" y="56"/>
                    <a:pt x="76" y="54"/>
                    <a:pt x="78" y="53"/>
                  </a:cubicBezTo>
                  <a:cubicBezTo>
                    <a:pt x="79" y="52"/>
                    <a:pt x="82" y="49"/>
                    <a:pt x="83" y="47"/>
                  </a:cubicBezTo>
                  <a:cubicBezTo>
                    <a:pt x="82" y="46"/>
                    <a:pt x="82" y="45"/>
                    <a:pt x="82" y="43"/>
                  </a:cubicBezTo>
                  <a:cubicBezTo>
                    <a:pt x="81" y="42"/>
                    <a:pt x="81" y="40"/>
                    <a:pt x="80" y="39"/>
                  </a:cubicBezTo>
                  <a:cubicBezTo>
                    <a:pt x="77" y="36"/>
                    <a:pt x="79" y="33"/>
                    <a:pt x="80" y="32"/>
                  </a:cubicBezTo>
                  <a:cubicBezTo>
                    <a:pt x="82" y="31"/>
                    <a:pt x="83" y="29"/>
                    <a:pt x="82" y="28"/>
                  </a:cubicBezTo>
                  <a:cubicBezTo>
                    <a:pt x="82" y="25"/>
                    <a:pt x="82" y="22"/>
                    <a:pt x="82" y="19"/>
                  </a:cubicBezTo>
                  <a:cubicBezTo>
                    <a:pt x="83" y="16"/>
                    <a:pt x="83" y="13"/>
                    <a:pt x="82" y="11"/>
                  </a:cubicBezTo>
                  <a:cubicBezTo>
                    <a:pt x="82" y="11"/>
                    <a:pt x="81" y="11"/>
                    <a:pt x="80" y="11"/>
                  </a:cubicBezTo>
                  <a:cubicBezTo>
                    <a:pt x="77" y="10"/>
                    <a:pt x="73" y="9"/>
                    <a:pt x="70" y="7"/>
                  </a:cubicBezTo>
                  <a:cubicBezTo>
                    <a:pt x="66" y="5"/>
                    <a:pt x="59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Freeform 1233"/>
            <p:cNvSpPr>
              <a:spLocks/>
            </p:cNvSpPr>
            <p:nvPr/>
          </p:nvSpPr>
          <p:spPr bwMode="auto">
            <a:xfrm>
              <a:off x="1879" y="3172"/>
              <a:ext cx="93" cy="98"/>
            </a:xfrm>
            <a:custGeom>
              <a:avLst/>
              <a:gdLst>
                <a:gd name="T0" fmla="*/ 96 w 97"/>
                <a:gd name="T1" fmla="*/ 45 h 103"/>
                <a:gd name="T2" fmla="*/ 96 w 97"/>
                <a:gd name="T3" fmla="*/ 45 h 103"/>
                <a:gd name="T4" fmla="*/ 95 w 97"/>
                <a:gd name="T5" fmla="*/ 44 h 103"/>
                <a:gd name="T6" fmla="*/ 95 w 97"/>
                <a:gd name="T7" fmla="*/ 44 h 103"/>
                <a:gd name="T8" fmla="*/ 93 w 97"/>
                <a:gd name="T9" fmla="*/ 44 h 103"/>
                <a:gd name="T10" fmla="*/ 91 w 97"/>
                <a:gd name="T11" fmla="*/ 44 h 103"/>
                <a:gd name="T12" fmla="*/ 91 w 97"/>
                <a:gd name="T13" fmla="*/ 44 h 103"/>
                <a:gd name="T14" fmla="*/ 84 w 97"/>
                <a:gd name="T15" fmla="*/ 40 h 103"/>
                <a:gd name="T16" fmla="*/ 82 w 97"/>
                <a:gd name="T17" fmla="*/ 38 h 103"/>
                <a:gd name="T18" fmla="*/ 82 w 97"/>
                <a:gd name="T19" fmla="*/ 36 h 103"/>
                <a:gd name="T20" fmla="*/ 81 w 97"/>
                <a:gd name="T21" fmla="*/ 34 h 103"/>
                <a:gd name="T22" fmla="*/ 77 w 97"/>
                <a:gd name="T23" fmla="*/ 25 h 103"/>
                <a:gd name="T24" fmla="*/ 61 w 97"/>
                <a:gd name="T25" fmla="*/ 9 h 103"/>
                <a:gd name="T26" fmla="*/ 59 w 97"/>
                <a:gd name="T27" fmla="*/ 5 h 103"/>
                <a:gd name="T28" fmla="*/ 57 w 97"/>
                <a:gd name="T29" fmla="*/ 3 h 103"/>
                <a:gd name="T30" fmla="*/ 55 w 97"/>
                <a:gd name="T31" fmla="*/ 2 h 103"/>
                <a:gd name="T32" fmla="*/ 54 w 97"/>
                <a:gd name="T33" fmla="*/ 0 h 103"/>
                <a:gd name="T34" fmla="*/ 54 w 97"/>
                <a:gd name="T35" fmla="*/ 0 h 103"/>
                <a:gd name="T36" fmla="*/ 51 w 97"/>
                <a:gd name="T37" fmla="*/ 0 h 103"/>
                <a:gd name="T38" fmla="*/ 49 w 97"/>
                <a:gd name="T39" fmla="*/ 1 h 103"/>
                <a:gd name="T40" fmla="*/ 47 w 97"/>
                <a:gd name="T41" fmla="*/ 1 h 103"/>
                <a:gd name="T42" fmla="*/ 38 w 97"/>
                <a:gd name="T43" fmla="*/ 6 h 103"/>
                <a:gd name="T44" fmla="*/ 32 w 97"/>
                <a:gd name="T45" fmla="*/ 1 h 103"/>
                <a:gd name="T46" fmla="*/ 21 w 97"/>
                <a:gd name="T47" fmla="*/ 5 h 103"/>
                <a:gd name="T48" fmla="*/ 12 w 97"/>
                <a:gd name="T49" fmla="*/ 43 h 103"/>
                <a:gd name="T50" fmla="*/ 0 w 97"/>
                <a:gd name="T51" fmla="*/ 48 h 103"/>
                <a:gd name="T52" fmla="*/ 1 w 97"/>
                <a:gd name="T53" fmla="*/ 80 h 103"/>
                <a:gd name="T54" fmla="*/ 3 w 97"/>
                <a:gd name="T55" fmla="*/ 81 h 103"/>
                <a:gd name="T56" fmla="*/ 4 w 97"/>
                <a:gd name="T57" fmla="*/ 82 h 103"/>
                <a:gd name="T58" fmla="*/ 6 w 97"/>
                <a:gd name="T59" fmla="*/ 84 h 103"/>
                <a:gd name="T60" fmla="*/ 9 w 97"/>
                <a:gd name="T61" fmla="*/ 98 h 103"/>
                <a:gd name="T62" fmla="*/ 7 w 97"/>
                <a:gd name="T63" fmla="*/ 101 h 103"/>
                <a:gd name="T64" fmla="*/ 7 w 97"/>
                <a:gd name="T65" fmla="*/ 103 h 103"/>
                <a:gd name="T66" fmla="*/ 11 w 97"/>
                <a:gd name="T67" fmla="*/ 103 h 103"/>
                <a:gd name="T68" fmla="*/ 20 w 97"/>
                <a:gd name="T69" fmla="*/ 99 h 103"/>
                <a:gd name="T70" fmla="*/ 37 w 97"/>
                <a:gd name="T71" fmla="*/ 85 h 103"/>
                <a:gd name="T72" fmla="*/ 45 w 97"/>
                <a:gd name="T73" fmla="*/ 88 h 103"/>
                <a:gd name="T74" fmla="*/ 58 w 97"/>
                <a:gd name="T75" fmla="*/ 85 h 103"/>
                <a:gd name="T76" fmla="*/ 65 w 97"/>
                <a:gd name="T77" fmla="*/ 75 h 103"/>
                <a:gd name="T78" fmla="*/ 79 w 97"/>
                <a:gd name="T79" fmla="*/ 61 h 103"/>
                <a:gd name="T80" fmla="*/ 92 w 97"/>
                <a:gd name="T81" fmla="*/ 51 h 103"/>
                <a:gd name="T82" fmla="*/ 94 w 97"/>
                <a:gd name="T83" fmla="*/ 50 h 103"/>
                <a:gd name="T84" fmla="*/ 95 w 97"/>
                <a:gd name="T85" fmla="*/ 49 h 103"/>
                <a:gd name="T86" fmla="*/ 96 w 97"/>
                <a:gd name="T87" fmla="*/ 47 h 103"/>
                <a:gd name="T88" fmla="*/ 97 w 97"/>
                <a:gd name="T89" fmla="*/ 4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" h="103">
                  <a:moveTo>
                    <a:pt x="97" y="46"/>
                  </a:moveTo>
                  <a:cubicBezTo>
                    <a:pt x="97" y="46"/>
                    <a:pt x="97" y="45"/>
                    <a:pt x="96" y="4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4"/>
                    <a:pt x="96" y="44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4" y="44"/>
                    <a:pt x="93" y="44"/>
                    <a:pt x="93" y="44"/>
                  </a:cubicBezTo>
                  <a:cubicBezTo>
                    <a:pt x="93" y="44"/>
                    <a:pt x="92" y="44"/>
                    <a:pt x="92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9" y="44"/>
                    <a:pt x="86" y="42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8"/>
                    <a:pt x="82" y="38"/>
                  </a:cubicBezTo>
                  <a:cubicBezTo>
                    <a:pt x="82" y="38"/>
                    <a:pt x="82" y="37"/>
                    <a:pt x="82" y="37"/>
                  </a:cubicBezTo>
                  <a:cubicBezTo>
                    <a:pt x="82" y="37"/>
                    <a:pt x="82" y="36"/>
                    <a:pt x="82" y="36"/>
                  </a:cubicBezTo>
                  <a:cubicBezTo>
                    <a:pt x="81" y="36"/>
                    <a:pt x="81" y="36"/>
                    <a:pt x="81" y="35"/>
                  </a:cubicBezTo>
                  <a:cubicBezTo>
                    <a:pt x="81" y="35"/>
                    <a:pt x="81" y="34"/>
                    <a:pt x="81" y="34"/>
                  </a:cubicBezTo>
                  <a:cubicBezTo>
                    <a:pt x="81" y="33"/>
                    <a:pt x="80" y="31"/>
                    <a:pt x="79" y="30"/>
                  </a:cubicBezTo>
                  <a:cubicBezTo>
                    <a:pt x="78" y="28"/>
                    <a:pt x="77" y="27"/>
                    <a:pt x="77" y="25"/>
                  </a:cubicBezTo>
                  <a:cubicBezTo>
                    <a:pt x="76" y="24"/>
                    <a:pt x="72" y="21"/>
                    <a:pt x="66" y="19"/>
                  </a:cubicBezTo>
                  <a:cubicBezTo>
                    <a:pt x="63" y="18"/>
                    <a:pt x="62" y="13"/>
                    <a:pt x="61" y="9"/>
                  </a:cubicBezTo>
                  <a:cubicBezTo>
                    <a:pt x="61" y="8"/>
                    <a:pt x="60" y="6"/>
                    <a:pt x="60" y="6"/>
                  </a:cubicBezTo>
                  <a:cubicBezTo>
                    <a:pt x="60" y="6"/>
                    <a:pt x="59" y="5"/>
                    <a:pt x="59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7" y="4"/>
                    <a:pt x="57" y="3"/>
                  </a:cubicBezTo>
                  <a:cubicBezTo>
                    <a:pt x="57" y="3"/>
                    <a:pt x="57" y="3"/>
                    <a:pt x="56" y="3"/>
                  </a:cubicBezTo>
                  <a:cubicBezTo>
                    <a:pt x="56" y="3"/>
                    <a:pt x="56" y="2"/>
                    <a:pt x="55" y="2"/>
                  </a:cubicBezTo>
                  <a:cubicBezTo>
                    <a:pt x="55" y="2"/>
                    <a:pt x="55" y="1"/>
                    <a:pt x="55" y="1"/>
                  </a:cubicBezTo>
                  <a:cubicBezTo>
                    <a:pt x="55" y="1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0"/>
                    <a:pt x="53" y="0"/>
                    <a:pt x="52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51" y="0"/>
                    <a:pt x="51" y="0"/>
                    <a:pt x="50" y="1"/>
                  </a:cubicBezTo>
                  <a:cubicBezTo>
                    <a:pt x="50" y="1"/>
                    <a:pt x="50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8" y="1"/>
                    <a:pt x="48" y="1"/>
                    <a:pt x="47" y="1"/>
                  </a:cubicBezTo>
                  <a:cubicBezTo>
                    <a:pt x="45" y="1"/>
                    <a:pt x="42" y="3"/>
                    <a:pt x="41" y="5"/>
                  </a:cubicBezTo>
                  <a:cubicBezTo>
                    <a:pt x="40" y="6"/>
                    <a:pt x="39" y="6"/>
                    <a:pt x="38" y="6"/>
                  </a:cubicBezTo>
                  <a:cubicBezTo>
                    <a:pt x="37" y="6"/>
                    <a:pt x="35" y="5"/>
                    <a:pt x="34" y="3"/>
                  </a:cubicBezTo>
                  <a:cubicBezTo>
                    <a:pt x="33" y="2"/>
                    <a:pt x="32" y="2"/>
                    <a:pt x="32" y="1"/>
                  </a:cubicBezTo>
                  <a:cubicBezTo>
                    <a:pt x="30" y="1"/>
                    <a:pt x="27" y="3"/>
                    <a:pt x="24" y="4"/>
                  </a:cubicBezTo>
                  <a:cubicBezTo>
                    <a:pt x="23" y="4"/>
                    <a:pt x="22" y="5"/>
                    <a:pt x="21" y="5"/>
                  </a:cubicBezTo>
                  <a:cubicBezTo>
                    <a:pt x="19" y="6"/>
                    <a:pt x="14" y="6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8"/>
                    <a:pt x="7" y="48"/>
                    <a:pt x="3" y="48"/>
                  </a:cubicBezTo>
                  <a:cubicBezTo>
                    <a:pt x="2" y="48"/>
                    <a:pt x="1" y="48"/>
                    <a:pt x="0" y="4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2" y="80"/>
                    <a:pt x="2" y="80"/>
                  </a:cubicBezTo>
                  <a:cubicBezTo>
                    <a:pt x="2" y="80"/>
                    <a:pt x="3" y="81"/>
                    <a:pt x="3" y="81"/>
                  </a:cubicBezTo>
                  <a:cubicBezTo>
                    <a:pt x="3" y="81"/>
                    <a:pt x="3" y="81"/>
                    <a:pt x="4" y="81"/>
                  </a:cubicBezTo>
                  <a:cubicBezTo>
                    <a:pt x="4" y="81"/>
                    <a:pt x="4" y="82"/>
                    <a:pt x="4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3"/>
                    <a:pt x="5" y="83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9" y="91"/>
                    <a:pt x="10" y="95"/>
                    <a:pt x="9" y="98"/>
                  </a:cubicBezTo>
                  <a:cubicBezTo>
                    <a:pt x="9" y="99"/>
                    <a:pt x="8" y="100"/>
                    <a:pt x="7" y="100"/>
                  </a:cubicBezTo>
                  <a:cubicBezTo>
                    <a:pt x="7" y="100"/>
                    <a:pt x="7" y="101"/>
                    <a:pt x="7" y="101"/>
                  </a:cubicBezTo>
                  <a:cubicBezTo>
                    <a:pt x="7" y="102"/>
                    <a:pt x="7" y="102"/>
                    <a:pt x="7" y="103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8" y="103"/>
                    <a:pt x="9" y="103"/>
                    <a:pt x="11" y="103"/>
                  </a:cubicBezTo>
                  <a:cubicBezTo>
                    <a:pt x="13" y="103"/>
                    <a:pt x="16" y="103"/>
                    <a:pt x="17" y="103"/>
                  </a:cubicBezTo>
                  <a:cubicBezTo>
                    <a:pt x="18" y="102"/>
                    <a:pt x="19" y="101"/>
                    <a:pt x="20" y="99"/>
                  </a:cubicBezTo>
                  <a:cubicBezTo>
                    <a:pt x="22" y="97"/>
                    <a:pt x="27" y="93"/>
                    <a:pt x="27" y="92"/>
                  </a:cubicBezTo>
                  <a:cubicBezTo>
                    <a:pt x="28" y="84"/>
                    <a:pt x="32" y="81"/>
                    <a:pt x="37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2" y="87"/>
                    <a:pt x="43" y="88"/>
                    <a:pt x="45" y="88"/>
                  </a:cubicBezTo>
                  <a:cubicBezTo>
                    <a:pt x="46" y="89"/>
                    <a:pt x="47" y="89"/>
                    <a:pt x="50" y="89"/>
                  </a:cubicBezTo>
                  <a:cubicBezTo>
                    <a:pt x="57" y="89"/>
                    <a:pt x="58" y="88"/>
                    <a:pt x="58" y="85"/>
                  </a:cubicBezTo>
                  <a:cubicBezTo>
                    <a:pt x="59" y="84"/>
                    <a:pt x="59" y="83"/>
                    <a:pt x="59" y="82"/>
                  </a:cubicBezTo>
                  <a:cubicBezTo>
                    <a:pt x="59" y="79"/>
                    <a:pt x="60" y="75"/>
                    <a:pt x="65" y="75"/>
                  </a:cubicBezTo>
                  <a:cubicBezTo>
                    <a:pt x="68" y="75"/>
                    <a:pt x="72" y="72"/>
                    <a:pt x="72" y="70"/>
                  </a:cubicBezTo>
                  <a:cubicBezTo>
                    <a:pt x="72" y="66"/>
                    <a:pt x="75" y="61"/>
                    <a:pt x="79" y="61"/>
                  </a:cubicBezTo>
                  <a:cubicBezTo>
                    <a:pt x="81" y="61"/>
                    <a:pt x="86" y="58"/>
                    <a:pt x="86" y="56"/>
                  </a:cubicBezTo>
                  <a:cubicBezTo>
                    <a:pt x="87" y="52"/>
                    <a:pt x="90" y="52"/>
                    <a:pt x="92" y="51"/>
                  </a:cubicBezTo>
                  <a:cubicBezTo>
                    <a:pt x="92" y="51"/>
                    <a:pt x="93" y="51"/>
                    <a:pt x="94" y="51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49"/>
                    <a:pt x="95" y="49"/>
                    <a:pt x="95" y="49"/>
                  </a:cubicBezTo>
                  <a:cubicBezTo>
                    <a:pt x="95" y="49"/>
                    <a:pt x="95" y="48"/>
                    <a:pt x="95" y="48"/>
                  </a:cubicBezTo>
                  <a:cubicBezTo>
                    <a:pt x="96" y="48"/>
                    <a:pt x="96" y="48"/>
                    <a:pt x="96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7" y="46"/>
                    <a:pt x="97" y="46"/>
                    <a:pt x="97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Freeform 1234"/>
            <p:cNvSpPr>
              <a:spLocks/>
            </p:cNvSpPr>
            <p:nvPr/>
          </p:nvSpPr>
          <p:spPr bwMode="auto">
            <a:xfrm>
              <a:off x="1929" y="3172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1235"/>
            <p:cNvSpPr>
              <a:spLocks/>
            </p:cNvSpPr>
            <p:nvPr/>
          </p:nvSpPr>
          <p:spPr bwMode="auto">
            <a:xfrm>
              <a:off x="1926" y="31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1236"/>
            <p:cNvSpPr>
              <a:spLocks/>
            </p:cNvSpPr>
            <p:nvPr/>
          </p:nvSpPr>
          <p:spPr bwMode="auto">
            <a:xfrm>
              <a:off x="1927" y="3172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1237"/>
            <p:cNvSpPr>
              <a:spLocks/>
            </p:cNvSpPr>
            <p:nvPr/>
          </p:nvSpPr>
          <p:spPr bwMode="auto">
            <a:xfrm>
              <a:off x="1969" y="3214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1238"/>
            <p:cNvSpPr>
              <a:spLocks/>
            </p:cNvSpPr>
            <p:nvPr/>
          </p:nvSpPr>
          <p:spPr bwMode="auto">
            <a:xfrm>
              <a:off x="1932" y="3174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1239"/>
            <p:cNvSpPr>
              <a:spLocks/>
            </p:cNvSpPr>
            <p:nvPr/>
          </p:nvSpPr>
          <p:spPr bwMode="auto">
            <a:xfrm>
              <a:off x="1971" y="3214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1240"/>
            <p:cNvSpPr>
              <a:spLocks/>
            </p:cNvSpPr>
            <p:nvPr/>
          </p:nvSpPr>
          <p:spPr bwMode="auto">
            <a:xfrm>
              <a:off x="1970" y="32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1241"/>
            <p:cNvSpPr>
              <a:spLocks/>
            </p:cNvSpPr>
            <p:nvPr/>
          </p:nvSpPr>
          <p:spPr bwMode="auto">
            <a:xfrm>
              <a:off x="1934" y="317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Freeform 1242"/>
            <p:cNvSpPr>
              <a:spLocks/>
            </p:cNvSpPr>
            <p:nvPr/>
          </p:nvSpPr>
          <p:spPr bwMode="auto">
            <a:xfrm>
              <a:off x="1972" y="32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Freeform 1243"/>
            <p:cNvSpPr>
              <a:spLocks/>
            </p:cNvSpPr>
            <p:nvPr/>
          </p:nvSpPr>
          <p:spPr bwMode="auto">
            <a:xfrm>
              <a:off x="1936" y="3177"/>
              <a:ext cx="0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Freeform 1244"/>
            <p:cNvSpPr>
              <a:spLocks/>
            </p:cNvSpPr>
            <p:nvPr/>
          </p:nvSpPr>
          <p:spPr bwMode="auto">
            <a:xfrm>
              <a:off x="1958" y="3207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1245"/>
            <p:cNvSpPr>
              <a:spLocks/>
            </p:cNvSpPr>
            <p:nvPr/>
          </p:nvSpPr>
          <p:spPr bwMode="auto">
            <a:xfrm>
              <a:off x="1931" y="3172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Freeform 1246"/>
            <p:cNvSpPr>
              <a:spLocks/>
            </p:cNvSpPr>
            <p:nvPr/>
          </p:nvSpPr>
          <p:spPr bwMode="auto">
            <a:xfrm>
              <a:off x="1971" y="32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 1247"/>
            <p:cNvSpPr>
              <a:spLocks/>
            </p:cNvSpPr>
            <p:nvPr/>
          </p:nvSpPr>
          <p:spPr bwMode="auto">
            <a:xfrm>
              <a:off x="1957" y="3205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Freeform 1248"/>
            <p:cNvSpPr>
              <a:spLocks/>
            </p:cNvSpPr>
            <p:nvPr/>
          </p:nvSpPr>
          <p:spPr bwMode="auto">
            <a:xfrm>
              <a:off x="1967" y="3214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Freeform 1249"/>
            <p:cNvSpPr>
              <a:spLocks/>
            </p:cNvSpPr>
            <p:nvPr/>
          </p:nvSpPr>
          <p:spPr bwMode="auto">
            <a:xfrm>
              <a:off x="1958" y="3209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Freeform 1250"/>
            <p:cNvSpPr>
              <a:spLocks/>
            </p:cNvSpPr>
            <p:nvPr/>
          </p:nvSpPr>
          <p:spPr bwMode="auto">
            <a:xfrm>
              <a:off x="1993" y="3261"/>
              <a:ext cx="10" cy="14"/>
            </a:xfrm>
            <a:custGeom>
              <a:avLst/>
              <a:gdLst>
                <a:gd name="T0" fmla="*/ 10 w 11"/>
                <a:gd name="T1" fmla="*/ 3 h 15"/>
                <a:gd name="T2" fmla="*/ 9 w 11"/>
                <a:gd name="T3" fmla="*/ 2 h 15"/>
                <a:gd name="T4" fmla="*/ 6 w 11"/>
                <a:gd name="T5" fmla="*/ 0 h 15"/>
                <a:gd name="T6" fmla="*/ 0 w 11"/>
                <a:gd name="T7" fmla="*/ 7 h 15"/>
                <a:gd name="T8" fmla="*/ 5 w 11"/>
                <a:gd name="T9" fmla="*/ 15 h 15"/>
                <a:gd name="T10" fmla="*/ 7 w 11"/>
                <a:gd name="T11" fmla="*/ 15 h 15"/>
                <a:gd name="T12" fmla="*/ 9 w 11"/>
                <a:gd name="T13" fmla="*/ 14 h 15"/>
                <a:gd name="T14" fmla="*/ 10 w 11"/>
                <a:gd name="T15" fmla="*/ 13 h 15"/>
                <a:gd name="T16" fmla="*/ 10 w 11"/>
                <a:gd name="T17" fmla="*/ 12 h 15"/>
                <a:gd name="T18" fmla="*/ 11 w 11"/>
                <a:gd name="T19" fmla="*/ 11 h 15"/>
                <a:gd name="T20" fmla="*/ 11 w 11"/>
                <a:gd name="T21" fmla="*/ 11 h 15"/>
                <a:gd name="T22" fmla="*/ 10 w 11"/>
                <a:gd name="T2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3"/>
                    <a:pt x="9" y="2"/>
                    <a:pt x="9" y="2"/>
                  </a:cubicBezTo>
                  <a:cubicBezTo>
                    <a:pt x="8" y="1"/>
                    <a:pt x="6" y="0"/>
                    <a:pt x="6" y="0"/>
                  </a:cubicBezTo>
                  <a:cubicBezTo>
                    <a:pt x="4" y="1"/>
                    <a:pt x="0" y="5"/>
                    <a:pt x="0" y="7"/>
                  </a:cubicBezTo>
                  <a:cubicBezTo>
                    <a:pt x="0" y="8"/>
                    <a:pt x="3" y="15"/>
                    <a:pt x="5" y="15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9" y="14"/>
                    <a:pt x="9" y="13"/>
                    <a:pt x="10" y="13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8"/>
                    <a:pt x="10" y="5"/>
                    <a:pt x="1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Freeform 1251"/>
            <p:cNvSpPr>
              <a:spLocks/>
            </p:cNvSpPr>
            <p:nvPr/>
          </p:nvSpPr>
          <p:spPr bwMode="auto">
            <a:xfrm>
              <a:off x="1955" y="3293"/>
              <a:ext cx="19" cy="21"/>
            </a:xfrm>
            <a:custGeom>
              <a:avLst/>
              <a:gdLst>
                <a:gd name="T0" fmla="*/ 17 w 20"/>
                <a:gd name="T1" fmla="*/ 4 h 22"/>
                <a:gd name="T2" fmla="*/ 14 w 20"/>
                <a:gd name="T3" fmla="*/ 1 h 22"/>
                <a:gd name="T4" fmla="*/ 13 w 20"/>
                <a:gd name="T5" fmla="*/ 0 h 22"/>
                <a:gd name="T6" fmla="*/ 6 w 20"/>
                <a:gd name="T7" fmla="*/ 4 h 22"/>
                <a:gd name="T8" fmla="*/ 6 w 20"/>
                <a:gd name="T9" fmla="*/ 5 h 22"/>
                <a:gd name="T10" fmla="*/ 0 w 20"/>
                <a:gd name="T11" fmla="*/ 14 h 22"/>
                <a:gd name="T12" fmla="*/ 5 w 20"/>
                <a:gd name="T13" fmla="*/ 21 h 22"/>
                <a:gd name="T14" fmla="*/ 7 w 20"/>
                <a:gd name="T15" fmla="*/ 22 h 22"/>
                <a:gd name="T16" fmla="*/ 9 w 20"/>
                <a:gd name="T17" fmla="*/ 17 h 22"/>
                <a:gd name="T18" fmla="*/ 14 w 20"/>
                <a:gd name="T19" fmla="*/ 15 h 22"/>
                <a:gd name="T20" fmla="*/ 15 w 20"/>
                <a:gd name="T21" fmla="*/ 15 h 22"/>
                <a:gd name="T22" fmla="*/ 16 w 20"/>
                <a:gd name="T23" fmla="*/ 15 h 22"/>
                <a:gd name="T24" fmla="*/ 19 w 20"/>
                <a:gd name="T25" fmla="*/ 11 h 22"/>
                <a:gd name="T26" fmla="*/ 20 w 20"/>
                <a:gd name="T27" fmla="*/ 8 h 22"/>
                <a:gd name="T28" fmla="*/ 17 w 20"/>
                <a:gd name="T2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2">
                  <a:moveTo>
                    <a:pt x="17" y="4"/>
                  </a:moveTo>
                  <a:cubicBezTo>
                    <a:pt x="16" y="3"/>
                    <a:pt x="15" y="2"/>
                    <a:pt x="14" y="1"/>
                  </a:cubicBezTo>
                  <a:cubicBezTo>
                    <a:pt x="14" y="1"/>
                    <a:pt x="14" y="1"/>
                    <a:pt x="13" y="0"/>
                  </a:cubicBezTo>
                  <a:cubicBezTo>
                    <a:pt x="11" y="1"/>
                    <a:pt x="7" y="3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4" y="7"/>
                    <a:pt x="1" y="12"/>
                    <a:pt x="0" y="14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0"/>
                    <a:pt x="8" y="19"/>
                    <a:pt x="9" y="17"/>
                  </a:cubicBezTo>
                  <a:cubicBezTo>
                    <a:pt x="10" y="16"/>
                    <a:pt x="11" y="15"/>
                    <a:pt x="14" y="15"/>
                  </a:cubicBezTo>
                  <a:cubicBezTo>
                    <a:pt x="14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3"/>
                    <a:pt x="18" y="12"/>
                    <a:pt x="19" y="11"/>
                  </a:cubicBezTo>
                  <a:cubicBezTo>
                    <a:pt x="20" y="10"/>
                    <a:pt x="20" y="9"/>
                    <a:pt x="20" y="8"/>
                  </a:cubicBezTo>
                  <a:cubicBezTo>
                    <a:pt x="20" y="7"/>
                    <a:pt x="18" y="5"/>
                    <a:pt x="17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1252"/>
            <p:cNvSpPr>
              <a:spLocks noEditPoints="1"/>
            </p:cNvSpPr>
            <p:nvPr/>
          </p:nvSpPr>
          <p:spPr bwMode="auto">
            <a:xfrm>
              <a:off x="1844" y="3219"/>
              <a:ext cx="167" cy="147"/>
            </a:xfrm>
            <a:custGeom>
              <a:avLst/>
              <a:gdLst>
                <a:gd name="T0" fmla="*/ 167 w 175"/>
                <a:gd name="T1" fmla="*/ 62 h 154"/>
                <a:gd name="T2" fmla="*/ 163 w 175"/>
                <a:gd name="T3" fmla="*/ 63 h 154"/>
                <a:gd name="T4" fmla="*/ 152 w 175"/>
                <a:gd name="T5" fmla="*/ 51 h 154"/>
                <a:gd name="T6" fmla="*/ 163 w 175"/>
                <a:gd name="T7" fmla="*/ 41 h 154"/>
                <a:gd name="T8" fmla="*/ 166 w 175"/>
                <a:gd name="T9" fmla="*/ 40 h 154"/>
                <a:gd name="T10" fmla="*/ 166 w 175"/>
                <a:gd name="T11" fmla="*/ 37 h 154"/>
                <a:gd name="T12" fmla="*/ 167 w 175"/>
                <a:gd name="T13" fmla="*/ 33 h 154"/>
                <a:gd name="T14" fmla="*/ 167 w 175"/>
                <a:gd name="T15" fmla="*/ 30 h 154"/>
                <a:gd name="T16" fmla="*/ 166 w 175"/>
                <a:gd name="T17" fmla="*/ 26 h 154"/>
                <a:gd name="T18" fmla="*/ 159 w 175"/>
                <a:gd name="T19" fmla="*/ 8 h 154"/>
                <a:gd name="T20" fmla="*/ 158 w 175"/>
                <a:gd name="T21" fmla="*/ 3 h 154"/>
                <a:gd name="T22" fmla="*/ 141 w 175"/>
                <a:gd name="T23" fmla="*/ 0 h 154"/>
                <a:gd name="T24" fmla="*/ 136 w 175"/>
                <a:gd name="T25" fmla="*/ 0 h 154"/>
                <a:gd name="T26" fmla="*/ 135 w 175"/>
                <a:gd name="T27" fmla="*/ 2 h 154"/>
                <a:gd name="T28" fmla="*/ 134 w 175"/>
                <a:gd name="T29" fmla="*/ 4 h 154"/>
                <a:gd name="T30" fmla="*/ 116 w 175"/>
                <a:gd name="T31" fmla="*/ 16 h 154"/>
                <a:gd name="T32" fmla="*/ 100 w 175"/>
                <a:gd name="T33" fmla="*/ 33 h 154"/>
                <a:gd name="T34" fmla="*/ 74 w 175"/>
                <a:gd name="T35" fmla="*/ 40 h 154"/>
                <a:gd name="T36" fmla="*/ 68 w 175"/>
                <a:gd name="T37" fmla="*/ 43 h 154"/>
                <a:gd name="T38" fmla="*/ 51 w 175"/>
                <a:gd name="T39" fmla="*/ 58 h 154"/>
                <a:gd name="T40" fmla="*/ 40 w 175"/>
                <a:gd name="T41" fmla="*/ 52 h 154"/>
                <a:gd name="T42" fmla="*/ 39 w 175"/>
                <a:gd name="T43" fmla="*/ 36 h 154"/>
                <a:gd name="T44" fmla="*/ 39 w 175"/>
                <a:gd name="T45" fmla="*/ 36 h 154"/>
                <a:gd name="T46" fmla="*/ 38 w 175"/>
                <a:gd name="T47" fmla="*/ 35 h 154"/>
                <a:gd name="T48" fmla="*/ 37 w 175"/>
                <a:gd name="T49" fmla="*/ 35 h 154"/>
                <a:gd name="T50" fmla="*/ 30 w 175"/>
                <a:gd name="T51" fmla="*/ 81 h 154"/>
                <a:gd name="T52" fmla="*/ 14 w 175"/>
                <a:gd name="T53" fmla="*/ 83 h 154"/>
                <a:gd name="T54" fmla="*/ 4 w 175"/>
                <a:gd name="T55" fmla="*/ 75 h 154"/>
                <a:gd name="T56" fmla="*/ 3 w 175"/>
                <a:gd name="T57" fmla="*/ 78 h 154"/>
                <a:gd name="T58" fmla="*/ 2 w 175"/>
                <a:gd name="T59" fmla="*/ 79 h 154"/>
                <a:gd name="T60" fmla="*/ 0 w 175"/>
                <a:gd name="T61" fmla="*/ 79 h 154"/>
                <a:gd name="T62" fmla="*/ 18 w 175"/>
                <a:gd name="T63" fmla="*/ 117 h 154"/>
                <a:gd name="T64" fmla="*/ 16 w 175"/>
                <a:gd name="T65" fmla="*/ 130 h 154"/>
                <a:gd name="T66" fmla="*/ 20 w 175"/>
                <a:gd name="T67" fmla="*/ 144 h 154"/>
                <a:gd name="T68" fmla="*/ 24 w 175"/>
                <a:gd name="T69" fmla="*/ 148 h 154"/>
                <a:gd name="T70" fmla="*/ 36 w 175"/>
                <a:gd name="T71" fmla="*/ 153 h 154"/>
                <a:gd name="T72" fmla="*/ 61 w 175"/>
                <a:gd name="T73" fmla="*/ 144 h 154"/>
                <a:gd name="T74" fmla="*/ 94 w 175"/>
                <a:gd name="T75" fmla="*/ 143 h 154"/>
                <a:gd name="T76" fmla="*/ 106 w 175"/>
                <a:gd name="T77" fmla="*/ 138 h 154"/>
                <a:gd name="T78" fmla="*/ 170 w 175"/>
                <a:gd name="T79" fmla="*/ 74 h 154"/>
                <a:gd name="T80" fmla="*/ 175 w 175"/>
                <a:gd name="T81" fmla="*/ 58 h 154"/>
                <a:gd name="T82" fmla="*/ 173 w 175"/>
                <a:gd name="T83" fmla="*/ 58 h 154"/>
                <a:gd name="T84" fmla="*/ 171 w 175"/>
                <a:gd name="T85" fmla="*/ 58 h 154"/>
                <a:gd name="T86" fmla="*/ 169 w 175"/>
                <a:gd name="T87" fmla="*/ 59 h 154"/>
                <a:gd name="T88" fmla="*/ 168 w 175"/>
                <a:gd name="T89" fmla="*/ 61 h 154"/>
                <a:gd name="T90" fmla="*/ 136 w 175"/>
                <a:gd name="T91" fmla="*/ 95 h 154"/>
                <a:gd name="T92" fmla="*/ 135 w 175"/>
                <a:gd name="T93" fmla="*/ 97 h 154"/>
                <a:gd name="T94" fmla="*/ 131 w 175"/>
                <a:gd name="T95" fmla="*/ 97 h 154"/>
                <a:gd name="T96" fmla="*/ 126 w 175"/>
                <a:gd name="T97" fmla="*/ 103 h 154"/>
                <a:gd name="T98" fmla="*/ 111 w 175"/>
                <a:gd name="T99" fmla="*/ 92 h 154"/>
                <a:gd name="T100" fmla="*/ 129 w 175"/>
                <a:gd name="T101" fmla="*/ 74 h 154"/>
                <a:gd name="T102" fmla="*/ 140 w 175"/>
                <a:gd name="T103" fmla="*/ 8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54">
                  <a:moveTo>
                    <a:pt x="168" y="61"/>
                  </a:moveTo>
                  <a:cubicBezTo>
                    <a:pt x="168" y="61"/>
                    <a:pt x="168" y="61"/>
                    <a:pt x="167" y="62"/>
                  </a:cubicBezTo>
                  <a:cubicBezTo>
                    <a:pt x="167" y="62"/>
                    <a:pt x="167" y="62"/>
                    <a:pt x="167" y="62"/>
                  </a:cubicBezTo>
                  <a:cubicBezTo>
                    <a:pt x="167" y="62"/>
                    <a:pt x="166" y="62"/>
                    <a:pt x="166" y="62"/>
                  </a:cubicBezTo>
                  <a:cubicBezTo>
                    <a:pt x="166" y="63"/>
                    <a:pt x="165" y="63"/>
                    <a:pt x="164" y="63"/>
                  </a:cubicBezTo>
                  <a:cubicBezTo>
                    <a:pt x="164" y="63"/>
                    <a:pt x="164" y="63"/>
                    <a:pt x="163" y="63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2" y="63"/>
                    <a:pt x="161" y="63"/>
                    <a:pt x="161" y="63"/>
                  </a:cubicBezTo>
                  <a:cubicBezTo>
                    <a:pt x="156" y="63"/>
                    <a:pt x="152" y="52"/>
                    <a:pt x="152" y="51"/>
                  </a:cubicBezTo>
                  <a:cubicBezTo>
                    <a:pt x="152" y="48"/>
                    <a:pt x="158" y="40"/>
                    <a:pt x="162" y="40"/>
                  </a:cubicBezTo>
                  <a:cubicBezTo>
                    <a:pt x="162" y="40"/>
                    <a:pt x="163" y="41"/>
                    <a:pt x="163" y="41"/>
                  </a:cubicBezTo>
                  <a:cubicBezTo>
                    <a:pt x="163" y="41"/>
                    <a:pt x="163" y="41"/>
                    <a:pt x="163" y="41"/>
                  </a:cubicBezTo>
                  <a:cubicBezTo>
                    <a:pt x="164" y="41"/>
                    <a:pt x="165" y="42"/>
                    <a:pt x="166" y="42"/>
                  </a:cubicBezTo>
                  <a:cubicBezTo>
                    <a:pt x="166" y="42"/>
                    <a:pt x="166" y="42"/>
                    <a:pt x="166" y="42"/>
                  </a:cubicBezTo>
                  <a:cubicBezTo>
                    <a:pt x="166" y="41"/>
                    <a:pt x="166" y="41"/>
                    <a:pt x="166" y="40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6" y="39"/>
                    <a:pt x="166" y="38"/>
                    <a:pt x="166" y="38"/>
                  </a:cubicBezTo>
                  <a:cubicBezTo>
                    <a:pt x="166" y="38"/>
                    <a:pt x="166" y="38"/>
                    <a:pt x="166" y="37"/>
                  </a:cubicBezTo>
                  <a:cubicBezTo>
                    <a:pt x="167" y="37"/>
                    <a:pt x="167" y="36"/>
                    <a:pt x="167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4"/>
                    <a:pt x="167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7" y="31"/>
                    <a:pt x="167" y="31"/>
                    <a:pt x="167" y="30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29"/>
                    <a:pt x="167" y="28"/>
                    <a:pt x="166" y="28"/>
                  </a:cubicBezTo>
                  <a:cubicBezTo>
                    <a:pt x="166" y="28"/>
                    <a:pt x="166" y="27"/>
                    <a:pt x="166" y="27"/>
                  </a:cubicBezTo>
                  <a:cubicBezTo>
                    <a:pt x="166" y="27"/>
                    <a:pt x="166" y="26"/>
                    <a:pt x="166" y="26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64" y="24"/>
                    <a:pt x="162" y="18"/>
                    <a:pt x="159" y="8"/>
                  </a:cubicBezTo>
                  <a:cubicBezTo>
                    <a:pt x="159" y="6"/>
                    <a:pt x="159" y="4"/>
                    <a:pt x="158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7" y="3"/>
                    <a:pt x="155" y="3"/>
                    <a:pt x="154" y="3"/>
                  </a:cubicBezTo>
                  <a:cubicBezTo>
                    <a:pt x="149" y="3"/>
                    <a:pt x="146" y="2"/>
                    <a:pt x="145" y="0"/>
                  </a:cubicBezTo>
                  <a:cubicBezTo>
                    <a:pt x="145" y="0"/>
                    <a:pt x="142" y="0"/>
                    <a:pt x="141" y="0"/>
                  </a:cubicBezTo>
                  <a:cubicBezTo>
                    <a:pt x="139" y="0"/>
                    <a:pt x="138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6" y="0"/>
                    <a:pt x="136" y="0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6" y="1"/>
                    <a:pt x="136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3"/>
                    <a:pt x="135" y="3"/>
                    <a:pt x="134" y="3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2" y="6"/>
                    <a:pt x="131" y="6"/>
                    <a:pt x="129" y="6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6" y="12"/>
                    <a:pt x="120" y="16"/>
                    <a:pt x="116" y="16"/>
                  </a:cubicBezTo>
                  <a:cubicBezTo>
                    <a:pt x="115" y="16"/>
                    <a:pt x="113" y="19"/>
                    <a:pt x="113" y="21"/>
                  </a:cubicBezTo>
                  <a:cubicBezTo>
                    <a:pt x="113" y="26"/>
                    <a:pt x="107" y="30"/>
                    <a:pt x="102" y="30"/>
                  </a:cubicBezTo>
                  <a:cubicBezTo>
                    <a:pt x="100" y="30"/>
                    <a:pt x="100" y="30"/>
                    <a:pt x="100" y="33"/>
                  </a:cubicBezTo>
                  <a:cubicBezTo>
                    <a:pt x="100" y="34"/>
                    <a:pt x="100" y="36"/>
                    <a:pt x="99" y="37"/>
                  </a:cubicBezTo>
                  <a:cubicBezTo>
                    <a:pt x="98" y="43"/>
                    <a:pt x="94" y="44"/>
                    <a:pt x="87" y="44"/>
                  </a:cubicBezTo>
                  <a:cubicBezTo>
                    <a:pt x="80" y="44"/>
                    <a:pt x="78" y="43"/>
                    <a:pt x="74" y="4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1" y="38"/>
                    <a:pt x="71" y="38"/>
                    <a:pt x="70" y="38"/>
                  </a:cubicBezTo>
                  <a:cubicBezTo>
                    <a:pt x="69" y="38"/>
                    <a:pt x="68" y="41"/>
                    <a:pt x="68" y="43"/>
                  </a:cubicBezTo>
                  <a:cubicBezTo>
                    <a:pt x="67" y="46"/>
                    <a:pt x="64" y="49"/>
                    <a:pt x="60" y="53"/>
                  </a:cubicBezTo>
                  <a:cubicBezTo>
                    <a:pt x="59" y="54"/>
                    <a:pt x="58" y="55"/>
                    <a:pt x="57" y="56"/>
                  </a:cubicBezTo>
                  <a:cubicBezTo>
                    <a:pt x="56" y="58"/>
                    <a:pt x="54" y="58"/>
                    <a:pt x="51" y="58"/>
                  </a:cubicBezTo>
                  <a:cubicBezTo>
                    <a:pt x="50" y="58"/>
                    <a:pt x="48" y="58"/>
                    <a:pt x="47" y="58"/>
                  </a:cubicBezTo>
                  <a:cubicBezTo>
                    <a:pt x="44" y="57"/>
                    <a:pt x="42" y="58"/>
                    <a:pt x="41" y="56"/>
                  </a:cubicBezTo>
                  <a:cubicBezTo>
                    <a:pt x="40" y="55"/>
                    <a:pt x="40" y="53"/>
                    <a:pt x="40" y="52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48"/>
                    <a:pt x="42" y="48"/>
                    <a:pt x="42" y="47"/>
                  </a:cubicBezTo>
                  <a:cubicBezTo>
                    <a:pt x="43" y="46"/>
                    <a:pt x="42" y="43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36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6"/>
                    <a:pt x="34" y="78"/>
                    <a:pt x="32" y="80"/>
                  </a:cubicBezTo>
                  <a:cubicBezTo>
                    <a:pt x="31" y="80"/>
                    <a:pt x="30" y="81"/>
                    <a:pt x="30" y="81"/>
                  </a:cubicBezTo>
                  <a:cubicBezTo>
                    <a:pt x="29" y="83"/>
                    <a:pt x="26" y="83"/>
                    <a:pt x="24" y="83"/>
                  </a:cubicBezTo>
                  <a:cubicBezTo>
                    <a:pt x="23" y="83"/>
                    <a:pt x="21" y="83"/>
                    <a:pt x="19" y="83"/>
                  </a:cubicBezTo>
                  <a:cubicBezTo>
                    <a:pt x="17" y="83"/>
                    <a:pt x="15" y="83"/>
                    <a:pt x="14" y="83"/>
                  </a:cubicBezTo>
                  <a:cubicBezTo>
                    <a:pt x="9" y="83"/>
                    <a:pt x="8" y="79"/>
                    <a:pt x="7" y="77"/>
                  </a:cubicBezTo>
                  <a:cubicBezTo>
                    <a:pt x="7" y="76"/>
                    <a:pt x="7" y="75"/>
                    <a:pt x="6" y="74"/>
                  </a:cubicBezTo>
                  <a:cubicBezTo>
                    <a:pt x="6" y="73"/>
                    <a:pt x="4" y="74"/>
                    <a:pt x="4" y="75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78"/>
                    <a:pt x="2" y="78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3" y="84"/>
                    <a:pt x="6" y="90"/>
                    <a:pt x="7" y="95"/>
                  </a:cubicBezTo>
                  <a:cubicBezTo>
                    <a:pt x="8" y="99"/>
                    <a:pt x="11" y="104"/>
                    <a:pt x="14" y="108"/>
                  </a:cubicBezTo>
                  <a:cubicBezTo>
                    <a:pt x="15" y="112"/>
                    <a:pt x="17" y="114"/>
                    <a:pt x="18" y="117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20" y="122"/>
                    <a:pt x="21" y="126"/>
                    <a:pt x="19" y="128"/>
                  </a:cubicBezTo>
                  <a:cubicBezTo>
                    <a:pt x="19" y="129"/>
                    <a:pt x="18" y="130"/>
                    <a:pt x="16" y="130"/>
                  </a:cubicBezTo>
                  <a:cubicBezTo>
                    <a:pt x="16" y="130"/>
                    <a:pt x="15" y="130"/>
                    <a:pt x="15" y="130"/>
                  </a:cubicBezTo>
                  <a:cubicBezTo>
                    <a:pt x="15" y="130"/>
                    <a:pt x="15" y="131"/>
                    <a:pt x="18" y="136"/>
                  </a:cubicBezTo>
                  <a:cubicBezTo>
                    <a:pt x="20" y="139"/>
                    <a:pt x="20" y="142"/>
                    <a:pt x="20" y="144"/>
                  </a:cubicBezTo>
                  <a:cubicBezTo>
                    <a:pt x="20" y="144"/>
                    <a:pt x="20" y="145"/>
                    <a:pt x="20" y="145"/>
                  </a:cubicBezTo>
                  <a:cubicBezTo>
                    <a:pt x="23" y="145"/>
                    <a:pt x="23" y="146"/>
                    <a:pt x="24" y="147"/>
                  </a:cubicBezTo>
                  <a:cubicBezTo>
                    <a:pt x="24" y="147"/>
                    <a:pt x="24" y="147"/>
                    <a:pt x="24" y="148"/>
                  </a:cubicBezTo>
                  <a:cubicBezTo>
                    <a:pt x="28" y="148"/>
                    <a:pt x="30" y="151"/>
                    <a:pt x="32" y="153"/>
                  </a:cubicBezTo>
                  <a:cubicBezTo>
                    <a:pt x="32" y="154"/>
                    <a:pt x="33" y="154"/>
                    <a:pt x="34" y="154"/>
                  </a:cubicBezTo>
                  <a:cubicBezTo>
                    <a:pt x="34" y="154"/>
                    <a:pt x="35" y="154"/>
                    <a:pt x="36" y="153"/>
                  </a:cubicBezTo>
                  <a:cubicBezTo>
                    <a:pt x="38" y="150"/>
                    <a:pt x="43" y="148"/>
                    <a:pt x="51" y="148"/>
                  </a:cubicBezTo>
                  <a:cubicBezTo>
                    <a:pt x="54" y="148"/>
                    <a:pt x="54" y="148"/>
                    <a:pt x="56" y="147"/>
                  </a:cubicBezTo>
                  <a:cubicBezTo>
                    <a:pt x="57" y="146"/>
                    <a:pt x="58" y="145"/>
                    <a:pt x="61" y="144"/>
                  </a:cubicBezTo>
                  <a:cubicBezTo>
                    <a:pt x="67" y="143"/>
                    <a:pt x="74" y="142"/>
                    <a:pt x="79" y="144"/>
                  </a:cubicBezTo>
                  <a:cubicBezTo>
                    <a:pt x="83" y="145"/>
                    <a:pt x="86" y="145"/>
                    <a:pt x="88" y="143"/>
                  </a:cubicBezTo>
                  <a:cubicBezTo>
                    <a:pt x="90" y="142"/>
                    <a:pt x="92" y="142"/>
                    <a:pt x="94" y="143"/>
                  </a:cubicBezTo>
                  <a:cubicBezTo>
                    <a:pt x="94" y="143"/>
                    <a:pt x="94" y="143"/>
                    <a:pt x="95" y="143"/>
                  </a:cubicBezTo>
                  <a:cubicBezTo>
                    <a:pt x="95" y="138"/>
                    <a:pt x="101" y="138"/>
                    <a:pt x="103" y="138"/>
                  </a:cubicBezTo>
                  <a:cubicBezTo>
                    <a:pt x="106" y="138"/>
                    <a:pt x="106" y="138"/>
                    <a:pt x="106" y="138"/>
                  </a:cubicBezTo>
                  <a:cubicBezTo>
                    <a:pt x="109" y="138"/>
                    <a:pt x="119" y="132"/>
                    <a:pt x="128" y="124"/>
                  </a:cubicBezTo>
                  <a:cubicBezTo>
                    <a:pt x="136" y="116"/>
                    <a:pt x="150" y="99"/>
                    <a:pt x="154" y="92"/>
                  </a:cubicBezTo>
                  <a:cubicBezTo>
                    <a:pt x="159" y="84"/>
                    <a:pt x="166" y="78"/>
                    <a:pt x="170" y="74"/>
                  </a:cubicBezTo>
                  <a:cubicBezTo>
                    <a:pt x="171" y="73"/>
                    <a:pt x="171" y="73"/>
                    <a:pt x="171" y="73"/>
                  </a:cubicBezTo>
                  <a:cubicBezTo>
                    <a:pt x="172" y="72"/>
                    <a:pt x="174" y="67"/>
                    <a:pt x="175" y="58"/>
                  </a:cubicBezTo>
                  <a:cubicBezTo>
                    <a:pt x="175" y="58"/>
                    <a:pt x="175" y="58"/>
                    <a:pt x="175" y="58"/>
                  </a:cubicBezTo>
                  <a:cubicBezTo>
                    <a:pt x="175" y="58"/>
                    <a:pt x="175" y="58"/>
                    <a:pt x="174" y="58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3" y="58"/>
                    <a:pt x="172" y="58"/>
                    <a:pt x="172" y="58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8"/>
                    <a:pt x="170" y="58"/>
                    <a:pt x="170" y="59"/>
                  </a:cubicBezTo>
                  <a:cubicBezTo>
                    <a:pt x="170" y="59"/>
                    <a:pt x="169" y="59"/>
                    <a:pt x="169" y="59"/>
                  </a:cubicBezTo>
                  <a:cubicBezTo>
                    <a:pt x="169" y="59"/>
                    <a:pt x="169" y="59"/>
                    <a:pt x="169" y="59"/>
                  </a:cubicBezTo>
                  <a:cubicBezTo>
                    <a:pt x="169" y="59"/>
                    <a:pt x="169" y="60"/>
                    <a:pt x="169" y="60"/>
                  </a:cubicBezTo>
                  <a:cubicBezTo>
                    <a:pt x="169" y="60"/>
                    <a:pt x="169" y="61"/>
                    <a:pt x="168" y="61"/>
                  </a:cubicBezTo>
                  <a:close/>
                  <a:moveTo>
                    <a:pt x="138" y="91"/>
                  </a:moveTo>
                  <a:cubicBezTo>
                    <a:pt x="137" y="92"/>
                    <a:pt x="136" y="93"/>
                    <a:pt x="136" y="94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6" y="96"/>
                    <a:pt x="135" y="96"/>
                    <a:pt x="135" y="96"/>
                  </a:cubicBezTo>
                  <a:cubicBezTo>
                    <a:pt x="135" y="96"/>
                    <a:pt x="135" y="97"/>
                    <a:pt x="135" y="97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3" y="97"/>
                    <a:pt x="132" y="97"/>
                    <a:pt x="131" y="97"/>
                  </a:cubicBezTo>
                  <a:cubicBezTo>
                    <a:pt x="130" y="97"/>
                    <a:pt x="129" y="97"/>
                    <a:pt x="129" y="97"/>
                  </a:cubicBezTo>
                  <a:cubicBezTo>
                    <a:pt x="128" y="99"/>
                    <a:pt x="127" y="102"/>
                    <a:pt x="126" y="102"/>
                  </a:cubicBezTo>
                  <a:cubicBezTo>
                    <a:pt x="126" y="103"/>
                    <a:pt x="126" y="103"/>
                    <a:pt x="126" y="103"/>
                  </a:cubicBezTo>
                  <a:cubicBezTo>
                    <a:pt x="126" y="104"/>
                    <a:pt x="126" y="104"/>
                    <a:pt x="126" y="104"/>
                  </a:cubicBezTo>
                  <a:cubicBezTo>
                    <a:pt x="119" y="103"/>
                    <a:pt x="119" y="103"/>
                    <a:pt x="119" y="103"/>
                  </a:cubicBezTo>
                  <a:cubicBezTo>
                    <a:pt x="111" y="92"/>
                    <a:pt x="111" y="92"/>
                    <a:pt x="111" y="92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3" y="89"/>
                    <a:pt x="117" y="83"/>
                    <a:pt x="118" y="81"/>
                  </a:cubicBezTo>
                  <a:cubicBezTo>
                    <a:pt x="119" y="78"/>
                    <a:pt x="126" y="74"/>
                    <a:pt x="129" y="74"/>
                  </a:cubicBezTo>
                  <a:cubicBezTo>
                    <a:pt x="132" y="74"/>
                    <a:pt x="133" y="76"/>
                    <a:pt x="133" y="76"/>
                  </a:cubicBezTo>
                  <a:cubicBezTo>
                    <a:pt x="133" y="77"/>
                    <a:pt x="135" y="78"/>
                    <a:pt x="136" y="79"/>
                  </a:cubicBezTo>
                  <a:cubicBezTo>
                    <a:pt x="138" y="82"/>
                    <a:pt x="140" y="83"/>
                    <a:pt x="140" y="86"/>
                  </a:cubicBezTo>
                  <a:cubicBezTo>
                    <a:pt x="140" y="88"/>
                    <a:pt x="139" y="90"/>
                    <a:pt x="138" y="9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Freeform 1253"/>
            <p:cNvSpPr>
              <a:spLocks/>
            </p:cNvSpPr>
            <p:nvPr/>
          </p:nvSpPr>
          <p:spPr bwMode="auto">
            <a:xfrm>
              <a:off x="1848" y="3289"/>
              <a:ext cx="1" cy="1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Freeform 1254"/>
            <p:cNvSpPr>
              <a:spLocks/>
            </p:cNvSpPr>
            <p:nvPr/>
          </p:nvSpPr>
          <p:spPr bwMode="auto">
            <a:xfrm>
              <a:off x="1847" y="3292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Freeform 1255"/>
            <p:cNvSpPr>
              <a:spLocks/>
            </p:cNvSpPr>
            <p:nvPr/>
          </p:nvSpPr>
          <p:spPr bwMode="auto">
            <a:xfrm>
              <a:off x="1846" y="32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Freeform 1256"/>
            <p:cNvSpPr>
              <a:spLocks/>
            </p:cNvSpPr>
            <p:nvPr/>
          </p:nvSpPr>
          <p:spPr bwMode="auto">
            <a:xfrm>
              <a:off x="1844" y="329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Freeform 1257"/>
            <p:cNvSpPr>
              <a:spLocks/>
            </p:cNvSpPr>
            <p:nvPr/>
          </p:nvSpPr>
          <p:spPr bwMode="auto">
            <a:xfrm>
              <a:off x="1995" y="322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Freeform 1258"/>
            <p:cNvSpPr>
              <a:spLocks/>
            </p:cNvSpPr>
            <p:nvPr/>
          </p:nvSpPr>
          <p:spPr bwMode="auto">
            <a:xfrm>
              <a:off x="1975" y="3219"/>
              <a:ext cx="20" cy="3"/>
            </a:xfrm>
            <a:custGeom>
              <a:avLst/>
              <a:gdLst>
                <a:gd name="T0" fmla="*/ 8 w 21"/>
                <a:gd name="T1" fmla="*/ 0 h 3"/>
                <a:gd name="T2" fmla="*/ 4 w 21"/>
                <a:gd name="T3" fmla="*/ 0 h 3"/>
                <a:gd name="T4" fmla="*/ 0 w 21"/>
                <a:gd name="T5" fmla="*/ 0 h 3"/>
                <a:gd name="T6" fmla="*/ 4 w 21"/>
                <a:gd name="T7" fmla="*/ 0 h 3"/>
                <a:gd name="T8" fmla="*/ 8 w 21"/>
                <a:gd name="T9" fmla="*/ 0 h 3"/>
                <a:gd name="T10" fmla="*/ 17 w 21"/>
                <a:gd name="T11" fmla="*/ 3 h 3"/>
                <a:gd name="T12" fmla="*/ 21 w 21"/>
                <a:gd name="T13" fmla="*/ 3 h 3"/>
                <a:gd name="T14" fmla="*/ 17 w 21"/>
                <a:gd name="T15" fmla="*/ 3 h 3"/>
                <a:gd name="T16" fmla="*/ 8 w 21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">
                  <a:moveTo>
                    <a:pt x="8" y="0"/>
                  </a:moveTo>
                  <a:cubicBezTo>
                    <a:pt x="8" y="0"/>
                    <a:pt x="5" y="0"/>
                    <a:pt x="4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8" y="0"/>
                    <a:pt x="8" y="0"/>
                  </a:cubicBezTo>
                  <a:cubicBezTo>
                    <a:pt x="9" y="2"/>
                    <a:pt x="12" y="3"/>
                    <a:pt x="17" y="3"/>
                  </a:cubicBezTo>
                  <a:cubicBezTo>
                    <a:pt x="18" y="3"/>
                    <a:pt x="20" y="3"/>
                    <a:pt x="21" y="3"/>
                  </a:cubicBezTo>
                  <a:cubicBezTo>
                    <a:pt x="20" y="3"/>
                    <a:pt x="18" y="3"/>
                    <a:pt x="17" y="3"/>
                  </a:cubicBezTo>
                  <a:cubicBezTo>
                    <a:pt x="12" y="3"/>
                    <a:pt x="9" y="2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1259"/>
            <p:cNvSpPr>
              <a:spLocks/>
            </p:cNvSpPr>
            <p:nvPr/>
          </p:nvSpPr>
          <p:spPr bwMode="auto">
            <a:xfrm>
              <a:off x="1973" y="32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1260"/>
            <p:cNvSpPr>
              <a:spLocks/>
            </p:cNvSpPr>
            <p:nvPr/>
          </p:nvSpPr>
          <p:spPr bwMode="auto">
            <a:xfrm>
              <a:off x="1880" y="32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1261"/>
            <p:cNvSpPr>
              <a:spLocks/>
            </p:cNvSpPr>
            <p:nvPr/>
          </p:nvSpPr>
          <p:spPr bwMode="auto">
            <a:xfrm>
              <a:off x="1974" y="321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1262"/>
            <p:cNvSpPr>
              <a:spLocks/>
            </p:cNvSpPr>
            <p:nvPr/>
          </p:nvSpPr>
          <p:spPr bwMode="auto">
            <a:xfrm>
              <a:off x="1879" y="3252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Freeform 1263"/>
            <p:cNvSpPr>
              <a:spLocks/>
            </p:cNvSpPr>
            <p:nvPr/>
          </p:nvSpPr>
          <p:spPr bwMode="auto">
            <a:xfrm>
              <a:off x="1972" y="322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1264"/>
            <p:cNvSpPr>
              <a:spLocks/>
            </p:cNvSpPr>
            <p:nvPr/>
          </p:nvSpPr>
          <p:spPr bwMode="auto">
            <a:xfrm>
              <a:off x="1881" y="32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Freeform 1265"/>
            <p:cNvSpPr>
              <a:spLocks/>
            </p:cNvSpPr>
            <p:nvPr/>
          </p:nvSpPr>
          <p:spPr bwMode="auto">
            <a:xfrm>
              <a:off x="1881" y="32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Freeform 1266"/>
            <p:cNvSpPr>
              <a:spLocks/>
            </p:cNvSpPr>
            <p:nvPr/>
          </p:nvSpPr>
          <p:spPr bwMode="auto">
            <a:xfrm>
              <a:off x="2001" y="3278"/>
              <a:ext cx="1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2" y="1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Freeform 1267"/>
            <p:cNvSpPr>
              <a:spLocks/>
            </p:cNvSpPr>
            <p:nvPr/>
          </p:nvSpPr>
          <p:spPr bwMode="auto">
            <a:xfrm>
              <a:off x="2004" y="327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1268"/>
            <p:cNvSpPr>
              <a:spLocks/>
            </p:cNvSpPr>
            <p:nvPr/>
          </p:nvSpPr>
          <p:spPr bwMode="auto">
            <a:xfrm>
              <a:off x="2003" y="327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Freeform 1269"/>
            <p:cNvSpPr>
              <a:spLocks/>
            </p:cNvSpPr>
            <p:nvPr/>
          </p:nvSpPr>
          <p:spPr bwMode="auto">
            <a:xfrm>
              <a:off x="1998" y="3279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Freeform 1270"/>
            <p:cNvSpPr>
              <a:spLocks/>
            </p:cNvSpPr>
            <p:nvPr/>
          </p:nvSpPr>
          <p:spPr bwMode="auto">
            <a:xfrm>
              <a:off x="2000" y="32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Freeform 1271"/>
            <p:cNvSpPr>
              <a:spLocks/>
            </p:cNvSpPr>
            <p:nvPr/>
          </p:nvSpPr>
          <p:spPr bwMode="auto">
            <a:xfrm>
              <a:off x="1969" y="3312"/>
              <a:ext cx="4" cy="0"/>
            </a:xfrm>
            <a:custGeom>
              <a:avLst/>
              <a:gdLst>
                <a:gd name="T0" fmla="*/ 0 w 4"/>
                <a:gd name="T1" fmla="*/ 4 w 4"/>
                <a:gd name="T2" fmla="*/ 2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Freeform 1272"/>
            <p:cNvSpPr>
              <a:spLocks/>
            </p:cNvSpPr>
            <p:nvPr/>
          </p:nvSpPr>
          <p:spPr bwMode="auto">
            <a:xfrm>
              <a:off x="1958" y="3317"/>
              <a:ext cx="6" cy="1"/>
            </a:xfrm>
            <a:custGeom>
              <a:avLst/>
              <a:gdLst>
                <a:gd name="T0" fmla="*/ 0 w 6"/>
                <a:gd name="T1" fmla="*/ 0 h 1"/>
                <a:gd name="T2" fmla="*/ 6 w 6"/>
                <a:gd name="T3" fmla="*/ 1 h 1"/>
                <a:gd name="T4" fmla="*/ 6 w 6"/>
                <a:gd name="T5" fmla="*/ 0 h 1"/>
                <a:gd name="T6" fmla="*/ 6 w 6"/>
                <a:gd name="T7" fmla="*/ 1 h 1"/>
                <a:gd name="T8" fmla="*/ 0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6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Freeform 1273"/>
            <p:cNvSpPr>
              <a:spLocks/>
            </p:cNvSpPr>
            <p:nvPr/>
          </p:nvSpPr>
          <p:spPr bwMode="auto">
            <a:xfrm>
              <a:off x="1974" y="33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Freeform 1274"/>
            <p:cNvSpPr>
              <a:spLocks/>
            </p:cNvSpPr>
            <p:nvPr/>
          </p:nvSpPr>
          <p:spPr bwMode="auto">
            <a:xfrm>
              <a:off x="1973" y="3311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1275"/>
            <p:cNvSpPr>
              <a:spLocks/>
            </p:cNvSpPr>
            <p:nvPr/>
          </p:nvSpPr>
          <p:spPr bwMode="auto">
            <a:xfrm>
              <a:off x="1797" y="3040"/>
              <a:ext cx="121" cy="128"/>
            </a:xfrm>
            <a:custGeom>
              <a:avLst/>
              <a:gdLst>
                <a:gd name="T0" fmla="*/ 106 w 127"/>
                <a:gd name="T1" fmla="*/ 77 h 134"/>
                <a:gd name="T2" fmla="*/ 125 w 127"/>
                <a:gd name="T3" fmla="*/ 76 h 134"/>
                <a:gd name="T4" fmla="*/ 127 w 127"/>
                <a:gd name="T5" fmla="*/ 56 h 134"/>
                <a:gd name="T6" fmla="*/ 116 w 127"/>
                <a:gd name="T7" fmla="*/ 57 h 134"/>
                <a:gd name="T8" fmla="*/ 111 w 127"/>
                <a:gd name="T9" fmla="*/ 60 h 134"/>
                <a:gd name="T10" fmla="*/ 108 w 127"/>
                <a:gd name="T11" fmla="*/ 49 h 134"/>
                <a:gd name="T12" fmla="*/ 104 w 127"/>
                <a:gd name="T13" fmla="*/ 41 h 134"/>
                <a:gd name="T14" fmla="*/ 105 w 127"/>
                <a:gd name="T15" fmla="*/ 25 h 134"/>
                <a:gd name="T16" fmla="*/ 102 w 127"/>
                <a:gd name="T17" fmla="*/ 15 h 134"/>
                <a:gd name="T18" fmla="*/ 97 w 127"/>
                <a:gd name="T19" fmla="*/ 15 h 134"/>
                <a:gd name="T20" fmla="*/ 86 w 127"/>
                <a:gd name="T21" fmla="*/ 12 h 134"/>
                <a:gd name="T22" fmla="*/ 82 w 127"/>
                <a:gd name="T23" fmla="*/ 17 h 134"/>
                <a:gd name="T24" fmla="*/ 77 w 127"/>
                <a:gd name="T25" fmla="*/ 23 h 134"/>
                <a:gd name="T26" fmla="*/ 65 w 127"/>
                <a:gd name="T27" fmla="*/ 25 h 134"/>
                <a:gd name="T28" fmla="*/ 51 w 127"/>
                <a:gd name="T29" fmla="*/ 13 h 134"/>
                <a:gd name="T30" fmla="*/ 48 w 127"/>
                <a:gd name="T31" fmla="*/ 0 h 134"/>
                <a:gd name="T32" fmla="*/ 13 w 127"/>
                <a:gd name="T33" fmla="*/ 0 h 134"/>
                <a:gd name="T34" fmla="*/ 12 w 127"/>
                <a:gd name="T35" fmla="*/ 0 h 134"/>
                <a:gd name="T36" fmla="*/ 11 w 127"/>
                <a:gd name="T37" fmla="*/ 0 h 134"/>
                <a:gd name="T38" fmla="*/ 10 w 127"/>
                <a:gd name="T39" fmla="*/ 1 h 134"/>
                <a:gd name="T40" fmla="*/ 8 w 127"/>
                <a:gd name="T41" fmla="*/ 2 h 134"/>
                <a:gd name="T42" fmla="*/ 18 w 127"/>
                <a:gd name="T43" fmla="*/ 24 h 134"/>
                <a:gd name="T44" fmla="*/ 16 w 127"/>
                <a:gd name="T45" fmla="*/ 37 h 134"/>
                <a:gd name="T46" fmla="*/ 23 w 127"/>
                <a:gd name="T47" fmla="*/ 60 h 134"/>
                <a:gd name="T48" fmla="*/ 15 w 127"/>
                <a:gd name="T49" fmla="*/ 78 h 134"/>
                <a:gd name="T50" fmla="*/ 3 w 127"/>
                <a:gd name="T51" fmla="*/ 110 h 134"/>
                <a:gd name="T52" fmla="*/ 0 w 127"/>
                <a:gd name="T53" fmla="*/ 127 h 134"/>
                <a:gd name="T54" fmla="*/ 1 w 127"/>
                <a:gd name="T55" fmla="*/ 126 h 134"/>
                <a:gd name="T56" fmla="*/ 2 w 127"/>
                <a:gd name="T57" fmla="*/ 125 h 134"/>
                <a:gd name="T58" fmla="*/ 3 w 127"/>
                <a:gd name="T59" fmla="*/ 124 h 134"/>
                <a:gd name="T60" fmla="*/ 9 w 127"/>
                <a:gd name="T61" fmla="*/ 127 h 134"/>
                <a:gd name="T62" fmla="*/ 9 w 127"/>
                <a:gd name="T63" fmla="*/ 127 h 134"/>
                <a:gd name="T64" fmla="*/ 31 w 127"/>
                <a:gd name="T65" fmla="*/ 130 h 134"/>
                <a:gd name="T66" fmla="*/ 75 w 127"/>
                <a:gd name="T67" fmla="*/ 134 h 134"/>
                <a:gd name="T68" fmla="*/ 99 w 127"/>
                <a:gd name="T69" fmla="*/ 134 h 134"/>
                <a:gd name="T70" fmla="*/ 115 w 127"/>
                <a:gd name="T71" fmla="*/ 133 h 134"/>
                <a:gd name="T72" fmla="*/ 104 w 127"/>
                <a:gd name="T73" fmla="*/ 11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7" h="134">
                  <a:moveTo>
                    <a:pt x="104" y="117"/>
                  </a:moveTo>
                  <a:cubicBezTo>
                    <a:pt x="106" y="77"/>
                    <a:pt x="106" y="77"/>
                    <a:pt x="106" y="77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4" y="57"/>
                    <a:pt x="121" y="57"/>
                    <a:pt x="118" y="57"/>
                  </a:cubicBezTo>
                  <a:cubicBezTo>
                    <a:pt x="118" y="57"/>
                    <a:pt x="117" y="57"/>
                    <a:pt x="116" y="57"/>
                  </a:cubicBezTo>
                  <a:cubicBezTo>
                    <a:pt x="115" y="57"/>
                    <a:pt x="115" y="57"/>
                    <a:pt x="114" y="58"/>
                  </a:cubicBezTo>
                  <a:cubicBezTo>
                    <a:pt x="113" y="59"/>
                    <a:pt x="112" y="60"/>
                    <a:pt x="111" y="60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06" y="59"/>
                    <a:pt x="107" y="53"/>
                    <a:pt x="108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9" y="47"/>
                    <a:pt x="106" y="44"/>
                    <a:pt x="104" y="41"/>
                  </a:cubicBezTo>
                  <a:cubicBezTo>
                    <a:pt x="101" y="40"/>
                    <a:pt x="102" y="35"/>
                    <a:pt x="104" y="30"/>
                  </a:cubicBezTo>
                  <a:cubicBezTo>
                    <a:pt x="104" y="28"/>
                    <a:pt x="105" y="26"/>
                    <a:pt x="105" y="25"/>
                  </a:cubicBezTo>
                  <a:cubicBezTo>
                    <a:pt x="103" y="23"/>
                    <a:pt x="102" y="18"/>
                    <a:pt x="102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2" y="15"/>
                    <a:pt x="102" y="15"/>
                    <a:pt x="101" y="15"/>
                  </a:cubicBezTo>
                  <a:cubicBezTo>
                    <a:pt x="100" y="15"/>
                    <a:pt x="99" y="15"/>
                    <a:pt x="97" y="15"/>
                  </a:cubicBezTo>
                  <a:cubicBezTo>
                    <a:pt x="93" y="15"/>
                    <a:pt x="91" y="14"/>
                    <a:pt x="90" y="13"/>
                  </a:cubicBezTo>
                  <a:cubicBezTo>
                    <a:pt x="89" y="12"/>
                    <a:pt x="88" y="12"/>
                    <a:pt x="86" y="12"/>
                  </a:cubicBezTo>
                  <a:cubicBezTo>
                    <a:pt x="85" y="12"/>
                    <a:pt x="84" y="12"/>
                    <a:pt x="83" y="13"/>
                  </a:cubicBezTo>
                  <a:cubicBezTo>
                    <a:pt x="83" y="13"/>
                    <a:pt x="82" y="16"/>
                    <a:pt x="82" y="17"/>
                  </a:cubicBezTo>
                  <a:cubicBezTo>
                    <a:pt x="81" y="20"/>
                    <a:pt x="81" y="23"/>
                    <a:pt x="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4" y="23"/>
                    <a:pt x="69" y="24"/>
                    <a:pt x="65" y="25"/>
                  </a:cubicBezTo>
                  <a:cubicBezTo>
                    <a:pt x="59" y="27"/>
                    <a:pt x="56" y="22"/>
                    <a:pt x="54" y="17"/>
                  </a:cubicBezTo>
                  <a:cubicBezTo>
                    <a:pt x="53" y="14"/>
                    <a:pt x="52" y="14"/>
                    <a:pt x="51" y="13"/>
                  </a:cubicBezTo>
                  <a:cubicBezTo>
                    <a:pt x="49" y="12"/>
                    <a:pt x="48" y="10"/>
                    <a:pt x="49" y="7"/>
                  </a:cubicBezTo>
                  <a:cubicBezTo>
                    <a:pt x="50" y="4"/>
                    <a:pt x="48" y="1"/>
                    <a:pt x="48" y="0"/>
                  </a:cubicBezTo>
                  <a:cubicBezTo>
                    <a:pt x="44" y="0"/>
                    <a:pt x="32" y="0"/>
                    <a:pt x="23" y="0"/>
                  </a:cubicBezTo>
                  <a:cubicBezTo>
                    <a:pt x="15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9"/>
                    <a:pt x="15" y="19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6"/>
                    <a:pt x="18" y="29"/>
                    <a:pt x="17" y="31"/>
                  </a:cubicBezTo>
                  <a:cubicBezTo>
                    <a:pt x="17" y="32"/>
                    <a:pt x="16" y="34"/>
                    <a:pt x="16" y="37"/>
                  </a:cubicBezTo>
                  <a:cubicBezTo>
                    <a:pt x="16" y="39"/>
                    <a:pt x="18" y="44"/>
                    <a:pt x="19" y="48"/>
                  </a:cubicBezTo>
                  <a:cubicBezTo>
                    <a:pt x="21" y="52"/>
                    <a:pt x="23" y="56"/>
                    <a:pt x="23" y="60"/>
                  </a:cubicBezTo>
                  <a:cubicBezTo>
                    <a:pt x="24" y="68"/>
                    <a:pt x="19" y="72"/>
                    <a:pt x="16" y="77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1" y="83"/>
                    <a:pt x="7" y="93"/>
                    <a:pt x="7" y="98"/>
                  </a:cubicBezTo>
                  <a:cubicBezTo>
                    <a:pt x="7" y="103"/>
                    <a:pt x="5" y="107"/>
                    <a:pt x="3" y="110"/>
                  </a:cubicBezTo>
                  <a:cubicBezTo>
                    <a:pt x="2" y="111"/>
                    <a:pt x="1" y="113"/>
                    <a:pt x="1" y="114"/>
                  </a:cubicBezTo>
                  <a:cubicBezTo>
                    <a:pt x="1" y="117"/>
                    <a:pt x="1" y="123"/>
                    <a:pt x="0" y="127"/>
                  </a:cubicBezTo>
                  <a:cubicBezTo>
                    <a:pt x="0" y="127"/>
                    <a:pt x="0" y="127"/>
                    <a:pt x="0" y="126"/>
                  </a:cubicBezTo>
                  <a:cubicBezTo>
                    <a:pt x="0" y="126"/>
                    <a:pt x="1" y="126"/>
                    <a:pt x="1" y="126"/>
                  </a:cubicBezTo>
                  <a:cubicBezTo>
                    <a:pt x="1" y="126"/>
                    <a:pt x="1" y="126"/>
                    <a:pt x="1" y="125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2" y="125"/>
                    <a:pt x="2" y="125"/>
                    <a:pt x="3" y="125"/>
                  </a:cubicBezTo>
                  <a:cubicBezTo>
                    <a:pt x="3" y="125"/>
                    <a:pt x="3" y="124"/>
                    <a:pt x="3" y="124"/>
                  </a:cubicBezTo>
                  <a:cubicBezTo>
                    <a:pt x="4" y="124"/>
                    <a:pt x="4" y="124"/>
                    <a:pt x="5" y="124"/>
                  </a:cubicBezTo>
                  <a:cubicBezTo>
                    <a:pt x="7" y="124"/>
                    <a:pt x="8" y="126"/>
                    <a:pt x="9" y="127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14" y="124"/>
                    <a:pt x="18" y="125"/>
                    <a:pt x="22" y="127"/>
                  </a:cubicBezTo>
                  <a:cubicBezTo>
                    <a:pt x="25" y="129"/>
                    <a:pt x="28" y="130"/>
                    <a:pt x="3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5" y="134"/>
                    <a:pt x="75" y="134"/>
                    <a:pt x="75" y="134"/>
                  </a:cubicBezTo>
                  <a:cubicBezTo>
                    <a:pt x="77" y="133"/>
                    <a:pt x="85" y="133"/>
                    <a:pt x="91" y="133"/>
                  </a:cubicBezTo>
                  <a:cubicBezTo>
                    <a:pt x="97" y="133"/>
                    <a:pt x="99" y="133"/>
                    <a:pt x="99" y="134"/>
                  </a:cubicBezTo>
                  <a:cubicBezTo>
                    <a:pt x="100" y="134"/>
                    <a:pt x="101" y="134"/>
                    <a:pt x="103" y="134"/>
                  </a:cubicBezTo>
                  <a:cubicBezTo>
                    <a:pt x="108" y="134"/>
                    <a:pt x="113" y="133"/>
                    <a:pt x="115" y="133"/>
                  </a:cubicBezTo>
                  <a:cubicBezTo>
                    <a:pt x="116" y="133"/>
                    <a:pt x="116" y="133"/>
                    <a:pt x="116" y="133"/>
                  </a:cubicBezTo>
                  <a:lnTo>
                    <a:pt x="104" y="1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" name="Freeform 1276"/>
            <p:cNvSpPr>
              <a:spLocks/>
            </p:cNvSpPr>
            <p:nvPr/>
          </p:nvSpPr>
          <p:spPr bwMode="auto">
            <a:xfrm>
              <a:off x="1800" y="315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Freeform 1277"/>
            <p:cNvSpPr>
              <a:spLocks/>
            </p:cNvSpPr>
            <p:nvPr/>
          </p:nvSpPr>
          <p:spPr bwMode="auto">
            <a:xfrm>
              <a:off x="1798" y="3159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Freeform 1278"/>
            <p:cNvSpPr>
              <a:spLocks/>
            </p:cNvSpPr>
            <p:nvPr/>
          </p:nvSpPr>
          <p:spPr bwMode="auto">
            <a:xfrm>
              <a:off x="1802" y="3158"/>
              <a:ext cx="3" cy="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2" y="0"/>
                    <a:pt x="3" y="2"/>
                    <a:pt x="4" y="3"/>
                  </a:cubicBezTo>
                  <a:cubicBezTo>
                    <a:pt x="3" y="2"/>
                    <a:pt x="2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Freeform 1279"/>
            <p:cNvSpPr>
              <a:spLocks/>
            </p:cNvSpPr>
            <p:nvPr/>
          </p:nvSpPr>
          <p:spPr bwMode="auto">
            <a:xfrm>
              <a:off x="1797" y="316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Freeform 1280"/>
            <p:cNvSpPr>
              <a:spLocks/>
            </p:cNvSpPr>
            <p:nvPr/>
          </p:nvSpPr>
          <p:spPr bwMode="auto">
            <a:xfrm>
              <a:off x="1900" y="3065"/>
              <a:ext cx="121" cy="104"/>
            </a:xfrm>
            <a:custGeom>
              <a:avLst/>
              <a:gdLst>
                <a:gd name="T0" fmla="*/ 17 w 126"/>
                <a:gd name="T1" fmla="*/ 105 h 109"/>
                <a:gd name="T2" fmla="*/ 22 w 126"/>
                <a:gd name="T3" fmla="*/ 104 h 109"/>
                <a:gd name="T4" fmla="*/ 25 w 126"/>
                <a:gd name="T5" fmla="*/ 104 h 109"/>
                <a:gd name="T6" fmla="*/ 28 w 126"/>
                <a:gd name="T7" fmla="*/ 104 h 109"/>
                <a:gd name="T8" fmla="*/ 34 w 126"/>
                <a:gd name="T9" fmla="*/ 107 h 109"/>
                <a:gd name="T10" fmla="*/ 36 w 126"/>
                <a:gd name="T11" fmla="*/ 107 h 109"/>
                <a:gd name="T12" fmla="*/ 38 w 126"/>
                <a:gd name="T13" fmla="*/ 107 h 109"/>
                <a:gd name="T14" fmla="*/ 51 w 126"/>
                <a:gd name="T15" fmla="*/ 109 h 109"/>
                <a:gd name="T16" fmla="*/ 64 w 126"/>
                <a:gd name="T17" fmla="*/ 96 h 109"/>
                <a:gd name="T18" fmla="*/ 81 w 126"/>
                <a:gd name="T19" fmla="*/ 83 h 109"/>
                <a:gd name="T20" fmla="*/ 88 w 126"/>
                <a:gd name="T21" fmla="*/ 74 h 109"/>
                <a:gd name="T22" fmla="*/ 117 w 126"/>
                <a:gd name="T23" fmla="*/ 63 h 109"/>
                <a:gd name="T24" fmla="*/ 117 w 126"/>
                <a:gd name="T25" fmla="*/ 62 h 109"/>
                <a:gd name="T26" fmla="*/ 116 w 126"/>
                <a:gd name="T27" fmla="*/ 60 h 109"/>
                <a:gd name="T28" fmla="*/ 117 w 126"/>
                <a:gd name="T29" fmla="*/ 58 h 109"/>
                <a:gd name="T30" fmla="*/ 122 w 126"/>
                <a:gd name="T31" fmla="*/ 27 h 109"/>
                <a:gd name="T32" fmla="*/ 125 w 126"/>
                <a:gd name="T33" fmla="*/ 22 h 109"/>
                <a:gd name="T34" fmla="*/ 124 w 126"/>
                <a:gd name="T35" fmla="*/ 19 h 109"/>
                <a:gd name="T36" fmla="*/ 121 w 126"/>
                <a:gd name="T37" fmla="*/ 14 h 109"/>
                <a:gd name="T38" fmla="*/ 108 w 126"/>
                <a:gd name="T39" fmla="*/ 9 h 109"/>
                <a:gd name="T40" fmla="*/ 98 w 126"/>
                <a:gd name="T41" fmla="*/ 5 h 109"/>
                <a:gd name="T42" fmla="*/ 97 w 126"/>
                <a:gd name="T43" fmla="*/ 4 h 109"/>
                <a:gd name="T44" fmla="*/ 95 w 126"/>
                <a:gd name="T45" fmla="*/ 4 h 109"/>
                <a:gd name="T46" fmla="*/ 94 w 126"/>
                <a:gd name="T47" fmla="*/ 3 h 109"/>
                <a:gd name="T48" fmla="*/ 91 w 126"/>
                <a:gd name="T49" fmla="*/ 1 h 109"/>
                <a:gd name="T50" fmla="*/ 90 w 126"/>
                <a:gd name="T51" fmla="*/ 0 h 109"/>
                <a:gd name="T52" fmla="*/ 86 w 126"/>
                <a:gd name="T53" fmla="*/ 2 h 109"/>
                <a:gd name="T54" fmla="*/ 82 w 126"/>
                <a:gd name="T55" fmla="*/ 2 h 109"/>
                <a:gd name="T56" fmla="*/ 76 w 126"/>
                <a:gd name="T57" fmla="*/ 3 h 109"/>
                <a:gd name="T58" fmla="*/ 74 w 126"/>
                <a:gd name="T59" fmla="*/ 22 h 109"/>
                <a:gd name="T60" fmla="*/ 71 w 126"/>
                <a:gd name="T61" fmla="*/ 35 h 109"/>
                <a:gd name="T62" fmla="*/ 81 w 126"/>
                <a:gd name="T63" fmla="*/ 42 h 109"/>
                <a:gd name="T64" fmla="*/ 85 w 126"/>
                <a:gd name="T65" fmla="*/ 58 h 109"/>
                <a:gd name="T66" fmla="*/ 74 w 126"/>
                <a:gd name="T67" fmla="*/ 57 h 109"/>
                <a:gd name="T68" fmla="*/ 55 w 126"/>
                <a:gd name="T69" fmla="*/ 39 h 109"/>
                <a:gd name="T70" fmla="*/ 42 w 126"/>
                <a:gd name="T71" fmla="*/ 42 h 109"/>
                <a:gd name="T72" fmla="*/ 32 w 126"/>
                <a:gd name="T73" fmla="*/ 34 h 109"/>
                <a:gd name="T74" fmla="*/ 25 w 126"/>
                <a:gd name="T75" fmla="*/ 35 h 109"/>
                <a:gd name="T76" fmla="*/ 24 w 126"/>
                <a:gd name="T77" fmla="*/ 35 h 109"/>
                <a:gd name="T78" fmla="*/ 23 w 126"/>
                <a:gd name="T79" fmla="*/ 33 h 109"/>
                <a:gd name="T80" fmla="*/ 17 w 126"/>
                <a:gd name="T81" fmla="*/ 55 h 109"/>
                <a:gd name="T82" fmla="*/ 12 w 126"/>
                <a:gd name="T83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6" h="109">
                  <a:moveTo>
                    <a:pt x="14" y="105"/>
                  </a:moveTo>
                  <a:cubicBezTo>
                    <a:pt x="15" y="105"/>
                    <a:pt x="15" y="105"/>
                    <a:pt x="16" y="105"/>
                  </a:cubicBezTo>
                  <a:cubicBezTo>
                    <a:pt x="16" y="105"/>
                    <a:pt x="17" y="105"/>
                    <a:pt x="17" y="105"/>
                  </a:cubicBezTo>
                  <a:cubicBezTo>
                    <a:pt x="18" y="105"/>
                    <a:pt x="18" y="105"/>
                    <a:pt x="19" y="105"/>
                  </a:cubicBezTo>
                  <a:cubicBezTo>
                    <a:pt x="19" y="104"/>
                    <a:pt x="19" y="104"/>
                    <a:pt x="20" y="104"/>
                  </a:cubicBezTo>
                  <a:cubicBezTo>
                    <a:pt x="20" y="104"/>
                    <a:pt x="21" y="104"/>
                    <a:pt x="22" y="104"/>
                  </a:cubicBezTo>
                  <a:cubicBezTo>
                    <a:pt x="22" y="104"/>
                    <a:pt x="22" y="104"/>
                    <a:pt x="23" y="104"/>
                  </a:cubicBezTo>
                  <a:cubicBezTo>
                    <a:pt x="23" y="104"/>
                    <a:pt x="24" y="104"/>
                    <a:pt x="25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6" y="104"/>
                    <a:pt x="27" y="104"/>
                    <a:pt x="28" y="104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9" y="104"/>
                    <a:pt x="32" y="104"/>
                    <a:pt x="33" y="105"/>
                  </a:cubicBezTo>
                  <a:cubicBezTo>
                    <a:pt x="33" y="106"/>
                    <a:pt x="34" y="106"/>
                    <a:pt x="34" y="107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35" y="107"/>
                    <a:pt x="35" y="107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7" y="107"/>
                    <a:pt x="37" y="107"/>
                    <a:pt x="38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7"/>
                    <a:pt x="38" y="107"/>
                    <a:pt x="39" y="107"/>
                  </a:cubicBezTo>
                  <a:cubicBezTo>
                    <a:pt x="40" y="107"/>
                    <a:pt x="41" y="107"/>
                    <a:pt x="43" y="108"/>
                  </a:cubicBezTo>
                  <a:cubicBezTo>
                    <a:pt x="45" y="108"/>
                    <a:pt x="49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3" y="109"/>
                    <a:pt x="54" y="106"/>
                    <a:pt x="55" y="105"/>
                  </a:cubicBezTo>
                  <a:cubicBezTo>
                    <a:pt x="58" y="101"/>
                    <a:pt x="61" y="97"/>
                    <a:pt x="64" y="96"/>
                  </a:cubicBezTo>
                  <a:cubicBezTo>
                    <a:pt x="68" y="95"/>
                    <a:pt x="72" y="91"/>
                    <a:pt x="73" y="90"/>
                  </a:cubicBezTo>
                  <a:cubicBezTo>
                    <a:pt x="73" y="87"/>
                    <a:pt x="74" y="84"/>
                    <a:pt x="81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9" y="74"/>
                    <a:pt x="90" y="73"/>
                    <a:pt x="92" y="73"/>
                  </a:cubicBezTo>
                  <a:cubicBezTo>
                    <a:pt x="105" y="68"/>
                    <a:pt x="112" y="65"/>
                    <a:pt x="116" y="64"/>
                  </a:cubicBezTo>
                  <a:cubicBezTo>
                    <a:pt x="116" y="64"/>
                    <a:pt x="117" y="64"/>
                    <a:pt x="117" y="63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7" y="63"/>
                    <a:pt x="117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1"/>
                    <a:pt x="116" y="61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59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118" y="57"/>
                    <a:pt x="118" y="51"/>
                    <a:pt x="118" y="49"/>
                  </a:cubicBezTo>
                  <a:cubicBezTo>
                    <a:pt x="118" y="46"/>
                    <a:pt x="120" y="46"/>
                    <a:pt x="122" y="45"/>
                  </a:cubicBezTo>
                  <a:cubicBezTo>
                    <a:pt x="120" y="40"/>
                    <a:pt x="121" y="29"/>
                    <a:pt x="122" y="27"/>
                  </a:cubicBezTo>
                  <a:cubicBezTo>
                    <a:pt x="123" y="26"/>
                    <a:pt x="124" y="24"/>
                    <a:pt x="125" y="24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6" y="23"/>
                    <a:pt x="126" y="23"/>
                    <a:pt x="125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4" y="20"/>
                    <a:pt x="124" y="20"/>
                    <a:pt x="124" y="19"/>
                  </a:cubicBezTo>
                  <a:cubicBezTo>
                    <a:pt x="124" y="18"/>
                    <a:pt x="123" y="16"/>
                    <a:pt x="122" y="15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5"/>
                    <a:pt x="122" y="14"/>
                    <a:pt x="121" y="14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0" y="13"/>
                    <a:pt x="113" y="10"/>
                    <a:pt x="109" y="9"/>
                  </a:cubicBezTo>
                  <a:cubicBezTo>
                    <a:pt x="109" y="9"/>
                    <a:pt x="108" y="9"/>
                    <a:pt x="108" y="9"/>
                  </a:cubicBezTo>
                  <a:cubicBezTo>
                    <a:pt x="107" y="8"/>
                    <a:pt x="105" y="7"/>
                    <a:pt x="103" y="6"/>
                  </a:cubicBezTo>
                  <a:cubicBezTo>
                    <a:pt x="101" y="6"/>
                    <a:pt x="99" y="5"/>
                    <a:pt x="98" y="5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4"/>
                    <a:pt x="98" y="4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3"/>
                    <a:pt x="94" y="3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3" y="3"/>
                    <a:pt x="93" y="3"/>
                    <a:pt x="93" y="2"/>
                  </a:cubicBezTo>
                  <a:cubicBezTo>
                    <a:pt x="93" y="2"/>
                    <a:pt x="92" y="2"/>
                    <a:pt x="92" y="2"/>
                  </a:cubicBezTo>
                  <a:cubicBezTo>
                    <a:pt x="92" y="2"/>
                    <a:pt x="92" y="1"/>
                    <a:pt x="91" y="1"/>
                  </a:cubicBezTo>
                  <a:cubicBezTo>
                    <a:pt x="91" y="1"/>
                    <a:pt x="91" y="1"/>
                    <a:pt x="90" y="1"/>
                  </a:cubicBezTo>
                  <a:cubicBezTo>
                    <a:pt x="90" y="1"/>
                    <a:pt x="90" y="1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9" y="1"/>
                    <a:pt x="89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7" y="1"/>
                    <a:pt x="86" y="2"/>
                    <a:pt x="86" y="2"/>
                  </a:cubicBezTo>
                  <a:cubicBezTo>
                    <a:pt x="86" y="2"/>
                    <a:pt x="85" y="2"/>
                    <a:pt x="85" y="2"/>
                  </a:cubicBezTo>
                  <a:cubicBezTo>
                    <a:pt x="84" y="2"/>
                    <a:pt x="84" y="2"/>
                    <a:pt x="83" y="2"/>
                  </a:cubicBezTo>
                  <a:cubicBezTo>
                    <a:pt x="83" y="2"/>
                    <a:pt x="83" y="2"/>
                    <a:pt x="82" y="2"/>
                  </a:cubicBezTo>
                  <a:cubicBezTo>
                    <a:pt x="82" y="2"/>
                    <a:pt x="81" y="2"/>
                    <a:pt x="80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3"/>
                    <a:pt x="76" y="3"/>
                  </a:cubicBezTo>
                  <a:cubicBezTo>
                    <a:pt x="76" y="5"/>
                    <a:pt x="77" y="7"/>
                    <a:pt x="75" y="9"/>
                  </a:cubicBezTo>
                  <a:cubicBezTo>
                    <a:pt x="73" y="10"/>
                    <a:pt x="73" y="11"/>
                    <a:pt x="73" y="12"/>
                  </a:cubicBezTo>
                  <a:cubicBezTo>
                    <a:pt x="75" y="13"/>
                    <a:pt x="75" y="17"/>
                    <a:pt x="74" y="22"/>
                  </a:cubicBezTo>
                  <a:cubicBezTo>
                    <a:pt x="74" y="24"/>
                    <a:pt x="73" y="25"/>
                    <a:pt x="73" y="26"/>
                  </a:cubicBezTo>
                  <a:cubicBezTo>
                    <a:pt x="73" y="28"/>
                    <a:pt x="73" y="30"/>
                    <a:pt x="72" y="32"/>
                  </a:cubicBezTo>
                  <a:cubicBezTo>
                    <a:pt x="71" y="33"/>
                    <a:pt x="71" y="34"/>
                    <a:pt x="71" y="35"/>
                  </a:cubicBezTo>
                  <a:cubicBezTo>
                    <a:pt x="71" y="36"/>
                    <a:pt x="72" y="37"/>
                    <a:pt x="73" y="38"/>
                  </a:cubicBezTo>
                  <a:cubicBezTo>
                    <a:pt x="74" y="40"/>
                    <a:pt x="75" y="43"/>
                    <a:pt x="77" y="43"/>
                  </a:cubicBezTo>
                  <a:cubicBezTo>
                    <a:pt x="78" y="44"/>
                    <a:pt x="80" y="43"/>
                    <a:pt x="81" y="42"/>
                  </a:cubicBezTo>
                  <a:cubicBezTo>
                    <a:pt x="82" y="42"/>
                    <a:pt x="83" y="41"/>
                    <a:pt x="84" y="41"/>
                  </a:cubicBezTo>
                  <a:cubicBezTo>
                    <a:pt x="87" y="41"/>
                    <a:pt x="87" y="46"/>
                    <a:pt x="87" y="51"/>
                  </a:cubicBezTo>
                  <a:cubicBezTo>
                    <a:pt x="87" y="55"/>
                    <a:pt x="85" y="57"/>
                    <a:pt x="85" y="58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84" y="58"/>
                    <a:pt x="81" y="59"/>
                    <a:pt x="79" y="59"/>
                  </a:cubicBezTo>
                  <a:cubicBezTo>
                    <a:pt x="77" y="59"/>
                    <a:pt x="75" y="58"/>
                    <a:pt x="74" y="57"/>
                  </a:cubicBezTo>
                  <a:cubicBezTo>
                    <a:pt x="71" y="55"/>
                    <a:pt x="69" y="50"/>
                    <a:pt x="69" y="47"/>
                  </a:cubicBezTo>
                  <a:cubicBezTo>
                    <a:pt x="68" y="47"/>
                    <a:pt x="67" y="46"/>
                    <a:pt x="62" y="46"/>
                  </a:cubicBezTo>
                  <a:cubicBezTo>
                    <a:pt x="60" y="46"/>
                    <a:pt x="57" y="44"/>
                    <a:pt x="55" y="39"/>
                  </a:cubicBezTo>
                  <a:cubicBezTo>
                    <a:pt x="55" y="40"/>
                    <a:pt x="54" y="40"/>
                    <a:pt x="54" y="40"/>
                  </a:cubicBezTo>
                  <a:cubicBezTo>
                    <a:pt x="54" y="43"/>
                    <a:pt x="50" y="43"/>
                    <a:pt x="47" y="43"/>
                  </a:cubicBezTo>
                  <a:cubicBezTo>
                    <a:pt x="46" y="43"/>
                    <a:pt x="44" y="43"/>
                    <a:pt x="42" y="42"/>
                  </a:cubicBezTo>
                  <a:cubicBezTo>
                    <a:pt x="41" y="41"/>
                    <a:pt x="39" y="40"/>
                    <a:pt x="39" y="40"/>
                  </a:cubicBezTo>
                  <a:cubicBezTo>
                    <a:pt x="38" y="41"/>
                    <a:pt x="36" y="41"/>
                    <a:pt x="34" y="39"/>
                  </a:cubicBezTo>
                  <a:cubicBezTo>
                    <a:pt x="33" y="38"/>
                    <a:pt x="32" y="36"/>
                    <a:pt x="32" y="34"/>
                  </a:cubicBezTo>
                  <a:cubicBezTo>
                    <a:pt x="31" y="34"/>
                    <a:pt x="29" y="35"/>
                    <a:pt x="28" y="35"/>
                  </a:cubicBezTo>
                  <a:cubicBezTo>
                    <a:pt x="28" y="35"/>
                    <a:pt x="27" y="36"/>
                    <a:pt x="27" y="36"/>
                  </a:cubicBezTo>
                  <a:cubicBezTo>
                    <a:pt x="26" y="36"/>
                    <a:pt x="26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3" y="34"/>
                    <a:pt x="23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06"/>
                    <a:pt x="12" y="106"/>
                    <a:pt x="13" y="106"/>
                  </a:cubicBezTo>
                  <a:cubicBezTo>
                    <a:pt x="13" y="105"/>
                    <a:pt x="14" y="105"/>
                    <a:pt x="14" y="10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Freeform 1281"/>
            <p:cNvSpPr>
              <a:spLocks/>
            </p:cNvSpPr>
            <p:nvPr/>
          </p:nvSpPr>
          <p:spPr bwMode="auto">
            <a:xfrm>
              <a:off x="1915" y="3165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Freeform 1282"/>
            <p:cNvSpPr>
              <a:spLocks/>
            </p:cNvSpPr>
            <p:nvPr/>
          </p:nvSpPr>
          <p:spPr bwMode="auto">
            <a:xfrm>
              <a:off x="1933" y="316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Freeform 1283"/>
            <p:cNvSpPr>
              <a:spLocks/>
            </p:cNvSpPr>
            <p:nvPr/>
          </p:nvSpPr>
          <p:spPr bwMode="auto">
            <a:xfrm>
              <a:off x="1924" y="31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" name="Freeform 1284"/>
            <p:cNvSpPr>
              <a:spLocks/>
            </p:cNvSpPr>
            <p:nvPr/>
          </p:nvSpPr>
          <p:spPr bwMode="auto">
            <a:xfrm>
              <a:off x="1921" y="3164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" name="Freeform 1285"/>
            <p:cNvSpPr>
              <a:spLocks/>
            </p:cNvSpPr>
            <p:nvPr/>
          </p:nvSpPr>
          <p:spPr bwMode="auto">
            <a:xfrm>
              <a:off x="1918" y="316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Freeform 1286"/>
            <p:cNvSpPr>
              <a:spLocks/>
            </p:cNvSpPr>
            <p:nvPr/>
          </p:nvSpPr>
          <p:spPr bwMode="auto">
            <a:xfrm>
              <a:off x="1927" y="3164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1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0"/>
                    <a:pt x="4" y="0"/>
                    <a:pt x="5" y="1"/>
                  </a:cubicBezTo>
                  <a:cubicBezTo>
                    <a:pt x="4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Freeform 1287"/>
            <p:cNvSpPr>
              <a:spLocks/>
            </p:cNvSpPr>
            <p:nvPr/>
          </p:nvSpPr>
          <p:spPr bwMode="auto">
            <a:xfrm>
              <a:off x="1913" y="3165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Freeform 1288"/>
            <p:cNvSpPr>
              <a:spLocks/>
            </p:cNvSpPr>
            <p:nvPr/>
          </p:nvSpPr>
          <p:spPr bwMode="auto">
            <a:xfrm>
              <a:off x="1935" y="3167"/>
              <a:ext cx="1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Freeform 1289"/>
            <p:cNvSpPr>
              <a:spLocks/>
            </p:cNvSpPr>
            <p:nvPr/>
          </p:nvSpPr>
          <p:spPr bwMode="auto">
            <a:xfrm>
              <a:off x="1978" y="3143"/>
              <a:ext cx="7" cy="1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0 h 1"/>
                <a:gd name="T4" fmla="*/ 7 w 7"/>
                <a:gd name="T5" fmla="*/ 0 h 1"/>
                <a:gd name="T6" fmla="*/ 0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Freeform 1290"/>
            <p:cNvSpPr>
              <a:spLocks/>
            </p:cNvSpPr>
            <p:nvPr/>
          </p:nvSpPr>
          <p:spPr bwMode="auto">
            <a:xfrm>
              <a:off x="1933" y="3167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Freeform 1291"/>
            <p:cNvSpPr>
              <a:spLocks/>
            </p:cNvSpPr>
            <p:nvPr/>
          </p:nvSpPr>
          <p:spPr bwMode="auto">
            <a:xfrm>
              <a:off x="1900" y="3151"/>
              <a:ext cx="12" cy="15"/>
            </a:xfrm>
            <a:custGeom>
              <a:avLst/>
              <a:gdLst>
                <a:gd name="T0" fmla="*/ 12 w 12"/>
                <a:gd name="T1" fmla="*/ 15 h 15"/>
                <a:gd name="T2" fmla="*/ 12 w 12"/>
                <a:gd name="T3" fmla="*/ 15 h 15"/>
                <a:gd name="T4" fmla="*/ 0 w 12"/>
                <a:gd name="T5" fmla="*/ 0 h 15"/>
                <a:gd name="T6" fmla="*/ 12 w 12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5">
                  <a:moveTo>
                    <a:pt x="12" y="15"/>
                  </a:moveTo>
                  <a:lnTo>
                    <a:pt x="12" y="15"/>
                  </a:lnTo>
                  <a:lnTo>
                    <a:pt x="0" y="0"/>
                  </a:lnTo>
                  <a:lnTo>
                    <a:pt x="12" y="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Freeform 1292"/>
            <p:cNvSpPr>
              <a:spLocks/>
            </p:cNvSpPr>
            <p:nvPr/>
          </p:nvSpPr>
          <p:spPr bwMode="auto">
            <a:xfrm>
              <a:off x="1974" y="2987"/>
              <a:ext cx="17" cy="14"/>
            </a:xfrm>
            <a:custGeom>
              <a:avLst/>
              <a:gdLst>
                <a:gd name="T0" fmla="*/ 15 w 18"/>
                <a:gd name="T1" fmla="*/ 0 h 14"/>
                <a:gd name="T2" fmla="*/ 14 w 18"/>
                <a:gd name="T3" fmla="*/ 1 h 14"/>
                <a:gd name="T4" fmla="*/ 13 w 18"/>
                <a:gd name="T5" fmla="*/ 1 h 14"/>
                <a:gd name="T6" fmla="*/ 13 w 18"/>
                <a:gd name="T7" fmla="*/ 1 h 14"/>
                <a:gd name="T8" fmla="*/ 12 w 18"/>
                <a:gd name="T9" fmla="*/ 1 h 14"/>
                <a:gd name="T10" fmla="*/ 12 w 18"/>
                <a:gd name="T11" fmla="*/ 1 h 14"/>
                <a:gd name="T12" fmla="*/ 11 w 18"/>
                <a:gd name="T13" fmla="*/ 2 h 14"/>
                <a:gd name="T14" fmla="*/ 11 w 18"/>
                <a:gd name="T15" fmla="*/ 2 h 14"/>
                <a:gd name="T16" fmla="*/ 8 w 18"/>
                <a:gd name="T17" fmla="*/ 3 h 14"/>
                <a:gd name="T18" fmla="*/ 8 w 18"/>
                <a:gd name="T19" fmla="*/ 3 h 14"/>
                <a:gd name="T20" fmla="*/ 7 w 18"/>
                <a:gd name="T21" fmla="*/ 3 h 14"/>
                <a:gd name="T22" fmla="*/ 6 w 18"/>
                <a:gd name="T23" fmla="*/ 3 h 14"/>
                <a:gd name="T24" fmla="*/ 6 w 18"/>
                <a:gd name="T25" fmla="*/ 3 h 14"/>
                <a:gd name="T26" fmla="*/ 5 w 18"/>
                <a:gd name="T27" fmla="*/ 3 h 14"/>
                <a:gd name="T28" fmla="*/ 5 w 18"/>
                <a:gd name="T29" fmla="*/ 3 h 14"/>
                <a:gd name="T30" fmla="*/ 4 w 18"/>
                <a:gd name="T31" fmla="*/ 4 h 14"/>
                <a:gd name="T32" fmla="*/ 3 w 18"/>
                <a:gd name="T33" fmla="*/ 9 h 14"/>
                <a:gd name="T34" fmla="*/ 3 w 18"/>
                <a:gd name="T35" fmla="*/ 11 h 14"/>
                <a:gd name="T36" fmla="*/ 1 w 18"/>
                <a:gd name="T37" fmla="*/ 11 h 14"/>
                <a:gd name="T38" fmla="*/ 0 w 18"/>
                <a:gd name="T39" fmla="*/ 12 h 14"/>
                <a:gd name="T40" fmla="*/ 1 w 18"/>
                <a:gd name="T41" fmla="*/ 13 h 14"/>
                <a:gd name="T42" fmla="*/ 1 w 18"/>
                <a:gd name="T43" fmla="*/ 13 h 14"/>
                <a:gd name="T44" fmla="*/ 1 w 18"/>
                <a:gd name="T45" fmla="*/ 14 h 14"/>
                <a:gd name="T46" fmla="*/ 1 w 18"/>
                <a:gd name="T47" fmla="*/ 14 h 14"/>
                <a:gd name="T48" fmla="*/ 2 w 18"/>
                <a:gd name="T49" fmla="*/ 14 h 14"/>
                <a:gd name="T50" fmla="*/ 3 w 18"/>
                <a:gd name="T51" fmla="*/ 14 h 14"/>
                <a:gd name="T52" fmla="*/ 5 w 18"/>
                <a:gd name="T53" fmla="*/ 14 h 14"/>
                <a:gd name="T54" fmla="*/ 8 w 18"/>
                <a:gd name="T55" fmla="*/ 14 h 14"/>
                <a:gd name="T56" fmla="*/ 8 w 18"/>
                <a:gd name="T57" fmla="*/ 13 h 14"/>
                <a:gd name="T58" fmla="*/ 8 w 18"/>
                <a:gd name="T59" fmla="*/ 10 h 14"/>
                <a:gd name="T60" fmla="*/ 10 w 18"/>
                <a:gd name="T61" fmla="*/ 11 h 14"/>
                <a:gd name="T62" fmla="*/ 10 w 18"/>
                <a:gd name="T63" fmla="*/ 11 h 14"/>
                <a:gd name="T64" fmla="*/ 15 w 18"/>
                <a:gd name="T65" fmla="*/ 10 h 14"/>
                <a:gd name="T66" fmla="*/ 15 w 18"/>
                <a:gd name="T67" fmla="*/ 10 h 14"/>
                <a:gd name="T68" fmla="*/ 18 w 18"/>
                <a:gd name="T69" fmla="*/ 10 h 14"/>
                <a:gd name="T70" fmla="*/ 16 w 18"/>
                <a:gd name="T71" fmla="*/ 4 h 14"/>
                <a:gd name="T72" fmla="*/ 15 w 18"/>
                <a:gd name="T73" fmla="*/ 0 h 14"/>
                <a:gd name="T74" fmla="*/ 15 w 18"/>
                <a:gd name="T7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" h="14">
                  <a:moveTo>
                    <a:pt x="15" y="0"/>
                  </a:moveTo>
                  <a:cubicBezTo>
                    <a:pt x="15" y="0"/>
                    <a:pt x="14" y="1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4"/>
                    <a:pt x="3" y="7"/>
                    <a:pt x="3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4" y="14"/>
                    <a:pt x="4" y="14"/>
                    <a:pt x="5" y="14"/>
                  </a:cubicBezTo>
                  <a:cubicBezTo>
                    <a:pt x="6" y="14"/>
                    <a:pt x="7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3" y="11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8"/>
                    <a:pt x="17" y="5"/>
                    <a:pt x="16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0" name="Freeform 1293"/>
            <p:cNvSpPr>
              <a:spLocks/>
            </p:cNvSpPr>
            <p:nvPr/>
          </p:nvSpPr>
          <p:spPr bwMode="auto">
            <a:xfrm>
              <a:off x="2104" y="2844"/>
              <a:ext cx="108" cy="143"/>
            </a:xfrm>
            <a:custGeom>
              <a:avLst/>
              <a:gdLst>
                <a:gd name="T0" fmla="*/ 22 w 113"/>
                <a:gd name="T1" fmla="*/ 13 h 150"/>
                <a:gd name="T2" fmla="*/ 21 w 113"/>
                <a:gd name="T3" fmla="*/ 14 h 150"/>
                <a:gd name="T4" fmla="*/ 21 w 113"/>
                <a:gd name="T5" fmla="*/ 14 h 150"/>
                <a:gd name="T6" fmla="*/ 21 w 113"/>
                <a:gd name="T7" fmla="*/ 15 h 150"/>
                <a:gd name="T8" fmla="*/ 20 w 113"/>
                <a:gd name="T9" fmla="*/ 15 h 150"/>
                <a:gd name="T10" fmla="*/ 20 w 113"/>
                <a:gd name="T11" fmla="*/ 15 h 150"/>
                <a:gd name="T12" fmla="*/ 26 w 113"/>
                <a:gd name="T13" fmla="*/ 24 h 150"/>
                <a:gd name="T14" fmla="*/ 30 w 113"/>
                <a:gd name="T15" fmla="*/ 28 h 150"/>
                <a:gd name="T16" fmla="*/ 33 w 113"/>
                <a:gd name="T17" fmla="*/ 31 h 150"/>
                <a:gd name="T18" fmla="*/ 56 w 113"/>
                <a:gd name="T19" fmla="*/ 39 h 150"/>
                <a:gd name="T20" fmla="*/ 71 w 113"/>
                <a:gd name="T21" fmla="*/ 42 h 150"/>
                <a:gd name="T22" fmla="*/ 78 w 113"/>
                <a:gd name="T23" fmla="*/ 45 h 150"/>
                <a:gd name="T24" fmla="*/ 76 w 113"/>
                <a:gd name="T25" fmla="*/ 48 h 150"/>
                <a:gd name="T26" fmla="*/ 47 w 113"/>
                <a:gd name="T27" fmla="*/ 78 h 150"/>
                <a:gd name="T28" fmla="*/ 39 w 113"/>
                <a:gd name="T29" fmla="*/ 81 h 150"/>
                <a:gd name="T30" fmla="*/ 37 w 113"/>
                <a:gd name="T31" fmla="*/ 81 h 150"/>
                <a:gd name="T32" fmla="*/ 33 w 113"/>
                <a:gd name="T33" fmla="*/ 81 h 150"/>
                <a:gd name="T34" fmla="*/ 23 w 113"/>
                <a:gd name="T35" fmla="*/ 86 h 150"/>
                <a:gd name="T36" fmla="*/ 18 w 113"/>
                <a:gd name="T37" fmla="*/ 89 h 150"/>
                <a:gd name="T38" fmla="*/ 18 w 113"/>
                <a:gd name="T39" fmla="*/ 89 h 150"/>
                <a:gd name="T40" fmla="*/ 16 w 113"/>
                <a:gd name="T41" fmla="*/ 89 h 150"/>
                <a:gd name="T42" fmla="*/ 16 w 113"/>
                <a:gd name="T43" fmla="*/ 89 h 150"/>
                <a:gd name="T44" fmla="*/ 14 w 113"/>
                <a:gd name="T45" fmla="*/ 89 h 150"/>
                <a:gd name="T46" fmla="*/ 13 w 113"/>
                <a:gd name="T47" fmla="*/ 89 h 150"/>
                <a:gd name="T48" fmla="*/ 12 w 113"/>
                <a:gd name="T49" fmla="*/ 90 h 150"/>
                <a:gd name="T50" fmla="*/ 11 w 113"/>
                <a:gd name="T51" fmla="*/ 90 h 150"/>
                <a:gd name="T52" fmla="*/ 10 w 113"/>
                <a:gd name="T53" fmla="*/ 90 h 150"/>
                <a:gd name="T54" fmla="*/ 5 w 113"/>
                <a:gd name="T55" fmla="*/ 97 h 150"/>
                <a:gd name="T56" fmla="*/ 0 w 113"/>
                <a:gd name="T57" fmla="*/ 105 h 150"/>
                <a:gd name="T58" fmla="*/ 1 w 113"/>
                <a:gd name="T59" fmla="*/ 144 h 150"/>
                <a:gd name="T60" fmla="*/ 5 w 113"/>
                <a:gd name="T61" fmla="*/ 150 h 150"/>
                <a:gd name="T62" fmla="*/ 19 w 113"/>
                <a:gd name="T63" fmla="*/ 135 h 150"/>
                <a:gd name="T64" fmla="*/ 28 w 113"/>
                <a:gd name="T65" fmla="*/ 126 h 150"/>
                <a:gd name="T66" fmla="*/ 48 w 113"/>
                <a:gd name="T67" fmla="*/ 110 h 150"/>
                <a:gd name="T68" fmla="*/ 76 w 113"/>
                <a:gd name="T69" fmla="*/ 83 h 150"/>
                <a:gd name="T70" fmla="*/ 88 w 113"/>
                <a:gd name="T71" fmla="*/ 63 h 150"/>
                <a:gd name="T72" fmla="*/ 99 w 113"/>
                <a:gd name="T73" fmla="*/ 45 h 150"/>
                <a:gd name="T74" fmla="*/ 109 w 113"/>
                <a:gd name="T75" fmla="*/ 24 h 150"/>
                <a:gd name="T76" fmla="*/ 110 w 113"/>
                <a:gd name="T77" fmla="*/ 15 h 150"/>
                <a:gd name="T78" fmla="*/ 113 w 113"/>
                <a:gd name="T79" fmla="*/ 4 h 150"/>
                <a:gd name="T80" fmla="*/ 112 w 113"/>
                <a:gd name="T81" fmla="*/ 0 h 150"/>
                <a:gd name="T82" fmla="*/ 109 w 113"/>
                <a:gd name="T83" fmla="*/ 1 h 150"/>
                <a:gd name="T84" fmla="*/ 82 w 113"/>
                <a:gd name="T85" fmla="*/ 9 h 150"/>
                <a:gd name="T86" fmla="*/ 65 w 113"/>
                <a:gd name="T87" fmla="*/ 13 h 150"/>
                <a:gd name="T88" fmla="*/ 59 w 113"/>
                <a:gd name="T89" fmla="*/ 15 h 150"/>
                <a:gd name="T90" fmla="*/ 57 w 113"/>
                <a:gd name="T91" fmla="*/ 15 h 150"/>
                <a:gd name="T92" fmla="*/ 54 w 113"/>
                <a:gd name="T93" fmla="*/ 15 h 150"/>
                <a:gd name="T94" fmla="*/ 51 w 113"/>
                <a:gd name="T95" fmla="*/ 15 h 150"/>
                <a:gd name="T96" fmla="*/ 39 w 113"/>
                <a:gd name="T97" fmla="*/ 20 h 150"/>
                <a:gd name="T98" fmla="*/ 29 w 113"/>
                <a:gd name="T99" fmla="*/ 13 h 150"/>
                <a:gd name="T100" fmla="*/ 25 w 113"/>
                <a:gd name="T101" fmla="*/ 9 h 150"/>
                <a:gd name="T102" fmla="*/ 24 w 113"/>
                <a:gd name="T103" fmla="*/ 10 h 150"/>
                <a:gd name="T104" fmla="*/ 24 w 113"/>
                <a:gd name="T105" fmla="*/ 10 h 150"/>
                <a:gd name="T106" fmla="*/ 22 w 113"/>
                <a:gd name="T107" fmla="*/ 1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50">
                  <a:moveTo>
                    <a:pt x="22" y="13"/>
                  </a:moveTo>
                  <a:cubicBezTo>
                    <a:pt x="22" y="13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2" y="18"/>
                    <a:pt x="25" y="24"/>
                    <a:pt x="26" y="24"/>
                  </a:cubicBezTo>
                  <a:cubicBezTo>
                    <a:pt x="28" y="25"/>
                    <a:pt x="29" y="26"/>
                    <a:pt x="30" y="28"/>
                  </a:cubicBezTo>
                  <a:cubicBezTo>
                    <a:pt x="31" y="29"/>
                    <a:pt x="33" y="31"/>
                    <a:pt x="33" y="31"/>
                  </a:cubicBezTo>
                  <a:cubicBezTo>
                    <a:pt x="36" y="32"/>
                    <a:pt x="48" y="36"/>
                    <a:pt x="56" y="39"/>
                  </a:cubicBezTo>
                  <a:cubicBezTo>
                    <a:pt x="65" y="42"/>
                    <a:pt x="70" y="42"/>
                    <a:pt x="71" y="42"/>
                  </a:cubicBezTo>
                  <a:cubicBezTo>
                    <a:pt x="73" y="42"/>
                    <a:pt x="77" y="43"/>
                    <a:pt x="78" y="45"/>
                  </a:cubicBezTo>
                  <a:cubicBezTo>
                    <a:pt x="78" y="46"/>
                    <a:pt x="78" y="47"/>
                    <a:pt x="76" y="48"/>
                  </a:cubicBezTo>
                  <a:cubicBezTo>
                    <a:pt x="74" y="50"/>
                    <a:pt x="50" y="74"/>
                    <a:pt x="47" y="78"/>
                  </a:cubicBezTo>
                  <a:cubicBezTo>
                    <a:pt x="44" y="81"/>
                    <a:pt x="42" y="81"/>
                    <a:pt x="39" y="81"/>
                  </a:cubicBezTo>
                  <a:cubicBezTo>
                    <a:pt x="39" y="81"/>
                    <a:pt x="38" y="81"/>
                    <a:pt x="37" y="81"/>
                  </a:cubicBezTo>
                  <a:cubicBezTo>
                    <a:pt x="36" y="81"/>
                    <a:pt x="34" y="81"/>
                    <a:pt x="33" y="81"/>
                  </a:cubicBezTo>
                  <a:cubicBezTo>
                    <a:pt x="29" y="81"/>
                    <a:pt x="25" y="84"/>
                    <a:pt x="23" y="86"/>
                  </a:cubicBezTo>
                  <a:cubicBezTo>
                    <a:pt x="21" y="88"/>
                    <a:pt x="19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89"/>
                    <a:pt x="16" y="89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5" y="89"/>
                    <a:pt x="15" y="89"/>
                    <a:pt x="14" y="89"/>
                  </a:cubicBezTo>
                  <a:cubicBezTo>
                    <a:pt x="14" y="89"/>
                    <a:pt x="14" y="89"/>
                    <a:pt x="13" y="89"/>
                  </a:cubicBezTo>
                  <a:cubicBezTo>
                    <a:pt x="13" y="90"/>
                    <a:pt x="13" y="90"/>
                    <a:pt x="12" y="90"/>
                  </a:cubicBezTo>
                  <a:cubicBezTo>
                    <a:pt x="12" y="90"/>
                    <a:pt x="11" y="90"/>
                    <a:pt x="11" y="90"/>
                  </a:cubicBezTo>
                  <a:cubicBezTo>
                    <a:pt x="11" y="90"/>
                    <a:pt x="10" y="90"/>
                    <a:pt x="10" y="90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8" y="146"/>
                    <a:pt x="13" y="141"/>
                    <a:pt x="19" y="135"/>
                  </a:cubicBezTo>
                  <a:cubicBezTo>
                    <a:pt x="22" y="132"/>
                    <a:pt x="25" y="129"/>
                    <a:pt x="28" y="126"/>
                  </a:cubicBezTo>
                  <a:cubicBezTo>
                    <a:pt x="38" y="116"/>
                    <a:pt x="43" y="113"/>
                    <a:pt x="48" y="110"/>
                  </a:cubicBezTo>
                  <a:cubicBezTo>
                    <a:pt x="53" y="108"/>
                    <a:pt x="66" y="95"/>
                    <a:pt x="76" y="83"/>
                  </a:cubicBezTo>
                  <a:cubicBezTo>
                    <a:pt x="81" y="77"/>
                    <a:pt x="87" y="68"/>
                    <a:pt x="88" y="63"/>
                  </a:cubicBezTo>
                  <a:cubicBezTo>
                    <a:pt x="89" y="58"/>
                    <a:pt x="94" y="51"/>
                    <a:pt x="99" y="45"/>
                  </a:cubicBezTo>
                  <a:cubicBezTo>
                    <a:pt x="103" y="40"/>
                    <a:pt x="109" y="27"/>
                    <a:pt x="109" y="24"/>
                  </a:cubicBezTo>
                  <a:cubicBezTo>
                    <a:pt x="109" y="22"/>
                    <a:pt x="109" y="19"/>
                    <a:pt x="110" y="15"/>
                  </a:cubicBezTo>
                  <a:cubicBezTo>
                    <a:pt x="111" y="12"/>
                    <a:pt x="112" y="8"/>
                    <a:pt x="113" y="4"/>
                  </a:cubicBezTo>
                  <a:cubicBezTo>
                    <a:pt x="113" y="2"/>
                    <a:pt x="112" y="1"/>
                    <a:pt x="112" y="0"/>
                  </a:cubicBezTo>
                  <a:cubicBezTo>
                    <a:pt x="111" y="0"/>
                    <a:pt x="110" y="0"/>
                    <a:pt x="109" y="1"/>
                  </a:cubicBezTo>
                  <a:cubicBezTo>
                    <a:pt x="106" y="7"/>
                    <a:pt x="89" y="9"/>
                    <a:pt x="82" y="9"/>
                  </a:cubicBezTo>
                  <a:cubicBezTo>
                    <a:pt x="74" y="9"/>
                    <a:pt x="68" y="10"/>
                    <a:pt x="65" y="13"/>
                  </a:cubicBezTo>
                  <a:cubicBezTo>
                    <a:pt x="64" y="15"/>
                    <a:pt x="61" y="15"/>
                    <a:pt x="59" y="15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4" y="15"/>
                  </a:cubicBezTo>
                  <a:cubicBezTo>
                    <a:pt x="52" y="15"/>
                    <a:pt x="51" y="15"/>
                    <a:pt x="51" y="15"/>
                  </a:cubicBezTo>
                  <a:cubicBezTo>
                    <a:pt x="49" y="18"/>
                    <a:pt x="44" y="20"/>
                    <a:pt x="39" y="20"/>
                  </a:cubicBezTo>
                  <a:cubicBezTo>
                    <a:pt x="34" y="20"/>
                    <a:pt x="31" y="17"/>
                    <a:pt x="29" y="13"/>
                  </a:cubicBezTo>
                  <a:cubicBezTo>
                    <a:pt x="28" y="11"/>
                    <a:pt x="27" y="10"/>
                    <a:pt x="25" y="9"/>
                  </a:cubicBezTo>
                  <a:cubicBezTo>
                    <a:pt x="25" y="9"/>
                    <a:pt x="25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1"/>
                    <a:pt x="22" y="12"/>
                    <a:pt x="22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1" name="Freeform 1294"/>
            <p:cNvSpPr>
              <a:spLocks/>
            </p:cNvSpPr>
            <p:nvPr/>
          </p:nvSpPr>
          <p:spPr bwMode="auto">
            <a:xfrm>
              <a:off x="1534" y="2568"/>
              <a:ext cx="119" cy="96"/>
            </a:xfrm>
            <a:custGeom>
              <a:avLst/>
              <a:gdLst>
                <a:gd name="T0" fmla="*/ 40 w 125"/>
                <a:gd name="T1" fmla="*/ 94 h 100"/>
                <a:gd name="T2" fmla="*/ 40 w 125"/>
                <a:gd name="T3" fmla="*/ 92 h 100"/>
                <a:gd name="T4" fmla="*/ 40 w 125"/>
                <a:gd name="T5" fmla="*/ 91 h 100"/>
                <a:gd name="T6" fmla="*/ 40 w 125"/>
                <a:gd name="T7" fmla="*/ 90 h 100"/>
                <a:gd name="T8" fmla="*/ 40 w 125"/>
                <a:gd name="T9" fmla="*/ 90 h 100"/>
                <a:gd name="T10" fmla="*/ 59 w 125"/>
                <a:gd name="T11" fmla="*/ 77 h 100"/>
                <a:gd name="T12" fmla="*/ 64 w 125"/>
                <a:gd name="T13" fmla="*/ 76 h 100"/>
                <a:gd name="T14" fmla="*/ 73 w 125"/>
                <a:gd name="T15" fmla="*/ 72 h 100"/>
                <a:gd name="T16" fmla="*/ 81 w 125"/>
                <a:gd name="T17" fmla="*/ 67 h 100"/>
                <a:gd name="T18" fmla="*/ 91 w 125"/>
                <a:gd name="T19" fmla="*/ 62 h 100"/>
                <a:gd name="T20" fmla="*/ 96 w 125"/>
                <a:gd name="T21" fmla="*/ 59 h 100"/>
                <a:gd name="T22" fmla="*/ 96 w 125"/>
                <a:gd name="T23" fmla="*/ 54 h 100"/>
                <a:gd name="T24" fmla="*/ 100 w 125"/>
                <a:gd name="T25" fmla="*/ 49 h 100"/>
                <a:gd name="T26" fmla="*/ 106 w 125"/>
                <a:gd name="T27" fmla="*/ 47 h 100"/>
                <a:gd name="T28" fmla="*/ 122 w 125"/>
                <a:gd name="T29" fmla="*/ 44 h 100"/>
                <a:gd name="T30" fmla="*/ 125 w 125"/>
                <a:gd name="T31" fmla="*/ 42 h 100"/>
                <a:gd name="T32" fmla="*/ 120 w 125"/>
                <a:gd name="T33" fmla="*/ 28 h 100"/>
                <a:gd name="T34" fmla="*/ 117 w 125"/>
                <a:gd name="T35" fmla="*/ 14 h 100"/>
                <a:gd name="T36" fmla="*/ 116 w 125"/>
                <a:gd name="T37" fmla="*/ 12 h 100"/>
                <a:gd name="T38" fmla="*/ 116 w 125"/>
                <a:gd name="T39" fmla="*/ 11 h 100"/>
                <a:gd name="T40" fmla="*/ 104 w 125"/>
                <a:gd name="T41" fmla="*/ 8 h 100"/>
                <a:gd name="T42" fmla="*/ 99 w 125"/>
                <a:gd name="T43" fmla="*/ 8 h 100"/>
                <a:gd name="T44" fmla="*/ 83 w 125"/>
                <a:gd name="T45" fmla="*/ 5 h 100"/>
                <a:gd name="T46" fmla="*/ 75 w 125"/>
                <a:gd name="T47" fmla="*/ 1 h 100"/>
                <a:gd name="T48" fmla="*/ 64 w 125"/>
                <a:gd name="T49" fmla="*/ 23 h 100"/>
                <a:gd name="T50" fmla="*/ 41 w 125"/>
                <a:gd name="T51" fmla="*/ 36 h 100"/>
                <a:gd name="T52" fmla="*/ 35 w 125"/>
                <a:gd name="T53" fmla="*/ 45 h 100"/>
                <a:gd name="T54" fmla="*/ 32 w 125"/>
                <a:gd name="T55" fmla="*/ 67 h 100"/>
                <a:gd name="T56" fmla="*/ 18 w 125"/>
                <a:gd name="T57" fmla="*/ 88 h 100"/>
                <a:gd name="T58" fmla="*/ 0 w 125"/>
                <a:gd name="T59" fmla="*/ 99 h 100"/>
                <a:gd name="T60" fmla="*/ 34 w 125"/>
                <a:gd name="T61" fmla="*/ 99 h 100"/>
                <a:gd name="T62" fmla="*/ 36 w 125"/>
                <a:gd name="T63" fmla="*/ 99 h 100"/>
                <a:gd name="T64" fmla="*/ 38 w 125"/>
                <a:gd name="T65" fmla="*/ 100 h 100"/>
                <a:gd name="T66" fmla="*/ 40 w 125"/>
                <a:gd name="T67" fmla="*/ 100 h 100"/>
                <a:gd name="T68" fmla="*/ 40 w 125"/>
                <a:gd name="T69" fmla="*/ 9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00">
                  <a:moveTo>
                    <a:pt x="40" y="94"/>
                  </a:moveTo>
                  <a:cubicBezTo>
                    <a:pt x="40" y="94"/>
                    <a:pt x="40" y="94"/>
                    <a:pt x="40" y="94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40" y="91"/>
                    <a:pt x="40" y="90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0" y="89"/>
                    <a:pt x="40" y="87"/>
                    <a:pt x="59" y="77"/>
                  </a:cubicBezTo>
                  <a:cubicBezTo>
                    <a:pt x="60" y="76"/>
                    <a:pt x="61" y="76"/>
                    <a:pt x="63" y="7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5" y="72"/>
                    <a:pt x="70" y="72"/>
                    <a:pt x="73" y="72"/>
                  </a:cubicBezTo>
                  <a:cubicBezTo>
                    <a:pt x="74" y="72"/>
                    <a:pt x="76" y="72"/>
                    <a:pt x="77" y="72"/>
                  </a:cubicBezTo>
                  <a:cubicBezTo>
                    <a:pt x="79" y="72"/>
                    <a:pt x="81" y="70"/>
                    <a:pt x="81" y="67"/>
                  </a:cubicBezTo>
                  <a:cubicBezTo>
                    <a:pt x="81" y="63"/>
                    <a:pt x="86" y="63"/>
                    <a:pt x="89" y="63"/>
                  </a:cubicBezTo>
                  <a:cubicBezTo>
                    <a:pt x="90" y="63"/>
                    <a:pt x="90" y="63"/>
                    <a:pt x="91" y="62"/>
                  </a:cubicBezTo>
                  <a:cubicBezTo>
                    <a:pt x="92" y="62"/>
                    <a:pt x="92" y="62"/>
                    <a:pt x="93" y="61"/>
                  </a:cubicBezTo>
                  <a:cubicBezTo>
                    <a:pt x="93" y="61"/>
                    <a:pt x="94" y="59"/>
                    <a:pt x="96" y="59"/>
                  </a:cubicBezTo>
                  <a:cubicBezTo>
                    <a:pt x="96" y="59"/>
                    <a:pt x="96" y="58"/>
                    <a:pt x="96" y="57"/>
                  </a:cubicBezTo>
                  <a:cubicBezTo>
                    <a:pt x="96" y="56"/>
                    <a:pt x="96" y="55"/>
                    <a:pt x="96" y="54"/>
                  </a:cubicBezTo>
                  <a:cubicBezTo>
                    <a:pt x="96" y="52"/>
                    <a:pt x="96" y="49"/>
                    <a:pt x="99" y="49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1" y="49"/>
                    <a:pt x="101" y="49"/>
                    <a:pt x="102" y="49"/>
                  </a:cubicBezTo>
                  <a:cubicBezTo>
                    <a:pt x="104" y="49"/>
                    <a:pt x="106" y="48"/>
                    <a:pt x="106" y="47"/>
                  </a:cubicBezTo>
                  <a:cubicBezTo>
                    <a:pt x="106" y="44"/>
                    <a:pt x="111" y="44"/>
                    <a:pt x="114" y="44"/>
                  </a:cubicBezTo>
                  <a:cubicBezTo>
                    <a:pt x="117" y="44"/>
                    <a:pt x="120" y="44"/>
                    <a:pt x="122" y="44"/>
                  </a:cubicBezTo>
                  <a:cubicBezTo>
                    <a:pt x="123" y="44"/>
                    <a:pt x="124" y="44"/>
                    <a:pt x="125" y="44"/>
                  </a:cubicBezTo>
                  <a:cubicBezTo>
                    <a:pt x="125" y="44"/>
                    <a:pt x="125" y="43"/>
                    <a:pt x="125" y="42"/>
                  </a:cubicBezTo>
                  <a:cubicBezTo>
                    <a:pt x="125" y="40"/>
                    <a:pt x="123" y="37"/>
                    <a:pt x="122" y="36"/>
                  </a:cubicBezTo>
                  <a:cubicBezTo>
                    <a:pt x="119" y="36"/>
                    <a:pt x="120" y="32"/>
                    <a:pt x="120" y="28"/>
                  </a:cubicBezTo>
                  <a:cubicBezTo>
                    <a:pt x="120" y="27"/>
                    <a:pt x="120" y="25"/>
                    <a:pt x="120" y="24"/>
                  </a:cubicBezTo>
                  <a:cubicBezTo>
                    <a:pt x="120" y="19"/>
                    <a:pt x="119" y="16"/>
                    <a:pt x="117" y="14"/>
                  </a:cubicBezTo>
                  <a:cubicBezTo>
                    <a:pt x="117" y="13"/>
                    <a:pt x="117" y="13"/>
                    <a:pt x="117" y="12"/>
                  </a:cubicBezTo>
                  <a:cubicBezTo>
                    <a:pt x="117" y="12"/>
                    <a:pt x="116" y="12"/>
                    <a:pt x="116" y="12"/>
                  </a:cubicBezTo>
                  <a:cubicBezTo>
                    <a:pt x="116" y="12"/>
                    <a:pt x="116" y="11"/>
                    <a:pt x="116" y="1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4" y="11"/>
                    <a:pt x="112" y="10"/>
                    <a:pt x="110" y="9"/>
                  </a:cubicBezTo>
                  <a:cubicBezTo>
                    <a:pt x="108" y="9"/>
                    <a:pt x="106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8"/>
                    <a:pt x="100" y="8"/>
                    <a:pt x="99" y="8"/>
                  </a:cubicBezTo>
                  <a:cubicBezTo>
                    <a:pt x="97" y="8"/>
                    <a:pt x="95" y="9"/>
                    <a:pt x="93" y="9"/>
                  </a:cubicBezTo>
                  <a:cubicBezTo>
                    <a:pt x="90" y="9"/>
                    <a:pt x="86" y="8"/>
                    <a:pt x="83" y="5"/>
                  </a:cubicBezTo>
                  <a:cubicBezTo>
                    <a:pt x="80" y="2"/>
                    <a:pt x="78" y="0"/>
                    <a:pt x="77" y="0"/>
                  </a:cubicBezTo>
                  <a:cubicBezTo>
                    <a:pt x="76" y="0"/>
                    <a:pt x="76" y="0"/>
                    <a:pt x="75" y="1"/>
                  </a:cubicBezTo>
                  <a:cubicBezTo>
                    <a:pt x="74" y="2"/>
                    <a:pt x="71" y="9"/>
                    <a:pt x="69" y="13"/>
                  </a:cubicBezTo>
                  <a:cubicBezTo>
                    <a:pt x="67" y="17"/>
                    <a:pt x="65" y="21"/>
                    <a:pt x="64" y="23"/>
                  </a:cubicBezTo>
                  <a:cubicBezTo>
                    <a:pt x="60" y="28"/>
                    <a:pt x="50" y="32"/>
                    <a:pt x="45" y="32"/>
                  </a:cubicBezTo>
                  <a:cubicBezTo>
                    <a:pt x="43" y="32"/>
                    <a:pt x="43" y="33"/>
                    <a:pt x="41" y="36"/>
                  </a:cubicBezTo>
                  <a:cubicBezTo>
                    <a:pt x="40" y="38"/>
                    <a:pt x="39" y="40"/>
                    <a:pt x="38" y="41"/>
                  </a:cubicBezTo>
                  <a:cubicBezTo>
                    <a:pt x="36" y="42"/>
                    <a:pt x="36" y="44"/>
                    <a:pt x="35" y="45"/>
                  </a:cubicBezTo>
                  <a:cubicBezTo>
                    <a:pt x="35" y="47"/>
                    <a:pt x="34" y="50"/>
                    <a:pt x="31" y="52"/>
                  </a:cubicBezTo>
                  <a:cubicBezTo>
                    <a:pt x="28" y="54"/>
                    <a:pt x="30" y="63"/>
                    <a:pt x="32" y="67"/>
                  </a:cubicBezTo>
                  <a:cubicBezTo>
                    <a:pt x="32" y="68"/>
                    <a:pt x="32" y="69"/>
                    <a:pt x="32" y="71"/>
                  </a:cubicBezTo>
                  <a:cubicBezTo>
                    <a:pt x="31" y="76"/>
                    <a:pt x="23" y="85"/>
                    <a:pt x="18" y="88"/>
                  </a:cubicBezTo>
                  <a:cubicBezTo>
                    <a:pt x="16" y="89"/>
                    <a:pt x="14" y="90"/>
                    <a:pt x="13" y="92"/>
                  </a:cubicBezTo>
                  <a:cubicBezTo>
                    <a:pt x="10" y="95"/>
                    <a:pt x="7" y="98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5" y="99"/>
                    <a:pt x="35" y="99"/>
                    <a:pt x="36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7" y="99"/>
                    <a:pt x="37" y="99"/>
                    <a:pt x="38" y="99"/>
                  </a:cubicBezTo>
                  <a:cubicBezTo>
                    <a:pt x="38" y="99"/>
                    <a:pt x="38" y="99"/>
                    <a:pt x="38" y="100"/>
                  </a:cubicBezTo>
                  <a:cubicBezTo>
                    <a:pt x="38" y="100"/>
                    <a:pt x="39" y="100"/>
                    <a:pt x="39" y="100"/>
                  </a:cubicBezTo>
                  <a:cubicBezTo>
                    <a:pt x="39" y="100"/>
                    <a:pt x="39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97"/>
                    <a:pt x="40" y="95"/>
                    <a:pt x="40" y="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2" name="Freeform 1295"/>
            <p:cNvSpPr>
              <a:spLocks/>
            </p:cNvSpPr>
            <p:nvPr/>
          </p:nvSpPr>
          <p:spPr bwMode="auto">
            <a:xfrm>
              <a:off x="1751" y="2550"/>
              <a:ext cx="40" cy="81"/>
            </a:xfrm>
            <a:custGeom>
              <a:avLst/>
              <a:gdLst>
                <a:gd name="T0" fmla="*/ 25 w 42"/>
                <a:gd name="T1" fmla="*/ 85 h 85"/>
                <a:gd name="T2" fmla="*/ 26 w 42"/>
                <a:gd name="T3" fmla="*/ 83 h 85"/>
                <a:gd name="T4" fmla="*/ 29 w 42"/>
                <a:gd name="T5" fmla="*/ 69 h 85"/>
                <a:gd name="T6" fmla="*/ 39 w 42"/>
                <a:gd name="T7" fmla="*/ 60 h 85"/>
                <a:gd name="T8" fmla="*/ 42 w 42"/>
                <a:gd name="T9" fmla="*/ 59 h 85"/>
                <a:gd name="T10" fmla="*/ 42 w 42"/>
                <a:gd name="T11" fmla="*/ 57 h 85"/>
                <a:gd name="T12" fmla="*/ 42 w 42"/>
                <a:gd name="T13" fmla="*/ 54 h 85"/>
                <a:gd name="T14" fmla="*/ 37 w 42"/>
                <a:gd name="T15" fmla="*/ 46 h 85"/>
                <a:gd name="T16" fmla="*/ 30 w 42"/>
                <a:gd name="T17" fmla="*/ 34 h 85"/>
                <a:gd name="T18" fmla="*/ 37 w 42"/>
                <a:gd name="T19" fmla="*/ 25 h 85"/>
                <a:gd name="T20" fmla="*/ 31 w 42"/>
                <a:gd name="T21" fmla="*/ 14 h 85"/>
                <a:gd name="T22" fmla="*/ 36 w 42"/>
                <a:gd name="T23" fmla="*/ 6 h 85"/>
                <a:gd name="T24" fmla="*/ 34 w 42"/>
                <a:gd name="T25" fmla="*/ 7 h 85"/>
                <a:gd name="T26" fmla="*/ 24 w 42"/>
                <a:gd name="T27" fmla="*/ 0 h 85"/>
                <a:gd name="T28" fmla="*/ 11 w 42"/>
                <a:gd name="T29" fmla="*/ 5 h 85"/>
                <a:gd name="T30" fmla="*/ 11 w 42"/>
                <a:gd name="T31" fmla="*/ 8 h 85"/>
                <a:gd name="T32" fmla="*/ 11 w 42"/>
                <a:gd name="T33" fmla="*/ 11 h 85"/>
                <a:gd name="T34" fmla="*/ 10 w 42"/>
                <a:gd name="T35" fmla="*/ 14 h 85"/>
                <a:gd name="T36" fmla="*/ 10 w 42"/>
                <a:gd name="T37" fmla="*/ 16 h 85"/>
                <a:gd name="T38" fmla="*/ 11 w 42"/>
                <a:gd name="T39" fmla="*/ 17 h 85"/>
                <a:gd name="T40" fmla="*/ 11 w 42"/>
                <a:gd name="T41" fmla="*/ 18 h 85"/>
                <a:gd name="T42" fmla="*/ 11 w 42"/>
                <a:gd name="T43" fmla="*/ 19 h 85"/>
                <a:gd name="T44" fmla="*/ 12 w 42"/>
                <a:gd name="T45" fmla="*/ 27 h 85"/>
                <a:gd name="T46" fmla="*/ 4 w 42"/>
                <a:gd name="T47" fmla="*/ 37 h 85"/>
                <a:gd name="T48" fmla="*/ 4 w 42"/>
                <a:gd name="T49" fmla="*/ 50 h 85"/>
                <a:gd name="T50" fmla="*/ 13 w 42"/>
                <a:gd name="T51" fmla="*/ 60 h 85"/>
                <a:gd name="T52" fmla="*/ 19 w 42"/>
                <a:gd name="T53" fmla="*/ 65 h 85"/>
                <a:gd name="T54" fmla="*/ 19 w 42"/>
                <a:gd name="T55" fmla="*/ 66 h 85"/>
                <a:gd name="T56" fmla="*/ 20 w 42"/>
                <a:gd name="T57" fmla="*/ 67 h 85"/>
                <a:gd name="T58" fmla="*/ 20 w 42"/>
                <a:gd name="T59" fmla="*/ 68 h 85"/>
                <a:gd name="T60" fmla="*/ 21 w 42"/>
                <a:gd name="T61" fmla="*/ 70 h 85"/>
                <a:gd name="T62" fmla="*/ 21 w 42"/>
                <a:gd name="T63" fmla="*/ 71 h 85"/>
                <a:gd name="T64" fmla="*/ 22 w 42"/>
                <a:gd name="T65" fmla="*/ 73 h 85"/>
                <a:gd name="T66" fmla="*/ 22 w 42"/>
                <a:gd name="T67" fmla="*/ 74 h 85"/>
                <a:gd name="T68" fmla="*/ 22 w 42"/>
                <a:gd name="T69" fmla="*/ 76 h 85"/>
                <a:gd name="T70" fmla="*/ 23 w 42"/>
                <a:gd name="T71" fmla="*/ 78 h 85"/>
                <a:gd name="T72" fmla="*/ 23 w 42"/>
                <a:gd name="T73" fmla="*/ 79 h 85"/>
                <a:gd name="T74" fmla="*/ 23 w 42"/>
                <a:gd name="T75" fmla="*/ 81 h 85"/>
                <a:gd name="T76" fmla="*/ 24 w 42"/>
                <a:gd name="T77" fmla="*/ 82 h 85"/>
                <a:gd name="T78" fmla="*/ 24 w 42"/>
                <a:gd name="T79" fmla="*/ 83 h 85"/>
                <a:gd name="T80" fmla="*/ 24 w 42"/>
                <a:gd name="T81" fmla="*/ 84 h 85"/>
                <a:gd name="T82" fmla="*/ 24 w 42"/>
                <a:gd name="T8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85">
                  <a:moveTo>
                    <a:pt x="24" y="85"/>
                  </a:moveTo>
                  <a:cubicBezTo>
                    <a:pt x="24" y="85"/>
                    <a:pt x="25" y="85"/>
                    <a:pt x="25" y="85"/>
                  </a:cubicBezTo>
                  <a:cubicBezTo>
                    <a:pt x="25" y="85"/>
                    <a:pt x="25" y="84"/>
                    <a:pt x="25" y="84"/>
                  </a:cubicBezTo>
                  <a:cubicBezTo>
                    <a:pt x="26" y="84"/>
                    <a:pt x="26" y="84"/>
                    <a:pt x="26" y="83"/>
                  </a:cubicBezTo>
                  <a:cubicBezTo>
                    <a:pt x="27" y="81"/>
                    <a:pt x="28" y="77"/>
                    <a:pt x="28" y="76"/>
                  </a:cubicBezTo>
                  <a:cubicBezTo>
                    <a:pt x="27" y="74"/>
                    <a:pt x="27" y="71"/>
                    <a:pt x="29" y="69"/>
                  </a:cubicBezTo>
                  <a:cubicBezTo>
                    <a:pt x="30" y="68"/>
                    <a:pt x="31" y="67"/>
                    <a:pt x="32" y="66"/>
                  </a:cubicBezTo>
                  <a:cubicBezTo>
                    <a:pt x="36" y="62"/>
                    <a:pt x="38" y="61"/>
                    <a:pt x="39" y="60"/>
                  </a:cubicBezTo>
                  <a:cubicBezTo>
                    <a:pt x="39" y="60"/>
                    <a:pt x="40" y="60"/>
                    <a:pt x="40" y="60"/>
                  </a:cubicBezTo>
                  <a:cubicBezTo>
                    <a:pt x="42" y="60"/>
                    <a:pt x="42" y="60"/>
                    <a:pt x="42" y="59"/>
                  </a:cubicBezTo>
                  <a:cubicBezTo>
                    <a:pt x="42" y="58"/>
                    <a:pt x="42" y="58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6"/>
                    <a:pt x="42" y="55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0" y="52"/>
                    <a:pt x="38" y="50"/>
                    <a:pt x="38" y="48"/>
                  </a:cubicBezTo>
                  <a:cubicBezTo>
                    <a:pt x="38" y="47"/>
                    <a:pt x="37" y="46"/>
                    <a:pt x="37" y="46"/>
                  </a:cubicBezTo>
                  <a:cubicBezTo>
                    <a:pt x="34" y="49"/>
                    <a:pt x="26" y="46"/>
                    <a:pt x="25" y="41"/>
                  </a:cubicBezTo>
                  <a:cubicBezTo>
                    <a:pt x="24" y="37"/>
                    <a:pt x="27" y="35"/>
                    <a:pt x="30" y="34"/>
                  </a:cubicBezTo>
                  <a:cubicBezTo>
                    <a:pt x="31" y="33"/>
                    <a:pt x="33" y="32"/>
                    <a:pt x="34" y="31"/>
                  </a:cubicBezTo>
                  <a:cubicBezTo>
                    <a:pt x="36" y="29"/>
                    <a:pt x="37" y="27"/>
                    <a:pt x="37" y="25"/>
                  </a:cubicBezTo>
                  <a:cubicBezTo>
                    <a:pt x="37" y="22"/>
                    <a:pt x="36" y="20"/>
                    <a:pt x="35" y="19"/>
                  </a:cubicBezTo>
                  <a:cubicBezTo>
                    <a:pt x="33" y="17"/>
                    <a:pt x="32" y="16"/>
                    <a:pt x="31" y="14"/>
                  </a:cubicBezTo>
                  <a:cubicBezTo>
                    <a:pt x="31" y="11"/>
                    <a:pt x="33" y="9"/>
                    <a:pt x="35" y="7"/>
                  </a:cubicBezTo>
                  <a:cubicBezTo>
                    <a:pt x="36" y="7"/>
                    <a:pt x="36" y="7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5" y="7"/>
                    <a:pt x="34" y="7"/>
                  </a:cubicBezTo>
                  <a:cubicBezTo>
                    <a:pt x="33" y="7"/>
                    <a:pt x="30" y="6"/>
                    <a:pt x="29" y="2"/>
                  </a:cubicBezTo>
                  <a:cubicBezTo>
                    <a:pt x="29" y="1"/>
                    <a:pt x="27" y="0"/>
                    <a:pt x="24" y="0"/>
                  </a:cubicBezTo>
                  <a:cubicBezTo>
                    <a:pt x="21" y="0"/>
                    <a:pt x="18" y="1"/>
                    <a:pt x="17" y="2"/>
                  </a:cubicBezTo>
                  <a:cubicBezTo>
                    <a:pt x="16" y="4"/>
                    <a:pt x="14" y="4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4"/>
                  </a:cubicBezTo>
                  <a:cubicBezTo>
                    <a:pt x="10" y="14"/>
                    <a:pt x="10" y="14"/>
                    <a:pt x="10" y="15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0" y="16"/>
                    <a:pt x="10" y="16"/>
                    <a:pt x="10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21"/>
                    <a:pt x="13" y="24"/>
                    <a:pt x="12" y="27"/>
                  </a:cubicBezTo>
                  <a:cubicBezTo>
                    <a:pt x="11" y="30"/>
                    <a:pt x="9" y="33"/>
                    <a:pt x="7" y="34"/>
                  </a:cubicBezTo>
                  <a:cubicBezTo>
                    <a:pt x="6" y="34"/>
                    <a:pt x="5" y="36"/>
                    <a:pt x="4" y="37"/>
                  </a:cubicBezTo>
                  <a:cubicBezTo>
                    <a:pt x="3" y="39"/>
                    <a:pt x="2" y="41"/>
                    <a:pt x="0" y="41"/>
                  </a:cubicBezTo>
                  <a:cubicBezTo>
                    <a:pt x="0" y="43"/>
                    <a:pt x="2" y="49"/>
                    <a:pt x="4" y="50"/>
                  </a:cubicBezTo>
                  <a:cubicBezTo>
                    <a:pt x="10" y="52"/>
                    <a:pt x="10" y="56"/>
                    <a:pt x="10" y="59"/>
                  </a:cubicBezTo>
                  <a:cubicBezTo>
                    <a:pt x="11" y="59"/>
                    <a:pt x="12" y="60"/>
                    <a:pt x="13" y="60"/>
                  </a:cubicBezTo>
                  <a:cubicBezTo>
                    <a:pt x="15" y="62"/>
                    <a:pt x="17" y="63"/>
                    <a:pt x="18" y="64"/>
                  </a:cubicBezTo>
                  <a:cubicBezTo>
                    <a:pt x="18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8"/>
                    <a:pt x="20" y="69"/>
                    <a:pt x="20" y="69"/>
                  </a:cubicBezTo>
                  <a:cubicBezTo>
                    <a:pt x="20" y="69"/>
                    <a:pt x="21" y="69"/>
                    <a:pt x="21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1"/>
                    <a:pt x="21" y="71"/>
                  </a:cubicBezTo>
                  <a:cubicBezTo>
                    <a:pt x="21" y="71"/>
                    <a:pt x="21" y="71"/>
                    <a:pt x="21" y="72"/>
                  </a:cubicBezTo>
                  <a:cubicBezTo>
                    <a:pt x="21" y="72"/>
                    <a:pt x="22" y="72"/>
                    <a:pt x="22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2" y="73"/>
                    <a:pt x="22" y="74"/>
                    <a:pt x="22" y="74"/>
                  </a:cubicBezTo>
                  <a:cubicBezTo>
                    <a:pt x="22" y="74"/>
                    <a:pt x="22" y="75"/>
                    <a:pt x="22" y="75"/>
                  </a:cubicBezTo>
                  <a:cubicBezTo>
                    <a:pt x="22" y="75"/>
                    <a:pt x="22" y="76"/>
                    <a:pt x="22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7"/>
                    <a:pt x="23" y="77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9"/>
                    <a:pt x="23" y="79"/>
                  </a:cubicBezTo>
                  <a:cubicBezTo>
                    <a:pt x="23" y="79"/>
                    <a:pt x="23" y="80"/>
                    <a:pt x="23" y="80"/>
                  </a:cubicBezTo>
                  <a:cubicBezTo>
                    <a:pt x="23" y="80"/>
                    <a:pt x="23" y="80"/>
                    <a:pt x="23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82"/>
                    <a:pt x="24" y="82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5"/>
                    <a:pt x="24" y="85"/>
                    <a:pt x="24" y="8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Freeform 1296"/>
            <p:cNvSpPr>
              <a:spLocks/>
            </p:cNvSpPr>
            <p:nvPr/>
          </p:nvSpPr>
          <p:spPr bwMode="auto">
            <a:xfrm>
              <a:off x="1576" y="2552"/>
              <a:ext cx="220" cy="211"/>
            </a:xfrm>
            <a:custGeom>
              <a:avLst/>
              <a:gdLst>
                <a:gd name="T0" fmla="*/ 0 w 230"/>
                <a:gd name="T1" fmla="*/ 122 h 221"/>
                <a:gd name="T2" fmla="*/ 2 w 230"/>
                <a:gd name="T3" fmla="*/ 123 h 221"/>
                <a:gd name="T4" fmla="*/ 41 w 230"/>
                <a:gd name="T5" fmla="*/ 149 h 221"/>
                <a:gd name="T6" fmla="*/ 47 w 230"/>
                <a:gd name="T7" fmla="*/ 153 h 221"/>
                <a:gd name="T8" fmla="*/ 112 w 230"/>
                <a:gd name="T9" fmla="*/ 197 h 221"/>
                <a:gd name="T10" fmla="*/ 136 w 230"/>
                <a:gd name="T11" fmla="*/ 218 h 221"/>
                <a:gd name="T12" fmla="*/ 142 w 230"/>
                <a:gd name="T13" fmla="*/ 220 h 221"/>
                <a:gd name="T14" fmla="*/ 146 w 230"/>
                <a:gd name="T15" fmla="*/ 219 h 221"/>
                <a:gd name="T16" fmla="*/ 183 w 230"/>
                <a:gd name="T17" fmla="*/ 198 h 221"/>
                <a:gd name="T18" fmla="*/ 230 w 230"/>
                <a:gd name="T19" fmla="*/ 167 h 221"/>
                <a:gd name="T20" fmla="*/ 229 w 230"/>
                <a:gd name="T21" fmla="*/ 164 h 221"/>
                <a:gd name="T22" fmla="*/ 228 w 230"/>
                <a:gd name="T23" fmla="*/ 163 h 221"/>
                <a:gd name="T24" fmla="*/ 227 w 230"/>
                <a:gd name="T25" fmla="*/ 162 h 221"/>
                <a:gd name="T26" fmla="*/ 227 w 230"/>
                <a:gd name="T27" fmla="*/ 161 h 221"/>
                <a:gd name="T28" fmla="*/ 218 w 230"/>
                <a:gd name="T29" fmla="*/ 159 h 221"/>
                <a:gd name="T30" fmla="*/ 208 w 230"/>
                <a:gd name="T31" fmla="*/ 145 h 221"/>
                <a:gd name="T32" fmla="*/ 207 w 230"/>
                <a:gd name="T33" fmla="*/ 130 h 221"/>
                <a:gd name="T34" fmla="*/ 205 w 230"/>
                <a:gd name="T35" fmla="*/ 124 h 221"/>
                <a:gd name="T36" fmla="*/ 207 w 230"/>
                <a:gd name="T37" fmla="*/ 105 h 221"/>
                <a:gd name="T38" fmla="*/ 202 w 230"/>
                <a:gd name="T39" fmla="*/ 89 h 221"/>
                <a:gd name="T40" fmla="*/ 203 w 230"/>
                <a:gd name="T41" fmla="*/ 86 h 221"/>
                <a:gd name="T42" fmla="*/ 203 w 230"/>
                <a:gd name="T43" fmla="*/ 84 h 221"/>
                <a:gd name="T44" fmla="*/ 194 w 230"/>
                <a:gd name="T45" fmla="*/ 62 h 221"/>
                <a:gd name="T46" fmla="*/ 179 w 230"/>
                <a:gd name="T47" fmla="*/ 38 h 221"/>
                <a:gd name="T48" fmla="*/ 188 w 230"/>
                <a:gd name="T49" fmla="*/ 28 h 221"/>
                <a:gd name="T50" fmla="*/ 191 w 230"/>
                <a:gd name="T51" fmla="*/ 19 h 221"/>
                <a:gd name="T52" fmla="*/ 190 w 230"/>
                <a:gd name="T53" fmla="*/ 17 h 221"/>
                <a:gd name="T54" fmla="*/ 189 w 230"/>
                <a:gd name="T55" fmla="*/ 14 h 221"/>
                <a:gd name="T56" fmla="*/ 189 w 230"/>
                <a:gd name="T57" fmla="*/ 11 h 221"/>
                <a:gd name="T58" fmla="*/ 190 w 230"/>
                <a:gd name="T59" fmla="*/ 7 h 221"/>
                <a:gd name="T60" fmla="*/ 190 w 230"/>
                <a:gd name="T61" fmla="*/ 3 h 221"/>
                <a:gd name="T62" fmla="*/ 176 w 230"/>
                <a:gd name="T63" fmla="*/ 1 h 221"/>
                <a:gd name="T64" fmla="*/ 153 w 230"/>
                <a:gd name="T65" fmla="*/ 4 h 221"/>
                <a:gd name="T66" fmla="*/ 112 w 230"/>
                <a:gd name="T67" fmla="*/ 7 h 221"/>
                <a:gd name="T68" fmla="*/ 79 w 230"/>
                <a:gd name="T69" fmla="*/ 25 h 221"/>
                <a:gd name="T70" fmla="*/ 76 w 230"/>
                <a:gd name="T71" fmla="*/ 28 h 221"/>
                <a:gd name="T72" fmla="*/ 80 w 230"/>
                <a:gd name="T73" fmla="*/ 45 h 221"/>
                <a:gd name="T74" fmla="*/ 85 w 230"/>
                <a:gd name="T75" fmla="*/ 59 h 221"/>
                <a:gd name="T76" fmla="*/ 78 w 230"/>
                <a:gd name="T77" fmla="*/ 65 h 221"/>
                <a:gd name="T78" fmla="*/ 58 w 230"/>
                <a:gd name="T79" fmla="*/ 70 h 221"/>
                <a:gd name="T80" fmla="*/ 56 w 230"/>
                <a:gd name="T81" fmla="*/ 71 h 221"/>
                <a:gd name="T82" fmla="*/ 52 w 230"/>
                <a:gd name="T83" fmla="*/ 80 h 221"/>
                <a:gd name="T84" fmla="*/ 45 w 230"/>
                <a:gd name="T85" fmla="*/ 84 h 221"/>
                <a:gd name="T86" fmla="*/ 29 w 230"/>
                <a:gd name="T87" fmla="*/ 93 h 221"/>
                <a:gd name="T88" fmla="*/ 20 w 230"/>
                <a:gd name="T89" fmla="*/ 97 h 221"/>
                <a:gd name="T90" fmla="*/ 19 w 230"/>
                <a:gd name="T91" fmla="*/ 97 h 221"/>
                <a:gd name="T92" fmla="*/ 0 w 230"/>
                <a:gd name="T93" fmla="*/ 109 h 221"/>
                <a:gd name="T94" fmla="*/ 0 w 230"/>
                <a:gd name="T95" fmla="*/ 12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0" h="221">
                  <a:moveTo>
                    <a:pt x="0" y="12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4"/>
                    <a:pt x="3" y="124"/>
                    <a:pt x="3" y="124"/>
                  </a:cubicBezTo>
                  <a:cubicBezTo>
                    <a:pt x="3" y="124"/>
                    <a:pt x="3" y="124"/>
                    <a:pt x="3" y="124"/>
                  </a:cubicBezTo>
                  <a:cubicBezTo>
                    <a:pt x="10" y="128"/>
                    <a:pt x="26" y="13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63" y="164"/>
                    <a:pt x="109" y="194"/>
                    <a:pt x="111" y="196"/>
                  </a:cubicBezTo>
                  <a:cubicBezTo>
                    <a:pt x="111" y="196"/>
                    <a:pt x="112" y="197"/>
                    <a:pt x="112" y="197"/>
                  </a:cubicBezTo>
                  <a:cubicBezTo>
                    <a:pt x="114" y="200"/>
                    <a:pt x="117" y="204"/>
                    <a:pt x="118" y="206"/>
                  </a:cubicBezTo>
                  <a:cubicBezTo>
                    <a:pt x="120" y="206"/>
                    <a:pt x="126" y="207"/>
                    <a:pt x="130" y="210"/>
                  </a:cubicBezTo>
                  <a:cubicBezTo>
                    <a:pt x="133" y="212"/>
                    <a:pt x="135" y="215"/>
                    <a:pt x="136" y="218"/>
                  </a:cubicBezTo>
                  <a:cubicBezTo>
                    <a:pt x="136" y="219"/>
                    <a:pt x="137" y="220"/>
                    <a:pt x="137" y="221"/>
                  </a:cubicBezTo>
                  <a:cubicBezTo>
                    <a:pt x="138" y="221"/>
                    <a:pt x="140" y="220"/>
                    <a:pt x="142" y="220"/>
                  </a:cubicBezTo>
                  <a:cubicBezTo>
                    <a:pt x="142" y="220"/>
                    <a:pt x="142" y="220"/>
                    <a:pt x="142" y="220"/>
                  </a:cubicBezTo>
                  <a:cubicBezTo>
                    <a:pt x="143" y="220"/>
                    <a:pt x="143" y="220"/>
                    <a:pt x="143" y="220"/>
                  </a:cubicBezTo>
                  <a:cubicBezTo>
                    <a:pt x="144" y="220"/>
                    <a:pt x="144" y="220"/>
                    <a:pt x="144" y="220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48" y="219"/>
                    <a:pt x="155" y="216"/>
                    <a:pt x="159" y="215"/>
                  </a:cubicBezTo>
                  <a:cubicBezTo>
                    <a:pt x="161" y="215"/>
                    <a:pt x="162" y="214"/>
                    <a:pt x="162" y="214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6"/>
                    <a:pt x="229" y="166"/>
                    <a:pt x="229" y="166"/>
                  </a:cubicBezTo>
                  <a:cubicBezTo>
                    <a:pt x="229" y="165"/>
                    <a:pt x="229" y="165"/>
                    <a:pt x="229" y="165"/>
                  </a:cubicBezTo>
                  <a:cubicBezTo>
                    <a:pt x="229" y="165"/>
                    <a:pt x="229" y="164"/>
                    <a:pt x="229" y="164"/>
                  </a:cubicBezTo>
                  <a:cubicBezTo>
                    <a:pt x="229" y="164"/>
                    <a:pt x="229" y="164"/>
                    <a:pt x="228" y="163"/>
                  </a:cubicBezTo>
                  <a:cubicBezTo>
                    <a:pt x="228" y="163"/>
                    <a:pt x="228" y="163"/>
                    <a:pt x="228" y="163"/>
                  </a:cubicBezTo>
                  <a:cubicBezTo>
                    <a:pt x="228" y="163"/>
                    <a:pt x="228" y="163"/>
                    <a:pt x="228" y="163"/>
                  </a:cubicBezTo>
                  <a:cubicBezTo>
                    <a:pt x="228" y="162"/>
                    <a:pt x="228" y="162"/>
                    <a:pt x="228" y="162"/>
                  </a:cubicBezTo>
                  <a:cubicBezTo>
                    <a:pt x="228" y="162"/>
                    <a:pt x="228" y="162"/>
                    <a:pt x="228" y="162"/>
                  </a:cubicBezTo>
                  <a:cubicBezTo>
                    <a:pt x="228" y="162"/>
                    <a:pt x="227" y="162"/>
                    <a:pt x="227" y="162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7" y="162"/>
                    <a:pt x="227" y="161"/>
                    <a:pt x="227" y="161"/>
                  </a:cubicBezTo>
                  <a:cubicBezTo>
                    <a:pt x="227" y="161"/>
                    <a:pt x="227" y="161"/>
                    <a:pt x="227" y="161"/>
                  </a:cubicBezTo>
                  <a:cubicBezTo>
                    <a:pt x="227" y="161"/>
                    <a:pt x="227" y="161"/>
                    <a:pt x="227" y="161"/>
                  </a:cubicBezTo>
                  <a:cubicBezTo>
                    <a:pt x="225" y="161"/>
                    <a:pt x="223" y="161"/>
                    <a:pt x="222" y="160"/>
                  </a:cubicBezTo>
                  <a:cubicBezTo>
                    <a:pt x="221" y="159"/>
                    <a:pt x="220" y="159"/>
                    <a:pt x="218" y="159"/>
                  </a:cubicBezTo>
                  <a:cubicBezTo>
                    <a:pt x="214" y="159"/>
                    <a:pt x="209" y="157"/>
                    <a:pt x="209" y="153"/>
                  </a:cubicBezTo>
                  <a:cubicBezTo>
                    <a:pt x="208" y="151"/>
                    <a:pt x="209" y="150"/>
                    <a:pt x="209" y="149"/>
                  </a:cubicBezTo>
                  <a:cubicBezTo>
                    <a:pt x="209" y="148"/>
                    <a:pt x="209" y="147"/>
                    <a:pt x="208" y="145"/>
                  </a:cubicBezTo>
                  <a:cubicBezTo>
                    <a:pt x="207" y="143"/>
                    <a:pt x="206" y="142"/>
                    <a:pt x="205" y="141"/>
                  </a:cubicBezTo>
                  <a:cubicBezTo>
                    <a:pt x="203" y="139"/>
                    <a:pt x="202" y="138"/>
                    <a:pt x="202" y="136"/>
                  </a:cubicBezTo>
                  <a:cubicBezTo>
                    <a:pt x="202" y="135"/>
                    <a:pt x="204" y="133"/>
                    <a:pt x="207" y="130"/>
                  </a:cubicBezTo>
                  <a:cubicBezTo>
                    <a:pt x="207" y="130"/>
                    <a:pt x="207" y="130"/>
                    <a:pt x="207" y="130"/>
                  </a:cubicBezTo>
                  <a:cubicBezTo>
                    <a:pt x="206" y="128"/>
                    <a:pt x="206" y="127"/>
                    <a:pt x="206" y="126"/>
                  </a:cubicBezTo>
                  <a:cubicBezTo>
                    <a:pt x="206" y="125"/>
                    <a:pt x="205" y="125"/>
                    <a:pt x="205" y="124"/>
                  </a:cubicBezTo>
                  <a:cubicBezTo>
                    <a:pt x="205" y="122"/>
                    <a:pt x="204" y="120"/>
                    <a:pt x="206" y="117"/>
                  </a:cubicBezTo>
                  <a:cubicBezTo>
                    <a:pt x="207" y="116"/>
                    <a:pt x="208" y="115"/>
                    <a:pt x="207" y="112"/>
                  </a:cubicBezTo>
                  <a:cubicBezTo>
                    <a:pt x="205" y="110"/>
                    <a:pt x="206" y="107"/>
                    <a:pt x="207" y="105"/>
                  </a:cubicBezTo>
                  <a:cubicBezTo>
                    <a:pt x="207" y="103"/>
                    <a:pt x="208" y="102"/>
                    <a:pt x="207" y="100"/>
                  </a:cubicBezTo>
                  <a:cubicBezTo>
                    <a:pt x="206" y="98"/>
                    <a:pt x="205" y="96"/>
                    <a:pt x="204" y="95"/>
                  </a:cubicBezTo>
                  <a:cubicBezTo>
                    <a:pt x="202" y="92"/>
                    <a:pt x="201" y="90"/>
                    <a:pt x="202" y="89"/>
                  </a:cubicBezTo>
                  <a:cubicBezTo>
                    <a:pt x="202" y="88"/>
                    <a:pt x="202" y="88"/>
                    <a:pt x="202" y="87"/>
                  </a:cubicBezTo>
                  <a:cubicBezTo>
                    <a:pt x="202" y="87"/>
                    <a:pt x="202" y="87"/>
                    <a:pt x="202" y="87"/>
                  </a:cubicBezTo>
                  <a:cubicBezTo>
                    <a:pt x="203" y="87"/>
                    <a:pt x="203" y="86"/>
                    <a:pt x="203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5"/>
                    <a:pt x="203" y="84"/>
                    <a:pt x="203" y="84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3" y="78"/>
                    <a:pt x="200" y="67"/>
                    <a:pt x="198" y="65"/>
                  </a:cubicBezTo>
                  <a:cubicBezTo>
                    <a:pt x="197" y="64"/>
                    <a:pt x="196" y="63"/>
                    <a:pt x="194" y="62"/>
                  </a:cubicBezTo>
                  <a:cubicBezTo>
                    <a:pt x="191" y="60"/>
                    <a:pt x="189" y="59"/>
                    <a:pt x="189" y="57"/>
                  </a:cubicBezTo>
                  <a:cubicBezTo>
                    <a:pt x="189" y="55"/>
                    <a:pt x="189" y="53"/>
                    <a:pt x="186" y="51"/>
                  </a:cubicBezTo>
                  <a:cubicBezTo>
                    <a:pt x="181" y="49"/>
                    <a:pt x="178" y="42"/>
                    <a:pt x="179" y="38"/>
                  </a:cubicBezTo>
                  <a:cubicBezTo>
                    <a:pt x="179" y="36"/>
                    <a:pt x="181" y="36"/>
                    <a:pt x="182" y="36"/>
                  </a:cubicBezTo>
                  <a:cubicBezTo>
                    <a:pt x="182" y="35"/>
                    <a:pt x="183" y="34"/>
                    <a:pt x="184" y="33"/>
                  </a:cubicBezTo>
                  <a:cubicBezTo>
                    <a:pt x="185" y="31"/>
                    <a:pt x="187" y="29"/>
                    <a:pt x="188" y="28"/>
                  </a:cubicBezTo>
                  <a:cubicBezTo>
                    <a:pt x="189" y="28"/>
                    <a:pt x="190" y="26"/>
                    <a:pt x="191" y="24"/>
                  </a:cubicBezTo>
                  <a:cubicBezTo>
                    <a:pt x="191" y="23"/>
                    <a:pt x="191" y="23"/>
                    <a:pt x="191" y="22"/>
                  </a:cubicBezTo>
                  <a:cubicBezTo>
                    <a:pt x="191" y="21"/>
                    <a:pt x="191" y="20"/>
                    <a:pt x="191" y="19"/>
                  </a:cubicBezTo>
                  <a:cubicBezTo>
                    <a:pt x="191" y="19"/>
                    <a:pt x="190" y="19"/>
                    <a:pt x="190" y="18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90" y="18"/>
                    <a:pt x="190" y="17"/>
                    <a:pt x="190" y="17"/>
                  </a:cubicBezTo>
                  <a:cubicBezTo>
                    <a:pt x="190" y="17"/>
                    <a:pt x="190" y="16"/>
                    <a:pt x="190" y="16"/>
                  </a:cubicBezTo>
                  <a:cubicBezTo>
                    <a:pt x="190" y="16"/>
                    <a:pt x="190" y="16"/>
                    <a:pt x="190" y="15"/>
                  </a:cubicBezTo>
                  <a:cubicBezTo>
                    <a:pt x="189" y="15"/>
                    <a:pt x="189" y="15"/>
                    <a:pt x="189" y="14"/>
                  </a:cubicBezTo>
                  <a:cubicBezTo>
                    <a:pt x="189" y="14"/>
                    <a:pt x="189" y="14"/>
                    <a:pt x="189" y="13"/>
                  </a:cubicBezTo>
                  <a:cubicBezTo>
                    <a:pt x="189" y="13"/>
                    <a:pt x="189" y="13"/>
                    <a:pt x="189" y="12"/>
                  </a:cubicBezTo>
                  <a:cubicBezTo>
                    <a:pt x="189" y="12"/>
                    <a:pt x="189" y="11"/>
                    <a:pt x="189" y="11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90" y="9"/>
                    <a:pt x="190" y="9"/>
                    <a:pt x="190" y="8"/>
                  </a:cubicBezTo>
                  <a:cubicBezTo>
                    <a:pt x="190" y="8"/>
                    <a:pt x="190" y="7"/>
                    <a:pt x="190" y="7"/>
                  </a:cubicBezTo>
                  <a:cubicBezTo>
                    <a:pt x="190" y="6"/>
                    <a:pt x="190" y="6"/>
                    <a:pt x="190" y="5"/>
                  </a:cubicBezTo>
                  <a:cubicBezTo>
                    <a:pt x="190" y="4"/>
                    <a:pt x="190" y="4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88" y="2"/>
                    <a:pt x="185" y="2"/>
                    <a:pt x="181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79" y="0"/>
                    <a:pt x="178" y="1"/>
                    <a:pt x="176" y="1"/>
                  </a:cubicBezTo>
                  <a:cubicBezTo>
                    <a:pt x="174" y="1"/>
                    <a:pt x="172" y="2"/>
                    <a:pt x="170" y="2"/>
                  </a:cubicBezTo>
                  <a:cubicBezTo>
                    <a:pt x="170" y="2"/>
                    <a:pt x="168" y="3"/>
                    <a:pt x="166" y="3"/>
                  </a:cubicBezTo>
                  <a:cubicBezTo>
                    <a:pt x="161" y="5"/>
                    <a:pt x="156" y="7"/>
                    <a:pt x="153" y="4"/>
                  </a:cubicBezTo>
                  <a:cubicBezTo>
                    <a:pt x="153" y="4"/>
                    <a:pt x="153" y="4"/>
                    <a:pt x="149" y="4"/>
                  </a:cubicBezTo>
                  <a:cubicBezTo>
                    <a:pt x="143" y="4"/>
                    <a:pt x="134" y="5"/>
                    <a:pt x="126" y="6"/>
                  </a:cubicBezTo>
                  <a:cubicBezTo>
                    <a:pt x="120" y="7"/>
                    <a:pt x="115" y="7"/>
                    <a:pt x="112" y="7"/>
                  </a:cubicBezTo>
                  <a:cubicBezTo>
                    <a:pt x="108" y="8"/>
                    <a:pt x="106" y="10"/>
                    <a:pt x="103" y="13"/>
                  </a:cubicBezTo>
                  <a:cubicBezTo>
                    <a:pt x="100" y="15"/>
                    <a:pt x="98" y="17"/>
                    <a:pt x="95" y="17"/>
                  </a:cubicBezTo>
                  <a:cubicBezTo>
                    <a:pt x="90" y="17"/>
                    <a:pt x="83" y="21"/>
                    <a:pt x="79" y="25"/>
                  </a:cubicBezTo>
                  <a:cubicBezTo>
                    <a:pt x="78" y="26"/>
                    <a:pt x="77" y="27"/>
                    <a:pt x="76" y="27"/>
                  </a:cubicBezTo>
                  <a:cubicBezTo>
                    <a:pt x="76" y="27"/>
                    <a:pt x="76" y="27"/>
                    <a:pt x="76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9" y="31"/>
                    <a:pt x="80" y="35"/>
                    <a:pt x="80" y="41"/>
                  </a:cubicBezTo>
                  <a:cubicBezTo>
                    <a:pt x="80" y="42"/>
                    <a:pt x="80" y="44"/>
                    <a:pt x="80" y="45"/>
                  </a:cubicBezTo>
                  <a:cubicBezTo>
                    <a:pt x="80" y="47"/>
                    <a:pt x="80" y="49"/>
                    <a:pt x="80" y="49"/>
                  </a:cubicBezTo>
                  <a:cubicBezTo>
                    <a:pt x="83" y="51"/>
                    <a:pt x="85" y="57"/>
                    <a:pt x="85" y="58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6" y="61"/>
                    <a:pt x="85" y="63"/>
                    <a:pt x="84" y="64"/>
                  </a:cubicBezTo>
                  <a:cubicBezTo>
                    <a:pt x="83" y="65"/>
                    <a:pt x="82" y="65"/>
                    <a:pt x="81" y="65"/>
                  </a:cubicBezTo>
                  <a:cubicBezTo>
                    <a:pt x="80" y="65"/>
                    <a:pt x="79" y="65"/>
                    <a:pt x="78" y="65"/>
                  </a:cubicBezTo>
                  <a:cubicBezTo>
                    <a:pt x="76" y="65"/>
                    <a:pt x="73" y="65"/>
                    <a:pt x="70" y="65"/>
                  </a:cubicBezTo>
                  <a:cubicBezTo>
                    <a:pt x="68" y="65"/>
                    <a:pt x="67" y="65"/>
                    <a:pt x="66" y="65"/>
                  </a:cubicBezTo>
                  <a:cubicBezTo>
                    <a:pt x="65" y="68"/>
                    <a:pt x="61" y="70"/>
                    <a:pt x="58" y="70"/>
                  </a:cubicBezTo>
                  <a:cubicBezTo>
                    <a:pt x="57" y="70"/>
                    <a:pt x="56" y="70"/>
                    <a:pt x="56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6" y="72"/>
                    <a:pt x="56" y="73"/>
                    <a:pt x="56" y="74"/>
                  </a:cubicBezTo>
                  <a:cubicBezTo>
                    <a:pt x="56" y="76"/>
                    <a:pt x="56" y="78"/>
                    <a:pt x="55" y="79"/>
                  </a:cubicBezTo>
                  <a:cubicBezTo>
                    <a:pt x="54" y="80"/>
                    <a:pt x="54" y="80"/>
                    <a:pt x="52" y="80"/>
                  </a:cubicBezTo>
                  <a:cubicBezTo>
                    <a:pt x="52" y="80"/>
                    <a:pt x="52" y="80"/>
                    <a:pt x="52" y="81"/>
                  </a:cubicBezTo>
                  <a:cubicBezTo>
                    <a:pt x="51" y="82"/>
                    <a:pt x="50" y="83"/>
                    <a:pt x="47" y="83"/>
                  </a:cubicBezTo>
                  <a:cubicBezTo>
                    <a:pt x="47" y="84"/>
                    <a:pt x="46" y="84"/>
                    <a:pt x="45" y="84"/>
                  </a:cubicBezTo>
                  <a:cubicBezTo>
                    <a:pt x="44" y="84"/>
                    <a:pt x="41" y="84"/>
                    <a:pt x="41" y="84"/>
                  </a:cubicBezTo>
                  <a:cubicBezTo>
                    <a:pt x="41" y="89"/>
                    <a:pt x="38" y="92"/>
                    <a:pt x="33" y="93"/>
                  </a:cubicBezTo>
                  <a:cubicBezTo>
                    <a:pt x="32" y="93"/>
                    <a:pt x="30" y="93"/>
                    <a:pt x="29" y="93"/>
                  </a:cubicBezTo>
                  <a:cubicBezTo>
                    <a:pt x="28" y="93"/>
                    <a:pt x="26" y="93"/>
                    <a:pt x="25" y="94"/>
                  </a:cubicBezTo>
                  <a:cubicBezTo>
                    <a:pt x="25" y="94"/>
                    <a:pt x="25" y="94"/>
                    <a:pt x="25" y="95"/>
                  </a:cubicBezTo>
                  <a:cubicBezTo>
                    <a:pt x="24" y="96"/>
                    <a:pt x="23" y="97"/>
                    <a:pt x="20" y="97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97"/>
                    <a:pt x="17" y="97"/>
                    <a:pt x="17" y="97"/>
                  </a:cubicBezTo>
                  <a:cubicBezTo>
                    <a:pt x="12" y="100"/>
                    <a:pt x="2" y="106"/>
                    <a:pt x="0" y="108"/>
                  </a:cubicBezTo>
                  <a:cubicBezTo>
                    <a:pt x="0" y="108"/>
                    <a:pt x="0" y="108"/>
                    <a:pt x="0" y="109"/>
                  </a:cubicBezTo>
                  <a:cubicBezTo>
                    <a:pt x="0" y="110"/>
                    <a:pt x="0" y="114"/>
                    <a:pt x="0" y="118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4" name="Freeform 1297"/>
            <p:cNvSpPr>
              <a:spLocks/>
            </p:cNvSpPr>
            <p:nvPr/>
          </p:nvSpPr>
          <p:spPr bwMode="auto">
            <a:xfrm>
              <a:off x="1649" y="25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5" name="Freeform 1298"/>
            <p:cNvSpPr>
              <a:spLocks/>
            </p:cNvSpPr>
            <p:nvPr/>
          </p:nvSpPr>
          <p:spPr bwMode="auto">
            <a:xfrm>
              <a:off x="1576" y="2655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6" name="Freeform 1299"/>
            <p:cNvSpPr>
              <a:spLocks/>
            </p:cNvSpPr>
            <p:nvPr/>
          </p:nvSpPr>
          <p:spPr bwMode="auto">
            <a:xfrm>
              <a:off x="1595" y="2643"/>
              <a:ext cx="5" cy="2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0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4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4" y="1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7" name="Freeform 1300"/>
            <p:cNvSpPr>
              <a:spLocks/>
            </p:cNvSpPr>
            <p:nvPr/>
          </p:nvSpPr>
          <p:spPr bwMode="auto">
            <a:xfrm>
              <a:off x="1649" y="257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8" name="Freeform 1301"/>
            <p:cNvSpPr>
              <a:spLocks/>
            </p:cNvSpPr>
            <p:nvPr/>
          </p:nvSpPr>
          <p:spPr bwMode="auto">
            <a:xfrm>
              <a:off x="1757" y="2565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9" name="Freeform 1302"/>
            <p:cNvSpPr>
              <a:spLocks/>
            </p:cNvSpPr>
            <p:nvPr/>
          </p:nvSpPr>
          <p:spPr bwMode="auto">
            <a:xfrm>
              <a:off x="1758" y="25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0" name="Freeform 1303"/>
            <p:cNvSpPr>
              <a:spLocks/>
            </p:cNvSpPr>
            <p:nvPr/>
          </p:nvSpPr>
          <p:spPr bwMode="auto">
            <a:xfrm>
              <a:off x="1770" y="2632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1" name="Freeform 1304"/>
            <p:cNvSpPr>
              <a:spLocks/>
            </p:cNvSpPr>
            <p:nvPr/>
          </p:nvSpPr>
          <p:spPr bwMode="auto">
            <a:xfrm>
              <a:off x="1759" y="2570"/>
              <a:ext cx="0" cy="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2" name="Freeform 1305"/>
            <p:cNvSpPr>
              <a:spLocks/>
            </p:cNvSpPr>
            <p:nvPr/>
          </p:nvSpPr>
          <p:spPr bwMode="auto">
            <a:xfrm>
              <a:off x="1757" y="2563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3" name="Freeform 1306"/>
            <p:cNvSpPr>
              <a:spLocks/>
            </p:cNvSpPr>
            <p:nvPr/>
          </p:nvSpPr>
          <p:spPr bwMode="auto">
            <a:xfrm>
              <a:off x="1757" y="256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4" name="Freeform 1307"/>
            <p:cNvSpPr>
              <a:spLocks/>
            </p:cNvSpPr>
            <p:nvPr/>
          </p:nvSpPr>
          <p:spPr bwMode="auto">
            <a:xfrm>
              <a:off x="1758" y="256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5" name="Freeform 1308"/>
            <p:cNvSpPr>
              <a:spLocks/>
            </p:cNvSpPr>
            <p:nvPr/>
          </p:nvSpPr>
          <p:spPr bwMode="auto">
            <a:xfrm>
              <a:off x="1758" y="255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6" name="Freeform 1309"/>
            <p:cNvSpPr>
              <a:spLocks/>
            </p:cNvSpPr>
            <p:nvPr/>
          </p:nvSpPr>
          <p:spPr bwMode="auto">
            <a:xfrm>
              <a:off x="1758" y="2555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7" name="Freeform 1310"/>
            <p:cNvSpPr>
              <a:spLocks/>
            </p:cNvSpPr>
            <p:nvPr/>
          </p:nvSpPr>
          <p:spPr bwMode="auto">
            <a:xfrm>
              <a:off x="1773" y="2603"/>
              <a:ext cx="159" cy="152"/>
            </a:xfrm>
            <a:custGeom>
              <a:avLst/>
              <a:gdLst>
                <a:gd name="T0" fmla="*/ 3 w 166"/>
                <a:gd name="T1" fmla="*/ 34 h 159"/>
                <a:gd name="T2" fmla="*/ 2 w 166"/>
                <a:gd name="T3" fmla="*/ 35 h 159"/>
                <a:gd name="T4" fmla="*/ 1 w 166"/>
                <a:gd name="T5" fmla="*/ 35 h 159"/>
                <a:gd name="T6" fmla="*/ 0 w 166"/>
                <a:gd name="T7" fmla="*/ 36 h 159"/>
                <a:gd name="T8" fmla="*/ 0 w 166"/>
                <a:gd name="T9" fmla="*/ 36 h 159"/>
                <a:gd name="T10" fmla="*/ 1 w 166"/>
                <a:gd name="T11" fmla="*/ 40 h 159"/>
                <a:gd name="T12" fmla="*/ 5 w 166"/>
                <a:gd name="T13" fmla="*/ 53 h 159"/>
                <a:gd name="T14" fmla="*/ 3 w 166"/>
                <a:gd name="T15" fmla="*/ 67 h 159"/>
                <a:gd name="T16" fmla="*/ 4 w 166"/>
                <a:gd name="T17" fmla="*/ 73 h 159"/>
                <a:gd name="T18" fmla="*/ 5 w 166"/>
                <a:gd name="T19" fmla="*/ 79 h 159"/>
                <a:gd name="T20" fmla="*/ 0 w 166"/>
                <a:gd name="T21" fmla="*/ 84 h 159"/>
                <a:gd name="T22" fmla="*/ 5 w 166"/>
                <a:gd name="T23" fmla="*/ 89 h 159"/>
                <a:gd name="T24" fmla="*/ 7 w 166"/>
                <a:gd name="T25" fmla="*/ 99 h 159"/>
                <a:gd name="T26" fmla="*/ 18 w 166"/>
                <a:gd name="T27" fmla="*/ 103 h 159"/>
                <a:gd name="T28" fmla="*/ 22 w 166"/>
                <a:gd name="T29" fmla="*/ 105 h 159"/>
                <a:gd name="T30" fmla="*/ 23 w 166"/>
                <a:gd name="T31" fmla="*/ 105 h 159"/>
                <a:gd name="T32" fmla="*/ 24 w 166"/>
                <a:gd name="T33" fmla="*/ 106 h 159"/>
                <a:gd name="T34" fmla="*/ 25 w 166"/>
                <a:gd name="T35" fmla="*/ 108 h 159"/>
                <a:gd name="T36" fmla="*/ 26 w 166"/>
                <a:gd name="T37" fmla="*/ 109 h 159"/>
                <a:gd name="T38" fmla="*/ 27 w 166"/>
                <a:gd name="T39" fmla="*/ 111 h 159"/>
                <a:gd name="T40" fmla="*/ 28 w 166"/>
                <a:gd name="T41" fmla="*/ 113 h 159"/>
                <a:gd name="T42" fmla="*/ 28 w 166"/>
                <a:gd name="T43" fmla="*/ 114 h 159"/>
                <a:gd name="T44" fmla="*/ 43 w 166"/>
                <a:gd name="T45" fmla="*/ 117 h 159"/>
                <a:gd name="T46" fmla="*/ 51 w 166"/>
                <a:gd name="T47" fmla="*/ 124 h 159"/>
                <a:gd name="T48" fmla="*/ 153 w 166"/>
                <a:gd name="T49" fmla="*/ 159 h 159"/>
                <a:gd name="T50" fmla="*/ 164 w 166"/>
                <a:gd name="T51" fmla="*/ 154 h 159"/>
                <a:gd name="T52" fmla="*/ 164 w 166"/>
                <a:gd name="T53" fmla="*/ 131 h 159"/>
                <a:gd name="T54" fmla="*/ 163 w 166"/>
                <a:gd name="T55" fmla="*/ 39 h 159"/>
                <a:gd name="T56" fmla="*/ 165 w 166"/>
                <a:gd name="T57" fmla="*/ 24 h 159"/>
                <a:gd name="T58" fmla="*/ 166 w 166"/>
                <a:gd name="T59" fmla="*/ 13 h 159"/>
                <a:gd name="T60" fmla="*/ 152 w 166"/>
                <a:gd name="T61" fmla="*/ 10 h 159"/>
                <a:gd name="T62" fmla="*/ 135 w 166"/>
                <a:gd name="T63" fmla="*/ 1 h 159"/>
                <a:gd name="T64" fmla="*/ 113 w 166"/>
                <a:gd name="T65" fmla="*/ 17 h 159"/>
                <a:gd name="T66" fmla="*/ 104 w 166"/>
                <a:gd name="T67" fmla="*/ 32 h 159"/>
                <a:gd name="T68" fmla="*/ 74 w 166"/>
                <a:gd name="T69" fmla="*/ 21 h 159"/>
                <a:gd name="T70" fmla="*/ 60 w 166"/>
                <a:gd name="T71" fmla="*/ 11 h 159"/>
                <a:gd name="T72" fmla="*/ 49 w 166"/>
                <a:gd name="T73" fmla="*/ 5 h 159"/>
                <a:gd name="T74" fmla="*/ 35 w 166"/>
                <a:gd name="T75" fmla="*/ 3 h 159"/>
                <a:gd name="T76" fmla="*/ 23 w 166"/>
                <a:gd name="T77" fmla="*/ 1 h 159"/>
                <a:gd name="T78" fmla="*/ 23 w 166"/>
                <a:gd name="T79" fmla="*/ 3 h 159"/>
                <a:gd name="T80" fmla="*/ 23 w 166"/>
                <a:gd name="T81" fmla="*/ 4 h 159"/>
                <a:gd name="T82" fmla="*/ 23 w 166"/>
                <a:gd name="T83" fmla="*/ 4 h 159"/>
                <a:gd name="T84" fmla="*/ 18 w 166"/>
                <a:gd name="T85" fmla="*/ 9 h 159"/>
                <a:gd name="T86" fmla="*/ 16 w 166"/>
                <a:gd name="T87" fmla="*/ 10 h 159"/>
                <a:gd name="T88" fmla="*/ 9 w 166"/>
                <a:gd name="T89" fmla="*/ 17 h 159"/>
                <a:gd name="T90" fmla="*/ 7 w 166"/>
                <a:gd name="T91" fmla="*/ 3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6" h="159">
                  <a:moveTo>
                    <a:pt x="3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1" y="39"/>
                    <a:pt x="1" y="40"/>
                  </a:cubicBezTo>
                  <a:cubicBezTo>
                    <a:pt x="2" y="41"/>
                    <a:pt x="4" y="43"/>
                    <a:pt x="5" y="45"/>
                  </a:cubicBezTo>
                  <a:cubicBezTo>
                    <a:pt x="6" y="49"/>
                    <a:pt x="5" y="51"/>
                    <a:pt x="5" y="53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7" y="62"/>
                    <a:pt x="5" y="65"/>
                    <a:pt x="3" y="67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1"/>
                    <a:pt x="4" y="72"/>
                    <a:pt x="4" y="73"/>
                  </a:cubicBezTo>
                  <a:cubicBezTo>
                    <a:pt x="4" y="73"/>
                    <a:pt x="4" y="74"/>
                    <a:pt x="4" y="75"/>
                  </a:cubicBezTo>
                  <a:cubicBezTo>
                    <a:pt x="5" y="76"/>
                    <a:pt x="6" y="78"/>
                    <a:pt x="5" y="79"/>
                  </a:cubicBezTo>
                  <a:cubicBezTo>
                    <a:pt x="5" y="79"/>
                    <a:pt x="4" y="80"/>
                    <a:pt x="4" y="80"/>
                  </a:cubicBezTo>
                  <a:cubicBezTo>
                    <a:pt x="2" y="82"/>
                    <a:pt x="1" y="83"/>
                    <a:pt x="0" y="84"/>
                  </a:cubicBezTo>
                  <a:cubicBezTo>
                    <a:pt x="0" y="84"/>
                    <a:pt x="1" y="85"/>
                    <a:pt x="2" y="85"/>
                  </a:cubicBezTo>
                  <a:cubicBezTo>
                    <a:pt x="3" y="86"/>
                    <a:pt x="4" y="88"/>
                    <a:pt x="5" y="89"/>
                  </a:cubicBezTo>
                  <a:cubicBezTo>
                    <a:pt x="7" y="93"/>
                    <a:pt x="7" y="95"/>
                    <a:pt x="7" y="97"/>
                  </a:cubicBezTo>
                  <a:cubicBezTo>
                    <a:pt x="7" y="98"/>
                    <a:pt x="6" y="98"/>
                    <a:pt x="7" y="99"/>
                  </a:cubicBezTo>
                  <a:cubicBezTo>
                    <a:pt x="7" y="100"/>
                    <a:pt x="10" y="102"/>
                    <a:pt x="12" y="102"/>
                  </a:cubicBezTo>
                  <a:cubicBezTo>
                    <a:pt x="15" y="102"/>
                    <a:pt x="16" y="103"/>
                    <a:pt x="18" y="103"/>
                  </a:cubicBezTo>
                  <a:cubicBezTo>
                    <a:pt x="19" y="104"/>
                    <a:pt x="20" y="104"/>
                    <a:pt x="21" y="104"/>
                  </a:cubicBezTo>
                  <a:cubicBezTo>
                    <a:pt x="21" y="104"/>
                    <a:pt x="22" y="104"/>
                    <a:pt x="22" y="105"/>
                  </a:cubicBezTo>
                  <a:cubicBezTo>
                    <a:pt x="22" y="105"/>
                    <a:pt x="22" y="105"/>
                    <a:pt x="23" y="105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4" y="105"/>
                    <a:pt x="24" y="106"/>
                    <a:pt x="24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5" y="106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8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6" y="109"/>
                    <a:pt x="26" y="110"/>
                    <a:pt x="27" y="110"/>
                  </a:cubicBezTo>
                  <a:cubicBezTo>
                    <a:pt x="27" y="110"/>
                    <a:pt x="27" y="111"/>
                    <a:pt x="27" y="111"/>
                  </a:cubicBezTo>
                  <a:cubicBezTo>
                    <a:pt x="27" y="111"/>
                    <a:pt x="27" y="111"/>
                    <a:pt x="27" y="112"/>
                  </a:cubicBezTo>
                  <a:cubicBezTo>
                    <a:pt x="27" y="112"/>
                    <a:pt x="28" y="113"/>
                    <a:pt x="28" y="113"/>
                  </a:cubicBezTo>
                  <a:cubicBezTo>
                    <a:pt x="28" y="113"/>
                    <a:pt x="28" y="113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31" y="114"/>
                    <a:pt x="38" y="115"/>
                    <a:pt x="42" y="117"/>
                  </a:cubicBezTo>
                  <a:cubicBezTo>
                    <a:pt x="42" y="117"/>
                    <a:pt x="42" y="117"/>
                    <a:pt x="43" y="117"/>
                  </a:cubicBezTo>
                  <a:cubicBezTo>
                    <a:pt x="43" y="117"/>
                    <a:pt x="44" y="117"/>
                    <a:pt x="44" y="117"/>
                  </a:cubicBezTo>
                  <a:cubicBezTo>
                    <a:pt x="47" y="120"/>
                    <a:pt x="50" y="122"/>
                    <a:pt x="51" y="124"/>
                  </a:cubicBezTo>
                  <a:cubicBezTo>
                    <a:pt x="69" y="114"/>
                    <a:pt x="69" y="114"/>
                    <a:pt x="69" y="114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4" y="135"/>
                    <a:pt x="164" y="135"/>
                    <a:pt x="164" y="135"/>
                  </a:cubicBezTo>
                  <a:cubicBezTo>
                    <a:pt x="164" y="131"/>
                    <a:pt x="164" y="131"/>
                    <a:pt x="164" y="131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4" y="43"/>
                    <a:pt x="163" y="41"/>
                    <a:pt x="163" y="39"/>
                  </a:cubicBezTo>
                  <a:cubicBezTo>
                    <a:pt x="162" y="35"/>
                    <a:pt x="161" y="31"/>
                    <a:pt x="164" y="28"/>
                  </a:cubicBezTo>
                  <a:cubicBezTo>
                    <a:pt x="165" y="26"/>
                    <a:pt x="165" y="26"/>
                    <a:pt x="165" y="24"/>
                  </a:cubicBezTo>
                  <a:cubicBezTo>
                    <a:pt x="164" y="22"/>
                    <a:pt x="164" y="19"/>
                    <a:pt x="165" y="14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6" y="12"/>
                    <a:pt x="161" y="11"/>
                    <a:pt x="157" y="11"/>
                  </a:cubicBezTo>
                  <a:cubicBezTo>
                    <a:pt x="156" y="10"/>
                    <a:pt x="154" y="10"/>
                    <a:pt x="152" y="10"/>
                  </a:cubicBezTo>
                  <a:cubicBezTo>
                    <a:pt x="147" y="9"/>
                    <a:pt x="145" y="7"/>
                    <a:pt x="143" y="5"/>
                  </a:cubicBezTo>
                  <a:cubicBezTo>
                    <a:pt x="142" y="3"/>
                    <a:pt x="140" y="1"/>
                    <a:pt x="135" y="1"/>
                  </a:cubicBezTo>
                  <a:cubicBezTo>
                    <a:pt x="125" y="0"/>
                    <a:pt x="112" y="9"/>
                    <a:pt x="112" y="12"/>
                  </a:cubicBezTo>
                  <a:cubicBezTo>
                    <a:pt x="112" y="13"/>
                    <a:pt x="113" y="15"/>
                    <a:pt x="113" y="17"/>
                  </a:cubicBezTo>
                  <a:cubicBezTo>
                    <a:pt x="115" y="20"/>
                    <a:pt x="116" y="24"/>
                    <a:pt x="113" y="28"/>
                  </a:cubicBezTo>
                  <a:cubicBezTo>
                    <a:pt x="111" y="31"/>
                    <a:pt x="108" y="32"/>
                    <a:pt x="104" y="32"/>
                  </a:cubicBezTo>
                  <a:cubicBezTo>
                    <a:pt x="100" y="32"/>
                    <a:pt x="96" y="31"/>
                    <a:pt x="93" y="28"/>
                  </a:cubicBezTo>
                  <a:cubicBezTo>
                    <a:pt x="87" y="23"/>
                    <a:pt x="79" y="21"/>
                    <a:pt x="74" y="21"/>
                  </a:cubicBezTo>
                  <a:cubicBezTo>
                    <a:pt x="69" y="21"/>
                    <a:pt x="65" y="20"/>
                    <a:pt x="62" y="17"/>
                  </a:cubicBezTo>
                  <a:cubicBezTo>
                    <a:pt x="61" y="15"/>
                    <a:pt x="60" y="13"/>
                    <a:pt x="60" y="11"/>
                  </a:cubicBezTo>
                  <a:cubicBezTo>
                    <a:pt x="61" y="10"/>
                    <a:pt x="61" y="8"/>
                    <a:pt x="55" y="7"/>
                  </a:cubicBezTo>
                  <a:cubicBezTo>
                    <a:pt x="53" y="6"/>
                    <a:pt x="51" y="6"/>
                    <a:pt x="49" y="5"/>
                  </a:cubicBezTo>
                  <a:cubicBezTo>
                    <a:pt x="46" y="4"/>
                    <a:pt x="43" y="2"/>
                    <a:pt x="39" y="2"/>
                  </a:cubicBezTo>
                  <a:cubicBezTo>
                    <a:pt x="38" y="2"/>
                    <a:pt x="36" y="2"/>
                    <a:pt x="35" y="3"/>
                  </a:cubicBezTo>
                  <a:cubicBezTo>
                    <a:pt x="31" y="3"/>
                    <a:pt x="26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3"/>
                    <a:pt x="23" y="3"/>
                  </a:cubicBezTo>
                  <a:cubicBezTo>
                    <a:pt x="23" y="3"/>
                    <a:pt x="23" y="3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8"/>
                    <a:pt x="20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7" y="9"/>
                    <a:pt x="16" y="10"/>
                    <a:pt x="16" y="10"/>
                  </a:cubicBezTo>
                  <a:cubicBezTo>
                    <a:pt x="14" y="12"/>
                    <a:pt x="13" y="13"/>
                    <a:pt x="12" y="14"/>
                  </a:cubicBezTo>
                  <a:cubicBezTo>
                    <a:pt x="11" y="15"/>
                    <a:pt x="10" y="16"/>
                    <a:pt x="9" y="17"/>
                  </a:cubicBezTo>
                  <a:cubicBezTo>
                    <a:pt x="8" y="18"/>
                    <a:pt x="8" y="19"/>
                    <a:pt x="9" y="20"/>
                  </a:cubicBezTo>
                  <a:cubicBezTo>
                    <a:pt x="10" y="22"/>
                    <a:pt x="8" y="28"/>
                    <a:pt x="7" y="30"/>
                  </a:cubicBezTo>
                  <a:cubicBezTo>
                    <a:pt x="6" y="32"/>
                    <a:pt x="4" y="33"/>
                    <a:pt x="3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8" name="Rectangle 1311"/>
            <p:cNvSpPr>
              <a:spLocks noChangeArrowheads="1"/>
            </p:cNvSpPr>
            <p:nvPr/>
          </p:nvSpPr>
          <p:spPr bwMode="auto">
            <a:xfrm>
              <a:off x="1795" y="2607"/>
              <a:ext cx="1" cy="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Freeform 1312"/>
            <p:cNvSpPr>
              <a:spLocks/>
            </p:cNvSpPr>
            <p:nvPr/>
          </p:nvSpPr>
          <p:spPr bwMode="auto">
            <a:xfrm>
              <a:off x="1795" y="2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0" name="Freeform 1313"/>
            <p:cNvSpPr>
              <a:spLocks/>
            </p:cNvSpPr>
            <p:nvPr/>
          </p:nvSpPr>
          <p:spPr bwMode="auto">
            <a:xfrm>
              <a:off x="1776" y="2631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0 w 4"/>
                <a:gd name="T5" fmla="*/ 4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3" y="2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1" name="Freeform 1314"/>
            <p:cNvSpPr>
              <a:spLocks/>
            </p:cNvSpPr>
            <p:nvPr/>
          </p:nvSpPr>
          <p:spPr bwMode="auto">
            <a:xfrm>
              <a:off x="1782" y="2612"/>
              <a:ext cx="6" cy="7"/>
            </a:xfrm>
            <a:custGeom>
              <a:avLst/>
              <a:gdLst>
                <a:gd name="T0" fmla="*/ 7 w 7"/>
                <a:gd name="T1" fmla="*/ 0 h 7"/>
                <a:gd name="T2" fmla="*/ 3 w 7"/>
                <a:gd name="T3" fmla="*/ 4 h 7"/>
                <a:gd name="T4" fmla="*/ 0 w 7"/>
                <a:gd name="T5" fmla="*/ 7 h 7"/>
                <a:gd name="T6" fmla="*/ 3 w 7"/>
                <a:gd name="T7" fmla="*/ 4 h 7"/>
                <a:gd name="T8" fmla="*/ 7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cubicBezTo>
                    <a:pt x="5" y="2"/>
                    <a:pt x="4" y="3"/>
                    <a:pt x="3" y="4"/>
                  </a:cubicBezTo>
                  <a:cubicBezTo>
                    <a:pt x="2" y="5"/>
                    <a:pt x="1" y="6"/>
                    <a:pt x="0" y="7"/>
                  </a:cubicBezTo>
                  <a:cubicBezTo>
                    <a:pt x="1" y="6"/>
                    <a:pt x="2" y="5"/>
                    <a:pt x="3" y="4"/>
                  </a:cubicBezTo>
                  <a:cubicBezTo>
                    <a:pt x="4" y="3"/>
                    <a:pt x="5" y="2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2" name="Freeform 1315"/>
            <p:cNvSpPr>
              <a:spLocks/>
            </p:cNvSpPr>
            <p:nvPr/>
          </p:nvSpPr>
          <p:spPr bwMode="auto">
            <a:xfrm>
              <a:off x="1795" y="2605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3" name="Freeform 1316"/>
            <p:cNvSpPr>
              <a:spLocks/>
            </p:cNvSpPr>
            <p:nvPr/>
          </p:nvSpPr>
          <p:spPr bwMode="auto">
            <a:xfrm>
              <a:off x="1774" y="2636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4" name="Oval 1317"/>
            <p:cNvSpPr>
              <a:spLocks noChangeArrowheads="1"/>
            </p:cNvSpPr>
            <p:nvPr/>
          </p:nvSpPr>
          <p:spPr bwMode="auto">
            <a:xfrm>
              <a:off x="1773" y="2637"/>
              <a:ext cx="1" cy="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5" name="Freeform 1318"/>
            <p:cNvSpPr>
              <a:spLocks/>
            </p:cNvSpPr>
            <p:nvPr/>
          </p:nvSpPr>
          <p:spPr bwMode="auto">
            <a:xfrm>
              <a:off x="1795" y="270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6" name="Freeform 1319"/>
            <p:cNvSpPr>
              <a:spLocks/>
            </p:cNvSpPr>
            <p:nvPr/>
          </p:nvSpPr>
          <p:spPr bwMode="auto">
            <a:xfrm>
              <a:off x="1794" y="2703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7" name="Freeform 1320"/>
            <p:cNvSpPr>
              <a:spLocks/>
            </p:cNvSpPr>
            <p:nvPr/>
          </p:nvSpPr>
          <p:spPr bwMode="auto">
            <a:xfrm>
              <a:off x="1797" y="2706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8" name="Freeform 1321"/>
            <p:cNvSpPr>
              <a:spLocks/>
            </p:cNvSpPr>
            <p:nvPr/>
          </p:nvSpPr>
          <p:spPr bwMode="auto">
            <a:xfrm>
              <a:off x="1775" y="2635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9" name="Freeform 1322"/>
            <p:cNvSpPr>
              <a:spLocks/>
            </p:cNvSpPr>
            <p:nvPr/>
          </p:nvSpPr>
          <p:spPr bwMode="auto">
            <a:xfrm>
              <a:off x="1800" y="2711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0" name="Freeform 1323"/>
            <p:cNvSpPr>
              <a:spLocks/>
            </p:cNvSpPr>
            <p:nvPr/>
          </p:nvSpPr>
          <p:spPr bwMode="auto">
            <a:xfrm>
              <a:off x="1796" y="2704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1" name="Freeform 1324"/>
            <p:cNvSpPr>
              <a:spLocks/>
            </p:cNvSpPr>
            <p:nvPr/>
          </p:nvSpPr>
          <p:spPr bwMode="auto">
            <a:xfrm>
              <a:off x="1774" y="26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2" name="Freeform 1325"/>
            <p:cNvSpPr>
              <a:spLocks/>
            </p:cNvSpPr>
            <p:nvPr/>
          </p:nvSpPr>
          <p:spPr bwMode="auto">
            <a:xfrm>
              <a:off x="1798" y="2707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Freeform 1326"/>
            <p:cNvSpPr>
              <a:spLocks/>
            </p:cNvSpPr>
            <p:nvPr/>
          </p:nvSpPr>
          <p:spPr bwMode="auto">
            <a:xfrm>
              <a:off x="1799" y="270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Freeform 1327"/>
            <p:cNvSpPr>
              <a:spLocks/>
            </p:cNvSpPr>
            <p:nvPr/>
          </p:nvSpPr>
          <p:spPr bwMode="auto">
            <a:xfrm>
              <a:off x="1773" y="263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Freeform 1328"/>
            <p:cNvSpPr>
              <a:spLocks/>
            </p:cNvSpPr>
            <p:nvPr/>
          </p:nvSpPr>
          <p:spPr bwMode="auto">
            <a:xfrm>
              <a:off x="1774" y="2635"/>
              <a:ext cx="2" cy="1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Freeform 1329"/>
            <p:cNvSpPr>
              <a:spLocks/>
            </p:cNvSpPr>
            <p:nvPr/>
          </p:nvSpPr>
          <p:spPr bwMode="auto">
            <a:xfrm>
              <a:off x="1490" y="2824"/>
              <a:ext cx="16" cy="4"/>
            </a:xfrm>
            <a:custGeom>
              <a:avLst/>
              <a:gdLst>
                <a:gd name="T0" fmla="*/ 0 w 17"/>
                <a:gd name="T1" fmla="*/ 5 h 5"/>
                <a:gd name="T2" fmla="*/ 0 w 17"/>
                <a:gd name="T3" fmla="*/ 5 h 5"/>
                <a:gd name="T4" fmla="*/ 0 w 17"/>
                <a:gd name="T5" fmla="*/ 5 h 5"/>
                <a:gd name="T6" fmla="*/ 1 w 17"/>
                <a:gd name="T7" fmla="*/ 5 h 5"/>
                <a:gd name="T8" fmla="*/ 12 w 17"/>
                <a:gd name="T9" fmla="*/ 2 h 5"/>
                <a:gd name="T10" fmla="*/ 17 w 17"/>
                <a:gd name="T11" fmla="*/ 1 h 5"/>
                <a:gd name="T12" fmla="*/ 14 w 17"/>
                <a:gd name="T13" fmla="*/ 1 h 5"/>
                <a:gd name="T14" fmla="*/ 11 w 17"/>
                <a:gd name="T15" fmla="*/ 2 h 5"/>
                <a:gd name="T16" fmla="*/ 11 w 17"/>
                <a:gd name="T17" fmla="*/ 2 h 5"/>
                <a:gd name="T18" fmla="*/ 8 w 17"/>
                <a:gd name="T19" fmla="*/ 3 h 5"/>
                <a:gd name="T20" fmla="*/ 8 w 17"/>
                <a:gd name="T21" fmla="*/ 3 h 5"/>
                <a:gd name="T22" fmla="*/ 4 w 17"/>
                <a:gd name="T23" fmla="*/ 3 h 5"/>
                <a:gd name="T24" fmla="*/ 4 w 17"/>
                <a:gd name="T25" fmla="*/ 3 h 5"/>
                <a:gd name="T26" fmla="*/ 1 w 17"/>
                <a:gd name="T27" fmla="*/ 3 h 5"/>
                <a:gd name="T28" fmla="*/ 1 w 17"/>
                <a:gd name="T29" fmla="*/ 3 h 5"/>
                <a:gd name="T30" fmla="*/ 0 w 17"/>
                <a:gd name="T3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4" y="5"/>
                    <a:pt x="11" y="4"/>
                    <a:pt x="12" y="2"/>
                  </a:cubicBezTo>
                  <a:cubicBezTo>
                    <a:pt x="14" y="1"/>
                    <a:pt x="15" y="1"/>
                    <a:pt x="17" y="1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3" y="1"/>
                    <a:pt x="12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Freeform 1330"/>
            <p:cNvSpPr>
              <a:spLocks/>
            </p:cNvSpPr>
            <p:nvPr/>
          </p:nvSpPr>
          <p:spPr bwMode="auto">
            <a:xfrm>
              <a:off x="1483" y="2793"/>
              <a:ext cx="59" cy="45"/>
            </a:xfrm>
            <a:custGeom>
              <a:avLst/>
              <a:gdLst>
                <a:gd name="T0" fmla="*/ 39 w 62"/>
                <a:gd name="T1" fmla="*/ 42 h 47"/>
                <a:gd name="T2" fmla="*/ 56 w 62"/>
                <a:gd name="T3" fmla="*/ 47 h 47"/>
                <a:gd name="T4" fmla="*/ 58 w 62"/>
                <a:gd name="T5" fmla="*/ 47 h 47"/>
                <a:gd name="T6" fmla="*/ 60 w 62"/>
                <a:gd name="T7" fmla="*/ 47 h 47"/>
                <a:gd name="T8" fmla="*/ 61 w 62"/>
                <a:gd name="T9" fmla="*/ 47 h 47"/>
                <a:gd name="T10" fmla="*/ 62 w 62"/>
                <a:gd name="T11" fmla="*/ 44 h 47"/>
                <a:gd name="T12" fmla="*/ 62 w 62"/>
                <a:gd name="T13" fmla="*/ 43 h 47"/>
                <a:gd name="T14" fmla="*/ 62 w 62"/>
                <a:gd name="T15" fmla="*/ 42 h 47"/>
                <a:gd name="T16" fmla="*/ 62 w 62"/>
                <a:gd name="T17" fmla="*/ 41 h 47"/>
                <a:gd name="T18" fmla="*/ 62 w 62"/>
                <a:gd name="T19" fmla="*/ 41 h 47"/>
                <a:gd name="T20" fmla="*/ 62 w 62"/>
                <a:gd name="T21" fmla="*/ 40 h 47"/>
                <a:gd name="T22" fmla="*/ 54 w 62"/>
                <a:gd name="T23" fmla="*/ 27 h 47"/>
                <a:gd name="T24" fmla="*/ 52 w 62"/>
                <a:gd name="T25" fmla="*/ 24 h 47"/>
                <a:gd name="T26" fmla="*/ 52 w 62"/>
                <a:gd name="T27" fmla="*/ 24 h 47"/>
                <a:gd name="T28" fmla="*/ 52 w 62"/>
                <a:gd name="T29" fmla="*/ 21 h 47"/>
                <a:gd name="T30" fmla="*/ 51 w 62"/>
                <a:gd name="T31" fmla="*/ 20 h 47"/>
                <a:gd name="T32" fmla="*/ 50 w 62"/>
                <a:gd name="T33" fmla="*/ 19 h 47"/>
                <a:gd name="T34" fmla="*/ 49 w 62"/>
                <a:gd name="T35" fmla="*/ 18 h 47"/>
                <a:gd name="T36" fmla="*/ 40 w 62"/>
                <a:gd name="T37" fmla="*/ 9 h 47"/>
                <a:gd name="T38" fmla="*/ 35 w 62"/>
                <a:gd name="T39" fmla="*/ 7 h 47"/>
                <a:gd name="T40" fmla="*/ 29 w 62"/>
                <a:gd name="T41" fmla="*/ 1 h 47"/>
                <a:gd name="T42" fmla="*/ 21 w 62"/>
                <a:gd name="T43" fmla="*/ 2 h 47"/>
                <a:gd name="T44" fmla="*/ 10 w 62"/>
                <a:gd name="T45" fmla="*/ 2 h 47"/>
                <a:gd name="T46" fmla="*/ 9 w 62"/>
                <a:gd name="T47" fmla="*/ 4 h 47"/>
                <a:gd name="T48" fmla="*/ 8 w 62"/>
                <a:gd name="T49" fmla="*/ 5 h 47"/>
                <a:gd name="T50" fmla="*/ 7 w 62"/>
                <a:gd name="T51" fmla="*/ 6 h 47"/>
                <a:gd name="T52" fmla="*/ 6 w 62"/>
                <a:gd name="T53" fmla="*/ 7 h 47"/>
                <a:gd name="T54" fmla="*/ 3 w 62"/>
                <a:gd name="T55" fmla="*/ 16 h 47"/>
                <a:gd name="T56" fmla="*/ 8 w 62"/>
                <a:gd name="T57" fmla="*/ 31 h 47"/>
                <a:gd name="T58" fmla="*/ 10 w 62"/>
                <a:gd name="T59" fmla="*/ 31 h 47"/>
                <a:gd name="T60" fmla="*/ 13 w 62"/>
                <a:gd name="T61" fmla="*/ 31 h 47"/>
                <a:gd name="T62" fmla="*/ 16 w 62"/>
                <a:gd name="T63" fmla="*/ 30 h 47"/>
                <a:gd name="T64" fmla="*/ 22 w 62"/>
                <a:gd name="T65" fmla="*/ 28 h 47"/>
                <a:gd name="T66" fmla="*/ 31 w 62"/>
                <a:gd name="T67" fmla="*/ 33 h 47"/>
                <a:gd name="T68" fmla="*/ 41 w 62"/>
                <a:gd name="T69" fmla="*/ 36 h 47"/>
                <a:gd name="T70" fmla="*/ 30 w 62"/>
                <a:gd name="T71" fmla="*/ 40 h 47"/>
                <a:gd name="T72" fmla="*/ 22 w 62"/>
                <a:gd name="T73" fmla="*/ 37 h 47"/>
                <a:gd name="T74" fmla="*/ 8 w 62"/>
                <a:gd name="T75" fmla="*/ 41 h 47"/>
                <a:gd name="T76" fmla="*/ 7 w 62"/>
                <a:gd name="T77" fmla="*/ 41 h 47"/>
                <a:gd name="T78" fmla="*/ 7 w 62"/>
                <a:gd name="T79" fmla="*/ 41 h 47"/>
                <a:gd name="T80" fmla="*/ 8 w 62"/>
                <a:gd name="T81" fmla="*/ 44 h 47"/>
                <a:gd name="T82" fmla="*/ 10 w 62"/>
                <a:gd name="T83" fmla="*/ 44 h 47"/>
                <a:gd name="T84" fmla="*/ 12 w 62"/>
                <a:gd name="T85" fmla="*/ 44 h 47"/>
                <a:gd name="T86" fmla="*/ 13 w 62"/>
                <a:gd name="T87" fmla="*/ 45 h 47"/>
                <a:gd name="T88" fmla="*/ 13 w 62"/>
                <a:gd name="T89" fmla="*/ 46 h 47"/>
                <a:gd name="T90" fmla="*/ 15 w 62"/>
                <a:gd name="T91" fmla="*/ 46 h 47"/>
                <a:gd name="T92" fmla="*/ 16 w 62"/>
                <a:gd name="T93" fmla="*/ 45 h 47"/>
                <a:gd name="T94" fmla="*/ 18 w 62"/>
                <a:gd name="T95" fmla="*/ 44 h 47"/>
                <a:gd name="T96" fmla="*/ 19 w 62"/>
                <a:gd name="T97" fmla="*/ 43 h 47"/>
                <a:gd name="T98" fmla="*/ 36 w 62"/>
                <a:gd name="T99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47">
                  <a:moveTo>
                    <a:pt x="36" y="41"/>
                  </a:moveTo>
                  <a:cubicBezTo>
                    <a:pt x="39" y="42"/>
                    <a:pt x="39" y="42"/>
                    <a:pt x="39" y="42"/>
                  </a:cubicBezTo>
                  <a:cubicBezTo>
                    <a:pt x="46" y="43"/>
                    <a:pt x="48" y="45"/>
                    <a:pt x="48" y="46"/>
                  </a:cubicBezTo>
                  <a:cubicBezTo>
                    <a:pt x="49" y="47"/>
                    <a:pt x="52" y="47"/>
                    <a:pt x="56" y="47"/>
                  </a:cubicBezTo>
                  <a:cubicBezTo>
                    <a:pt x="56" y="47"/>
                    <a:pt x="57" y="47"/>
                    <a:pt x="57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9" y="47"/>
                    <a:pt x="59" y="47"/>
                  </a:cubicBezTo>
                  <a:cubicBezTo>
                    <a:pt x="59" y="47"/>
                    <a:pt x="60" y="47"/>
                    <a:pt x="60" y="47"/>
                  </a:cubicBezTo>
                  <a:cubicBezTo>
                    <a:pt x="60" y="47"/>
                    <a:pt x="60" y="47"/>
                    <a:pt x="61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5"/>
                    <a:pt x="62" y="45"/>
                    <a:pt x="62" y="44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2" y="43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1" y="39"/>
                    <a:pt x="59" y="37"/>
                    <a:pt x="57" y="35"/>
                  </a:cubicBezTo>
                  <a:cubicBezTo>
                    <a:pt x="55" y="33"/>
                    <a:pt x="54" y="29"/>
                    <a:pt x="54" y="27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3"/>
                    <a:pt x="52" y="23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1" y="21"/>
                    <a:pt x="51" y="21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8"/>
                    <a:pt x="48" y="17"/>
                    <a:pt x="47" y="17"/>
                  </a:cubicBezTo>
                  <a:cubicBezTo>
                    <a:pt x="44" y="16"/>
                    <a:pt x="41" y="12"/>
                    <a:pt x="40" y="9"/>
                  </a:cubicBezTo>
                  <a:cubicBezTo>
                    <a:pt x="39" y="9"/>
                    <a:pt x="39" y="8"/>
                    <a:pt x="39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5"/>
                    <a:pt x="31" y="2"/>
                    <a:pt x="29" y="1"/>
                  </a:cubicBezTo>
                  <a:cubicBezTo>
                    <a:pt x="27" y="0"/>
                    <a:pt x="23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18" y="3"/>
                    <a:pt x="15" y="3"/>
                  </a:cubicBezTo>
                  <a:cubicBezTo>
                    <a:pt x="13" y="3"/>
                    <a:pt x="12" y="2"/>
                    <a:pt x="10" y="2"/>
                  </a:cubicBezTo>
                  <a:cubicBezTo>
                    <a:pt x="10" y="2"/>
                    <a:pt x="10" y="2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9" y="4"/>
                    <a:pt x="9" y="4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10"/>
                    <a:pt x="5" y="14"/>
                    <a:pt x="3" y="16"/>
                  </a:cubicBezTo>
                  <a:cubicBezTo>
                    <a:pt x="0" y="20"/>
                    <a:pt x="4" y="27"/>
                    <a:pt x="7" y="29"/>
                  </a:cubicBezTo>
                  <a:cubicBezTo>
                    <a:pt x="7" y="30"/>
                    <a:pt x="8" y="30"/>
                    <a:pt x="8" y="31"/>
                  </a:cubicBezTo>
                  <a:cubicBezTo>
                    <a:pt x="8" y="31"/>
                    <a:pt x="9" y="31"/>
                    <a:pt x="9" y="31"/>
                  </a:cubicBezTo>
                  <a:cubicBezTo>
                    <a:pt x="9" y="31"/>
                    <a:pt x="10" y="31"/>
                    <a:pt x="10" y="31"/>
                  </a:cubicBezTo>
                  <a:cubicBezTo>
                    <a:pt x="11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1"/>
                    <a:pt x="15" y="31"/>
                    <a:pt x="15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0"/>
                    <a:pt x="18" y="29"/>
                    <a:pt x="19" y="29"/>
                  </a:cubicBezTo>
                  <a:cubicBezTo>
                    <a:pt x="20" y="28"/>
                    <a:pt x="21" y="28"/>
                    <a:pt x="22" y="28"/>
                  </a:cubicBezTo>
                  <a:cubicBezTo>
                    <a:pt x="25" y="28"/>
                    <a:pt x="26" y="30"/>
                    <a:pt x="27" y="31"/>
                  </a:cubicBezTo>
                  <a:cubicBezTo>
                    <a:pt x="28" y="32"/>
                    <a:pt x="29" y="33"/>
                    <a:pt x="31" y="33"/>
                  </a:cubicBezTo>
                  <a:cubicBezTo>
                    <a:pt x="37" y="34"/>
                    <a:pt x="38" y="34"/>
                    <a:pt x="38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4" y="41"/>
                    <a:pt x="30" y="40"/>
                  </a:cubicBezTo>
                  <a:cubicBezTo>
                    <a:pt x="28" y="40"/>
                    <a:pt x="27" y="39"/>
                    <a:pt x="25" y="38"/>
                  </a:cubicBezTo>
                  <a:cubicBezTo>
                    <a:pt x="24" y="38"/>
                    <a:pt x="23" y="37"/>
                    <a:pt x="22" y="37"/>
                  </a:cubicBezTo>
                  <a:cubicBezTo>
                    <a:pt x="19" y="40"/>
                    <a:pt x="10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3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9" y="44"/>
                    <a:pt x="10" y="44"/>
                  </a:cubicBezTo>
                  <a:cubicBezTo>
                    <a:pt x="10" y="44"/>
                    <a:pt x="10" y="44"/>
                    <a:pt x="11" y="44"/>
                  </a:cubicBezTo>
                  <a:cubicBezTo>
                    <a:pt x="11" y="44"/>
                    <a:pt x="11" y="44"/>
                    <a:pt x="12" y="44"/>
                  </a:cubicBezTo>
                  <a:cubicBezTo>
                    <a:pt x="12" y="44"/>
                    <a:pt x="12" y="45"/>
                    <a:pt x="12" y="45"/>
                  </a:cubicBezTo>
                  <a:cubicBezTo>
                    <a:pt x="12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5" y="46"/>
                    <a:pt x="15" y="46"/>
                  </a:cubicBezTo>
                  <a:cubicBezTo>
                    <a:pt x="15" y="45"/>
                    <a:pt x="15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7" y="45"/>
                    <a:pt x="17" y="44"/>
                  </a:cubicBezTo>
                  <a:cubicBezTo>
                    <a:pt x="17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33" y="42"/>
                    <a:pt x="35" y="42"/>
                  </a:cubicBezTo>
                  <a:cubicBezTo>
                    <a:pt x="36" y="42"/>
                    <a:pt x="36" y="42"/>
                    <a:pt x="36" y="42"/>
                  </a:cubicBezTo>
                  <a:lnTo>
                    <a:pt x="36" y="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Freeform 1331"/>
            <p:cNvSpPr>
              <a:spLocks/>
            </p:cNvSpPr>
            <p:nvPr/>
          </p:nvSpPr>
          <p:spPr bwMode="auto">
            <a:xfrm>
              <a:off x="1491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Freeform 1332"/>
            <p:cNvSpPr>
              <a:spLocks/>
            </p:cNvSpPr>
            <p:nvPr/>
          </p:nvSpPr>
          <p:spPr bwMode="auto">
            <a:xfrm>
              <a:off x="1490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0" name="Freeform 1333"/>
            <p:cNvSpPr>
              <a:spLocks/>
            </p:cNvSpPr>
            <p:nvPr/>
          </p:nvSpPr>
          <p:spPr bwMode="auto">
            <a:xfrm>
              <a:off x="1490" y="2832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Freeform 1334"/>
            <p:cNvSpPr>
              <a:spLocks/>
            </p:cNvSpPr>
            <p:nvPr/>
          </p:nvSpPr>
          <p:spPr bwMode="auto">
            <a:xfrm>
              <a:off x="1498" y="2821"/>
              <a:ext cx="3" cy="1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3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Freeform 1335"/>
            <p:cNvSpPr>
              <a:spLocks/>
            </p:cNvSpPr>
            <p:nvPr/>
          </p:nvSpPr>
          <p:spPr bwMode="auto">
            <a:xfrm>
              <a:off x="1496" y="2822"/>
              <a:ext cx="1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Freeform 1336"/>
            <p:cNvSpPr>
              <a:spLocks/>
            </p:cNvSpPr>
            <p:nvPr/>
          </p:nvSpPr>
          <p:spPr bwMode="auto">
            <a:xfrm>
              <a:off x="1493" y="282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Freeform 1337"/>
            <p:cNvSpPr>
              <a:spLocks/>
            </p:cNvSpPr>
            <p:nvPr/>
          </p:nvSpPr>
          <p:spPr bwMode="auto">
            <a:xfrm>
              <a:off x="1491" y="2823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Freeform 1338"/>
            <p:cNvSpPr>
              <a:spLocks/>
            </p:cNvSpPr>
            <p:nvPr/>
          </p:nvSpPr>
          <p:spPr bwMode="auto">
            <a:xfrm>
              <a:off x="1496" y="2837"/>
              <a:ext cx="22" cy="13"/>
            </a:xfrm>
            <a:custGeom>
              <a:avLst/>
              <a:gdLst>
                <a:gd name="T0" fmla="*/ 23 w 23"/>
                <a:gd name="T1" fmla="*/ 0 h 14"/>
                <a:gd name="T2" fmla="*/ 7 w 23"/>
                <a:gd name="T3" fmla="*/ 1 h 14"/>
                <a:gd name="T4" fmla="*/ 0 w 23"/>
                <a:gd name="T5" fmla="*/ 4 h 14"/>
                <a:gd name="T6" fmla="*/ 0 w 23"/>
                <a:gd name="T7" fmla="*/ 4 h 14"/>
                <a:gd name="T8" fmla="*/ 4 w 23"/>
                <a:gd name="T9" fmla="*/ 5 h 14"/>
                <a:gd name="T10" fmla="*/ 8 w 23"/>
                <a:gd name="T11" fmla="*/ 12 h 14"/>
                <a:gd name="T12" fmla="*/ 9 w 23"/>
                <a:gd name="T13" fmla="*/ 14 h 14"/>
                <a:gd name="T14" fmla="*/ 9 w 23"/>
                <a:gd name="T15" fmla="*/ 14 h 14"/>
                <a:gd name="T16" fmla="*/ 9 w 23"/>
                <a:gd name="T17" fmla="*/ 14 h 14"/>
                <a:gd name="T18" fmla="*/ 11 w 23"/>
                <a:gd name="T19" fmla="*/ 13 h 14"/>
                <a:gd name="T20" fmla="*/ 20 w 23"/>
                <a:gd name="T21" fmla="*/ 8 h 14"/>
                <a:gd name="T22" fmla="*/ 21 w 23"/>
                <a:gd name="T23" fmla="*/ 8 h 14"/>
                <a:gd name="T24" fmla="*/ 21 w 23"/>
                <a:gd name="T25" fmla="*/ 8 h 14"/>
                <a:gd name="T26" fmla="*/ 20 w 23"/>
                <a:gd name="T27" fmla="*/ 3 h 14"/>
                <a:gd name="T28" fmla="*/ 22 w 23"/>
                <a:gd name="T29" fmla="*/ 1 h 14"/>
                <a:gd name="T30" fmla="*/ 23 w 23"/>
                <a:gd name="T31" fmla="*/ 1 h 14"/>
                <a:gd name="T32" fmla="*/ 23 w 23"/>
                <a:gd name="T33" fmla="*/ 1 h 14"/>
                <a:gd name="T34" fmla="*/ 23 w 23"/>
                <a:gd name="T35" fmla="*/ 0 h 14"/>
                <a:gd name="T36" fmla="*/ 23 w 23"/>
                <a:gd name="T3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21" y="0"/>
                    <a:pt x="9" y="1"/>
                    <a:pt x="7" y="1"/>
                  </a:cubicBezTo>
                  <a:cubicBezTo>
                    <a:pt x="5" y="2"/>
                    <a:pt x="2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8" y="7"/>
                    <a:pt x="8" y="9"/>
                    <a:pt x="8" y="12"/>
                  </a:cubicBezTo>
                  <a:cubicBezTo>
                    <a:pt x="8" y="13"/>
                    <a:pt x="8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5" y="9"/>
                    <a:pt x="18" y="7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5"/>
                    <a:pt x="20" y="3"/>
                  </a:cubicBezTo>
                  <a:cubicBezTo>
                    <a:pt x="20" y="3"/>
                    <a:pt x="21" y="2"/>
                    <a:pt x="22" y="1"/>
                  </a:cubicBezTo>
                  <a:cubicBezTo>
                    <a:pt x="22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Freeform 1339"/>
            <p:cNvSpPr>
              <a:spLocks/>
            </p:cNvSpPr>
            <p:nvPr/>
          </p:nvSpPr>
          <p:spPr bwMode="auto">
            <a:xfrm>
              <a:off x="1518" y="28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7" name="Freeform 1340"/>
            <p:cNvSpPr>
              <a:spLocks/>
            </p:cNvSpPr>
            <p:nvPr/>
          </p:nvSpPr>
          <p:spPr bwMode="auto">
            <a:xfrm>
              <a:off x="1826" y="2854"/>
              <a:ext cx="128" cy="87"/>
            </a:xfrm>
            <a:custGeom>
              <a:avLst/>
              <a:gdLst>
                <a:gd name="T0" fmla="*/ 120 w 134"/>
                <a:gd name="T1" fmla="*/ 46 h 91"/>
                <a:gd name="T2" fmla="*/ 113 w 134"/>
                <a:gd name="T3" fmla="*/ 39 h 91"/>
                <a:gd name="T4" fmla="*/ 108 w 134"/>
                <a:gd name="T5" fmla="*/ 33 h 91"/>
                <a:gd name="T6" fmla="*/ 100 w 134"/>
                <a:gd name="T7" fmla="*/ 29 h 91"/>
                <a:gd name="T8" fmla="*/ 94 w 134"/>
                <a:gd name="T9" fmla="*/ 25 h 91"/>
                <a:gd name="T10" fmla="*/ 92 w 134"/>
                <a:gd name="T11" fmla="*/ 21 h 91"/>
                <a:gd name="T12" fmla="*/ 96 w 134"/>
                <a:gd name="T13" fmla="*/ 17 h 91"/>
                <a:gd name="T14" fmla="*/ 93 w 134"/>
                <a:gd name="T15" fmla="*/ 10 h 91"/>
                <a:gd name="T16" fmla="*/ 93 w 134"/>
                <a:gd name="T17" fmla="*/ 9 h 91"/>
                <a:gd name="T18" fmla="*/ 92 w 134"/>
                <a:gd name="T19" fmla="*/ 8 h 91"/>
                <a:gd name="T20" fmla="*/ 91 w 134"/>
                <a:gd name="T21" fmla="*/ 7 h 91"/>
                <a:gd name="T22" fmla="*/ 90 w 134"/>
                <a:gd name="T23" fmla="*/ 5 h 91"/>
                <a:gd name="T24" fmla="*/ 89 w 134"/>
                <a:gd name="T25" fmla="*/ 4 h 91"/>
                <a:gd name="T26" fmla="*/ 86 w 134"/>
                <a:gd name="T27" fmla="*/ 1 h 91"/>
                <a:gd name="T28" fmla="*/ 86 w 134"/>
                <a:gd name="T29" fmla="*/ 1 h 91"/>
                <a:gd name="T30" fmla="*/ 84 w 134"/>
                <a:gd name="T31" fmla="*/ 0 h 91"/>
                <a:gd name="T32" fmla="*/ 77 w 134"/>
                <a:gd name="T33" fmla="*/ 5 h 91"/>
                <a:gd name="T34" fmla="*/ 74 w 134"/>
                <a:gd name="T35" fmla="*/ 10 h 91"/>
                <a:gd name="T36" fmla="*/ 54 w 134"/>
                <a:gd name="T37" fmla="*/ 23 h 91"/>
                <a:gd name="T38" fmla="*/ 48 w 134"/>
                <a:gd name="T39" fmla="*/ 24 h 91"/>
                <a:gd name="T40" fmla="*/ 47 w 134"/>
                <a:gd name="T41" fmla="*/ 29 h 91"/>
                <a:gd name="T42" fmla="*/ 37 w 134"/>
                <a:gd name="T43" fmla="*/ 35 h 91"/>
                <a:gd name="T44" fmla="*/ 27 w 134"/>
                <a:gd name="T45" fmla="*/ 37 h 91"/>
                <a:gd name="T46" fmla="*/ 25 w 134"/>
                <a:gd name="T47" fmla="*/ 39 h 91"/>
                <a:gd name="T48" fmla="*/ 22 w 134"/>
                <a:gd name="T49" fmla="*/ 40 h 91"/>
                <a:gd name="T50" fmla="*/ 19 w 134"/>
                <a:gd name="T51" fmla="*/ 39 h 91"/>
                <a:gd name="T52" fmla="*/ 12 w 134"/>
                <a:gd name="T53" fmla="*/ 42 h 91"/>
                <a:gd name="T54" fmla="*/ 10 w 134"/>
                <a:gd name="T55" fmla="*/ 42 h 91"/>
                <a:gd name="T56" fmla="*/ 9 w 134"/>
                <a:gd name="T57" fmla="*/ 41 h 91"/>
                <a:gd name="T58" fmla="*/ 8 w 134"/>
                <a:gd name="T59" fmla="*/ 43 h 91"/>
                <a:gd name="T60" fmla="*/ 6 w 134"/>
                <a:gd name="T61" fmla="*/ 44 h 91"/>
                <a:gd name="T62" fmla="*/ 5 w 134"/>
                <a:gd name="T63" fmla="*/ 46 h 91"/>
                <a:gd name="T64" fmla="*/ 0 w 134"/>
                <a:gd name="T65" fmla="*/ 57 h 91"/>
                <a:gd name="T66" fmla="*/ 1 w 134"/>
                <a:gd name="T67" fmla="*/ 66 h 91"/>
                <a:gd name="T68" fmla="*/ 6 w 134"/>
                <a:gd name="T69" fmla="*/ 81 h 91"/>
                <a:gd name="T70" fmla="*/ 12 w 134"/>
                <a:gd name="T71" fmla="*/ 87 h 91"/>
                <a:gd name="T72" fmla="*/ 14 w 134"/>
                <a:gd name="T73" fmla="*/ 89 h 91"/>
                <a:gd name="T74" fmla="*/ 15 w 134"/>
                <a:gd name="T75" fmla="*/ 90 h 91"/>
                <a:gd name="T76" fmla="*/ 16 w 134"/>
                <a:gd name="T77" fmla="*/ 91 h 91"/>
                <a:gd name="T78" fmla="*/ 16 w 134"/>
                <a:gd name="T79" fmla="*/ 91 h 91"/>
                <a:gd name="T80" fmla="*/ 16 w 134"/>
                <a:gd name="T81" fmla="*/ 90 h 91"/>
                <a:gd name="T82" fmla="*/ 17 w 134"/>
                <a:gd name="T83" fmla="*/ 89 h 91"/>
                <a:gd name="T84" fmla="*/ 17 w 134"/>
                <a:gd name="T85" fmla="*/ 88 h 91"/>
                <a:gd name="T86" fmla="*/ 17 w 134"/>
                <a:gd name="T87" fmla="*/ 87 h 91"/>
                <a:gd name="T88" fmla="*/ 17 w 134"/>
                <a:gd name="T89" fmla="*/ 86 h 91"/>
                <a:gd name="T90" fmla="*/ 17 w 134"/>
                <a:gd name="T91" fmla="*/ 86 h 91"/>
                <a:gd name="T92" fmla="*/ 17 w 134"/>
                <a:gd name="T93" fmla="*/ 84 h 91"/>
                <a:gd name="T94" fmla="*/ 30 w 134"/>
                <a:gd name="T95" fmla="*/ 80 h 91"/>
                <a:gd name="T96" fmla="*/ 38 w 134"/>
                <a:gd name="T97" fmla="*/ 75 h 91"/>
                <a:gd name="T98" fmla="*/ 52 w 134"/>
                <a:gd name="T99" fmla="*/ 65 h 91"/>
                <a:gd name="T100" fmla="*/ 81 w 134"/>
                <a:gd name="T101" fmla="*/ 75 h 91"/>
                <a:gd name="T102" fmla="*/ 90 w 134"/>
                <a:gd name="T103" fmla="*/ 68 h 91"/>
                <a:gd name="T104" fmla="*/ 94 w 134"/>
                <a:gd name="T105" fmla="*/ 68 h 91"/>
                <a:gd name="T106" fmla="*/ 111 w 134"/>
                <a:gd name="T107" fmla="*/ 65 h 91"/>
                <a:gd name="T108" fmla="*/ 114 w 134"/>
                <a:gd name="T109" fmla="*/ 64 h 91"/>
                <a:gd name="T110" fmla="*/ 128 w 134"/>
                <a:gd name="T111" fmla="*/ 64 h 91"/>
                <a:gd name="T112" fmla="*/ 132 w 134"/>
                <a:gd name="T113" fmla="*/ 6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4" h="91">
                  <a:moveTo>
                    <a:pt x="124" y="52"/>
                  </a:moveTo>
                  <a:cubicBezTo>
                    <a:pt x="124" y="51"/>
                    <a:pt x="124" y="49"/>
                    <a:pt x="120" y="46"/>
                  </a:cubicBezTo>
                  <a:cubicBezTo>
                    <a:pt x="119" y="45"/>
                    <a:pt x="118" y="44"/>
                    <a:pt x="117" y="44"/>
                  </a:cubicBezTo>
                  <a:cubicBezTo>
                    <a:pt x="115" y="42"/>
                    <a:pt x="113" y="41"/>
                    <a:pt x="113" y="39"/>
                  </a:cubicBezTo>
                  <a:cubicBezTo>
                    <a:pt x="113" y="38"/>
                    <a:pt x="113" y="38"/>
                    <a:pt x="111" y="36"/>
                  </a:cubicBezTo>
                  <a:cubicBezTo>
                    <a:pt x="110" y="35"/>
                    <a:pt x="109" y="34"/>
                    <a:pt x="108" y="33"/>
                  </a:cubicBezTo>
                  <a:cubicBezTo>
                    <a:pt x="106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3" y="24"/>
                    <a:pt x="92" y="23"/>
                    <a:pt x="92" y="21"/>
                  </a:cubicBezTo>
                  <a:cubicBezTo>
                    <a:pt x="92" y="20"/>
                    <a:pt x="93" y="18"/>
                    <a:pt x="95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6"/>
                    <a:pt x="95" y="13"/>
                    <a:pt x="94" y="12"/>
                  </a:cubicBezTo>
                  <a:cubicBezTo>
                    <a:pt x="94" y="11"/>
                    <a:pt x="94" y="11"/>
                    <a:pt x="93" y="10"/>
                  </a:cubicBezTo>
                  <a:cubicBezTo>
                    <a:pt x="93" y="10"/>
                    <a:pt x="93" y="10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8"/>
                    <a:pt x="92" y="8"/>
                    <a:pt x="9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7"/>
                    <a:pt x="92" y="7"/>
                    <a:pt x="91" y="7"/>
                  </a:cubicBezTo>
                  <a:cubicBezTo>
                    <a:pt x="91" y="7"/>
                    <a:pt x="91" y="7"/>
                    <a:pt x="91" y="6"/>
                  </a:cubicBezTo>
                  <a:cubicBezTo>
                    <a:pt x="91" y="6"/>
                    <a:pt x="91" y="6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89" y="4"/>
                    <a:pt x="89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8" y="3"/>
                    <a:pt x="87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5" y="0"/>
                    <a:pt x="85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2" y="0"/>
                    <a:pt x="79" y="2"/>
                    <a:pt x="77" y="3"/>
                  </a:cubicBezTo>
                  <a:cubicBezTo>
                    <a:pt x="77" y="4"/>
                    <a:pt x="77" y="4"/>
                    <a:pt x="77" y="5"/>
                  </a:cubicBezTo>
                  <a:cubicBezTo>
                    <a:pt x="77" y="6"/>
                    <a:pt x="76" y="7"/>
                    <a:pt x="75" y="9"/>
                  </a:cubicBezTo>
                  <a:cubicBezTo>
                    <a:pt x="75" y="9"/>
                    <a:pt x="74" y="10"/>
                    <a:pt x="74" y="10"/>
                  </a:cubicBezTo>
                  <a:cubicBezTo>
                    <a:pt x="71" y="13"/>
                    <a:pt x="67" y="16"/>
                    <a:pt x="64" y="20"/>
                  </a:cubicBezTo>
                  <a:cubicBezTo>
                    <a:pt x="62" y="23"/>
                    <a:pt x="58" y="23"/>
                    <a:pt x="54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49" y="23"/>
                    <a:pt x="48" y="23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5"/>
                    <a:pt x="49" y="28"/>
                    <a:pt x="47" y="29"/>
                  </a:cubicBezTo>
                  <a:cubicBezTo>
                    <a:pt x="46" y="31"/>
                    <a:pt x="42" y="32"/>
                    <a:pt x="39" y="34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6" y="36"/>
                    <a:pt x="35" y="36"/>
                    <a:pt x="33" y="36"/>
                  </a:cubicBezTo>
                  <a:cubicBezTo>
                    <a:pt x="31" y="36"/>
                    <a:pt x="28" y="37"/>
                    <a:pt x="27" y="37"/>
                  </a:cubicBezTo>
                  <a:cubicBezTo>
                    <a:pt x="26" y="38"/>
                    <a:pt x="26" y="38"/>
                    <a:pt x="25" y="38"/>
                  </a:cubicBezTo>
                  <a:cubicBezTo>
                    <a:pt x="25" y="38"/>
                    <a:pt x="25" y="39"/>
                    <a:pt x="25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0"/>
                    <a:pt x="20" y="39"/>
                    <a:pt x="19" y="39"/>
                  </a:cubicBezTo>
                  <a:cubicBezTo>
                    <a:pt x="19" y="38"/>
                    <a:pt x="18" y="38"/>
                    <a:pt x="18" y="38"/>
                  </a:cubicBezTo>
                  <a:cubicBezTo>
                    <a:pt x="16" y="42"/>
                    <a:pt x="13" y="42"/>
                    <a:pt x="12" y="42"/>
                  </a:cubicBezTo>
                  <a:cubicBezTo>
                    <a:pt x="11" y="42"/>
                    <a:pt x="11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8" y="42"/>
                    <a:pt x="8" y="42"/>
                  </a:cubicBezTo>
                  <a:cubicBezTo>
                    <a:pt x="8" y="42"/>
                    <a:pt x="8" y="42"/>
                    <a:pt x="8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6" y="44"/>
                  </a:cubicBezTo>
                  <a:cubicBezTo>
                    <a:pt x="6" y="44"/>
                    <a:pt x="6" y="44"/>
                    <a:pt x="6" y="45"/>
                  </a:cubicBezTo>
                  <a:cubicBezTo>
                    <a:pt x="6" y="45"/>
                    <a:pt x="5" y="46"/>
                    <a:pt x="5" y="46"/>
                  </a:cubicBezTo>
                  <a:cubicBezTo>
                    <a:pt x="4" y="49"/>
                    <a:pt x="3" y="51"/>
                    <a:pt x="2" y="53"/>
                  </a:cubicBezTo>
                  <a:cubicBezTo>
                    <a:pt x="1" y="54"/>
                    <a:pt x="0" y="56"/>
                    <a:pt x="0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1" y="61"/>
                    <a:pt x="1" y="63"/>
                    <a:pt x="1" y="66"/>
                  </a:cubicBezTo>
                  <a:cubicBezTo>
                    <a:pt x="1" y="69"/>
                    <a:pt x="2" y="71"/>
                    <a:pt x="4" y="74"/>
                  </a:cubicBezTo>
                  <a:cubicBezTo>
                    <a:pt x="6" y="77"/>
                    <a:pt x="6" y="80"/>
                    <a:pt x="6" y="81"/>
                  </a:cubicBezTo>
                  <a:cubicBezTo>
                    <a:pt x="7" y="82"/>
                    <a:pt x="7" y="83"/>
                    <a:pt x="8" y="84"/>
                  </a:cubicBezTo>
                  <a:cubicBezTo>
                    <a:pt x="9" y="85"/>
                    <a:pt x="10" y="86"/>
                    <a:pt x="12" y="87"/>
                  </a:cubicBezTo>
                  <a:cubicBezTo>
                    <a:pt x="12" y="88"/>
                    <a:pt x="13" y="88"/>
                    <a:pt x="13" y="88"/>
                  </a:cubicBezTo>
                  <a:cubicBezTo>
                    <a:pt x="13" y="89"/>
                    <a:pt x="13" y="89"/>
                    <a:pt x="14" y="89"/>
                  </a:cubicBezTo>
                  <a:cubicBezTo>
                    <a:pt x="14" y="89"/>
                    <a:pt x="14" y="89"/>
                    <a:pt x="14" y="90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5" y="90"/>
                    <a:pt x="15" y="91"/>
                    <a:pt x="15" y="91"/>
                  </a:cubicBezTo>
                  <a:cubicBezTo>
                    <a:pt x="15" y="91"/>
                    <a:pt x="16" y="91"/>
                    <a:pt x="16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1"/>
                    <a:pt x="16" y="90"/>
                    <a:pt x="16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7" y="90"/>
                    <a:pt x="17" y="89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7" y="87"/>
                    <a:pt x="17" y="87"/>
                    <a:pt x="17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6"/>
                    <a:pt x="17" y="85"/>
                    <a:pt x="17" y="85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9" y="73"/>
                    <a:pt x="46" y="65"/>
                    <a:pt x="52" y="65"/>
                  </a:cubicBezTo>
                  <a:cubicBezTo>
                    <a:pt x="56" y="65"/>
                    <a:pt x="60" y="70"/>
                    <a:pt x="62" y="72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73"/>
                    <a:pt x="83" y="69"/>
                    <a:pt x="84" y="68"/>
                  </a:cubicBezTo>
                  <a:cubicBezTo>
                    <a:pt x="86" y="67"/>
                    <a:pt x="88" y="67"/>
                    <a:pt x="90" y="68"/>
                  </a:cubicBezTo>
                  <a:cubicBezTo>
                    <a:pt x="91" y="68"/>
                    <a:pt x="92" y="68"/>
                    <a:pt x="93" y="68"/>
                  </a:cubicBezTo>
                  <a:cubicBezTo>
                    <a:pt x="93" y="68"/>
                    <a:pt x="94" y="68"/>
                    <a:pt x="94" y="68"/>
                  </a:cubicBezTo>
                  <a:cubicBezTo>
                    <a:pt x="97" y="67"/>
                    <a:pt x="101" y="64"/>
                    <a:pt x="106" y="64"/>
                  </a:cubicBezTo>
                  <a:cubicBezTo>
                    <a:pt x="108" y="64"/>
                    <a:pt x="110" y="65"/>
                    <a:pt x="111" y="65"/>
                  </a:cubicBezTo>
                  <a:cubicBezTo>
                    <a:pt x="112" y="65"/>
                    <a:pt x="112" y="65"/>
                    <a:pt x="113" y="65"/>
                  </a:cubicBezTo>
                  <a:cubicBezTo>
                    <a:pt x="113" y="65"/>
                    <a:pt x="113" y="65"/>
                    <a:pt x="114" y="64"/>
                  </a:cubicBezTo>
                  <a:cubicBezTo>
                    <a:pt x="114" y="63"/>
                    <a:pt x="116" y="61"/>
                    <a:pt x="119" y="61"/>
                  </a:cubicBezTo>
                  <a:cubicBezTo>
                    <a:pt x="122" y="61"/>
                    <a:pt x="127" y="63"/>
                    <a:pt x="128" y="64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27" y="57"/>
                    <a:pt x="124" y="55"/>
                    <a:pt x="124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8" name="Freeform 1341"/>
            <p:cNvSpPr>
              <a:spLocks/>
            </p:cNvSpPr>
            <p:nvPr/>
          </p:nvSpPr>
          <p:spPr bwMode="auto">
            <a:xfrm>
              <a:off x="1699" y="2825"/>
              <a:ext cx="125" cy="99"/>
            </a:xfrm>
            <a:custGeom>
              <a:avLst/>
              <a:gdLst>
                <a:gd name="T0" fmla="*/ 123 w 130"/>
                <a:gd name="T1" fmla="*/ 6 h 104"/>
                <a:gd name="T2" fmla="*/ 122 w 130"/>
                <a:gd name="T3" fmla="*/ 4 h 104"/>
                <a:gd name="T4" fmla="*/ 119 w 130"/>
                <a:gd name="T5" fmla="*/ 1 h 104"/>
                <a:gd name="T6" fmla="*/ 119 w 130"/>
                <a:gd name="T7" fmla="*/ 1 h 104"/>
                <a:gd name="T8" fmla="*/ 119 w 130"/>
                <a:gd name="T9" fmla="*/ 1 h 104"/>
                <a:gd name="T10" fmla="*/ 116 w 130"/>
                <a:gd name="T11" fmla="*/ 3 h 104"/>
                <a:gd name="T12" fmla="*/ 108 w 130"/>
                <a:gd name="T13" fmla="*/ 8 h 104"/>
                <a:gd name="T14" fmla="*/ 96 w 130"/>
                <a:gd name="T15" fmla="*/ 5 h 104"/>
                <a:gd name="T16" fmla="*/ 91 w 130"/>
                <a:gd name="T17" fmla="*/ 6 h 104"/>
                <a:gd name="T18" fmla="*/ 86 w 130"/>
                <a:gd name="T19" fmla="*/ 6 h 104"/>
                <a:gd name="T20" fmla="*/ 82 w 130"/>
                <a:gd name="T21" fmla="*/ 8 h 104"/>
                <a:gd name="T22" fmla="*/ 73 w 130"/>
                <a:gd name="T23" fmla="*/ 12 h 104"/>
                <a:gd name="T24" fmla="*/ 63 w 130"/>
                <a:gd name="T25" fmla="*/ 9 h 104"/>
                <a:gd name="T26" fmla="*/ 50 w 130"/>
                <a:gd name="T27" fmla="*/ 9 h 104"/>
                <a:gd name="T28" fmla="*/ 43 w 130"/>
                <a:gd name="T29" fmla="*/ 5 h 104"/>
                <a:gd name="T30" fmla="*/ 38 w 130"/>
                <a:gd name="T31" fmla="*/ 2 h 104"/>
                <a:gd name="T32" fmla="*/ 31 w 130"/>
                <a:gd name="T33" fmla="*/ 1 h 104"/>
                <a:gd name="T34" fmla="*/ 27 w 130"/>
                <a:gd name="T35" fmla="*/ 3 h 104"/>
                <a:gd name="T36" fmla="*/ 27 w 130"/>
                <a:gd name="T37" fmla="*/ 3 h 104"/>
                <a:gd name="T38" fmla="*/ 20 w 130"/>
                <a:gd name="T39" fmla="*/ 2 h 104"/>
                <a:gd name="T40" fmla="*/ 17 w 130"/>
                <a:gd name="T41" fmla="*/ 7 h 104"/>
                <a:gd name="T42" fmla="*/ 11 w 130"/>
                <a:gd name="T43" fmla="*/ 18 h 104"/>
                <a:gd name="T44" fmla="*/ 11 w 130"/>
                <a:gd name="T45" fmla="*/ 19 h 104"/>
                <a:gd name="T46" fmla="*/ 10 w 130"/>
                <a:gd name="T47" fmla="*/ 21 h 104"/>
                <a:gd name="T48" fmla="*/ 10 w 130"/>
                <a:gd name="T49" fmla="*/ 22 h 104"/>
                <a:gd name="T50" fmla="*/ 11 w 130"/>
                <a:gd name="T51" fmla="*/ 24 h 104"/>
                <a:gd name="T52" fmla="*/ 11 w 130"/>
                <a:gd name="T53" fmla="*/ 26 h 104"/>
                <a:gd name="T54" fmla="*/ 9 w 130"/>
                <a:gd name="T55" fmla="*/ 45 h 104"/>
                <a:gd name="T56" fmla="*/ 5 w 130"/>
                <a:gd name="T57" fmla="*/ 51 h 104"/>
                <a:gd name="T58" fmla="*/ 1 w 130"/>
                <a:gd name="T59" fmla="*/ 58 h 104"/>
                <a:gd name="T60" fmla="*/ 1 w 130"/>
                <a:gd name="T61" fmla="*/ 71 h 104"/>
                <a:gd name="T62" fmla="*/ 4 w 130"/>
                <a:gd name="T63" fmla="*/ 77 h 104"/>
                <a:gd name="T64" fmla="*/ 4 w 130"/>
                <a:gd name="T65" fmla="*/ 79 h 104"/>
                <a:gd name="T66" fmla="*/ 15 w 130"/>
                <a:gd name="T67" fmla="*/ 82 h 104"/>
                <a:gd name="T68" fmla="*/ 32 w 130"/>
                <a:gd name="T69" fmla="*/ 96 h 104"/>
                <a:gd name="T70" fmla="*/ 38 w 130"/>
                <a:gd name="T71" fmla="*/ 104 h 104"/>
                <a:gd name="T72" fmla="*/ 48 w 130"/>
                <a:gd name="T73" fmla="*/ 101 h 104"/>
                <a:gd name="T74" fmla="*/ 61 w 130"/>
                <a:gd name="T75" fmla="*/ 100 h 104"/>
                <a:gd name="T76" fmla="*/ 63 w 130"/>
                <a:gd name="T77" fmla="*/ 99 h 104"/>
                <a:gd name="T78" fmla="*/ 64 w 130"/>
                <a:gd name="T79" fmla="*/ 97 h 104"/>
                <a:gd name="T80" fmla="*/ 65 w 130"/>
                <a:gd name="T81" fmla="*/ 95 h 104"/>
                <a:gd name="T82" fmla="*/ 65 w 130"/>
                <a:gd name="T83" fmla="*/ 93 h 104"/>
                <a:gd name="T84" fmla="*/ 65 w 130"/>
                <a:gd name="T85" fmla="*/ 92 h 104"/>
                <a:gd name="T86" fmla="*/ 66 w 130"/>
                <a:gd name="T87" fmla="*/ 90 h 104"/>
                <a:gd name="T88" fmla="*/ 66 w 130"/>
                <a:gd name="T89" fmla="*/ 90 h 104"/>
                <a:gd name="T90" fmla="*/ 66 w 130"/>
                <a:gd name="T91" fmla="*/ 89 h 104"/>
                <a:gd name="T92" fmla="*/ 66 w 130"/>
                <a:gd name="T93" fmla="*/ 88 h 104"/>
                <a:gd name="T94" fmla="*/ 83 w 130"/>
                <a:gd name="T95" fmla="*/ 75 h 104"/>
                <a:gd name="T96" fmla="*/ 89 w 130"/>
                <a:gd name="T97" fmla="*/ 74 h 104"/>
                <a:gd name="T98" fmla="*/ 97 w 130"/>
                <a:gd name="T99" fmla="*/ 78 h 104"/>
                <a:gd name="T100" fmla="*/ 106 w 130"/>
                <a:gd name="T101" fmla="*/ 60 h 104"/>
                <a:gd name="T102" fmla="*/ 112 w 130"/>
                <a:gd name="T103" fmla="*/ 53 h 104"/>
                <a:gd name="T104" fmla="*/ 114 w 130"/>
                <a:gd name="T105" fmla="*/ 45 h 104"/>
                <a:gd name="T106" fmla="*/ 123 w 130"/>
                <a:gd name="T107" fmla="*/ 26 h 104"/>
                <a:gd name="T108" fmla="*/ 129 w 130"/>
                <a:gd name="T109" fmla="*/ 23 h 104"/>
                <a:gd name="T110" fmla="*/ 130 w 130"/>
                <a:gd name="T111" fmla="*/ 18 h 104"/>
                <a:gd name="T112" fmla="*/ 124 w 130"/>
                <a:gd name="T113" fmla="*/ 11 h 104"/>
                <a:gd name="T114" fmla="*/ 124 w 130"/>
                <a:gd name="T115" fmla="*/ 9 h 104"/>
                <a:gd name="T116" fmla="*/ 124 w 130"/>
                <a:gd name="T117" fmla="*/ 8 h 104"/>
                <a:gd name="T118" fmla="*/ 124 w 130"/>
                <a:gd name="T119" fmla="*/ 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0" h="104">
                  <a:moveTo>
                    <a:pt x="124" y="7"/>
                  </a:moveTo>
                  <a:cubicBezTo>
                    <a:pt x="123" y="7"/>
                    <a:pt x="123" y="6"/>
                    <a:pt x="123" y="6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5"/>
                    <a:pt x="122" y="5"/>
                    <a:pt x="122" y="4"/>
                  </a:cubicBezTo>
                  <a:cubicBezTo>
                    <a:pt x="121" y="4"/>
                    <a:pt x="121" y="3"/>
                    <a:pt x="121" y="3"/>
                  </a:cubicBezTo>
                  <a:cubicBezTo>
                    <a:pt x="120" y="2"/>
                    <a:pt x="120" y="2"/>
                    <a:pt x="119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8" y="1"/>
                    <a:pt x="117" y="2"/>
                    <a:pt x="117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4" y="5"/>
                    <a:pt x="113" y="7"/>
                    <a:pt x="111" y="8"/>
                  </a:cubicBezTo>
                  <a:cubicBezTo>
                    <a:pt x="110" y="8"/>
                    <a:pt x="109" y="8"/>
                    <a:pt x="108" y="8"/>
                  </a:cubicBezTo>
                  <a:cubicBezTo>
                    <a:pt x="105" y="8"/>
                    <a:pt x="102" y="7"/>
                    <a:pt x="100" y="6"/>
                  </a:cubicBezTo>
                  <a:cubicBezTo>
                    <a:pt x="100" y="6"/>
                    <a:pt x="99" y="5"/>
                    <a:pt x="96" y="5"/>
                  </a:cubicBezTo>
                  <a:cubicBezTo>
                    <a:pt x="95" y="5"/>
                    <a:pt x="94" y="6"/>
                    <a:pt x="92" y="6"/>
                  </a:cubicBezTo>
                  <a:cubicBezTo>
                    <a:pt x="92" y="6"/>
                    <a:pt x="91" y="6"/>
                    <a:pt x="91" y="6"/>
                  </a:cubicBezTo>
                  <a:cubicBezTo>
                    <a:pt x="90" y="6"/>
                    <a:pt x="89" y="6"/>
                    <a:pt x="89" y="6"/>
                  </a:cubicBezTo>
                  <a:cubicBezTo>
                    <a:pt x="88" y="6"/>
                    <a:pt x="87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3" y="7"/>
                    <a:pt x="82" y="8"/>
                  </a:cubicBezTo>
                  <a:cubicBezTo>
                    <a:pt x="81" y="9"/>
                    <a:pt x="80" y="10"/>
                    <a:pt x="79" y="11"/>
                  </a:cubicBezTo>
                  <a:cubicBezTo>
                    <a:pt x="78" y="11"/>
                    <a:pt x="76" y="12"/>
                    <a:pt x="73" y="12"/>
                  </a:cubicBezTo>
                  <a:cubicBezTo>
                    <a:pt x="71" y="12"/>
                    <a:pt x="68" y="11"/>
                    <a:pt x="66" y="11"/>
                  </a:cubicBezTo>
                  <a:cubicBezTo>
                    <a:pt x="65" y="10"/>
                    <a:pt x="64" y="10"/>
                    <a:pt x="63" y="9"/>
                  </a:cubicBezTo>
                  <a:cubicBezTo>
                    <a:pt x="61" y="8"/>
                    <a:pt x="59" y="6"/>
                    <a:pt x="58" y="6"/>
                  </a:cubicBezTo>
                  <a:cubicBezTo>
                    <a:pt x="57" y="6"/>
                    <a:pt x="53" y="7"/>
                    <a:pt x="50" y="9"/>
                  </a:cubicBezTo>
                  <a:cubicBezTo>
                    <a:pt x="49" y="9"/>
                    <a:pt x="49" y="9"/>
                    <a:pt x="48" y="9"/>
                  </a:cubicBezTo>
                  <a:cubicBezTo>
                    <a:pt x="45" y="9"/>
                    <a:pt x="44" y="7"/>
                    <a:pt x="43" y="5"/>
                  </a:cubicBezTo>
                  <a:cubicBezTo>
                    <a:pt x="42" y="4"/>
                    <a:pt x="42" y="3"/>
                    <a:pt x="41" y="2"/>
                  </a:cubicBezTo>
                  <a:cubicBezTo>
                    <a:pt x="41" y="2"/>
                    <a:pt x="40" y="2"/>
                    <a:pt x="38" y="2"/>
                  </a:cubicBezTo>
                  <a:cubicBezTo>
                    <a:pt x="37" y="1"/>
                    <a:pt x="34" y="1"/>
                    <a:pt x="32" y="0"/>
                  </a:cubicBezTo>
                  <a:cubicBezTo>
                    <a:pt x="32" y="0"/>
                    <a:pt x="31" y="0"/>
                    <a:pt x="31" y="1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30" y="2"/>
                    <a:pt x="29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2"/>
                    <a:pt x="22" y="2"/>
                    <a:pt x="2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5"/>
                    <a:pt x="17" y="7"/>
                  </a:cubicBezTo>
                  <a:cubicBezTo>
                    <a:pt x="17" y="9"/>
                    <a:pt x="16" y="10"/>
                    <a:pt x="15" y="11"/>
                  </a:cubicBezTo>
                  <a:cubicBezTo>
                    <a:pt x="14" y="13"/>
                    <a:pt x="11" y="16"/>
                    <a:pt x="11" y="18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10" y="20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2"/>
                    <a:pt x="10" y="23"/>
                    <a:pt x="11" y="23"/>
                  </a:cubicBezTo>
                  <a:cubicBezTo>
                    <a:pt x="11" y="23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6"/>
                    <a:pt x="11" y="26"/>
                  </a:cubicBezTo>
                  <a:cubicBezTo>
                    <a:pt x="11" y="26"/>
                    <a:pt x="11" y="27"/>
                    <a:pt x="11" y="27"/>
                  </a:cubicBezTo>
                  <a:cubicBezTo>
                    <a:pt x="12" y="31"/>
                    <a:pt x="12" y="42"/>
                    <a:pt x="9" y="45"/>
                  </a:cubicBezTo>
                  <a:cubicBezTo>
                    <a:pt x="7" y="47"/>
                    <a:pt x="6" y="50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2" y="54"/>
                    <a:pt x="1" y="58"/>
                  </a:cubicBezTo>
                  <a:cubicBezTo>
                    <a:pt x="0" y="62"/>
                    <a:pt x="1" y="64"/>
                    <a:pt x="1" y="67"/>
                  </a:cubicBezTo>
                  <a:cubicBezTo>
                    <a:pt x="1" y="68"/>
                    <a:pt x="1" y="70"/>
                    <a:pt x="1" y="71"/>
                  </a:cubicBezTo>
                  <a:cubicBezTo>
                    <a:pt x="1" y="73"/>
                    <a:pt x="2" y="74"/>
                    <a:pt x="3" y="75"/>
                  </a:cubicBezTo>
                  <a:cubicBezTo>
                    <a:pt x="3" y="76"/>
                    <a:pt x="3" y="77"/>
                    <a:pt x="4" y="77"/>
                  </a:cubicBezTo>
                  <a:cubicBezTo>
                    <a:pt x="4" y="77"/>
                    <a:pt x="4" y="78"/>
                    <a:pt x="4" y="78"/>
                  </a:cubicBezTo>
                  <a:cubicBezTo>
                    <a:pt x="4" y="78"/>
                    <a:pt x="4" y="79"/>
                    <a:pt x="4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5" y="80"/>
                    <a:pt x="11" y="81"/>
                    <a:pt x="15" y="82"/>
                  </a:cubicBezTo>
                  <a:cubicBezTo>
                    <a:pt x="17" y="82"/>
                    <a:pt x="18" y="82"/>
                    <a:pt x="20" y="83"/>
                  </a:cubicBezTo>
                  <a:cubicBezTo>
                    <a:pt x="26" y="84"/>
                    <a:pt x="32" y="93"/>
                    <a:pt x="32" y="96"/>
                  </a:cubicBezTo>
                  <a:cubicBezTo>
                    <a:pt x="32" y="98"/>
                    <a:pt x="35" y="103"/>
                    <a:pt x="37" y="104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39" y="104"/>
                    <a:pt x="41" y="103"/>
                    <a:pt x="42" y="103"/>
                  </a:cubicBezTo>
                  <a:cubicBezTo>
                    <a:pt x="44" y="102"/>
                    <a:pt x="46" y="101"/>
                    <a:pt x="48" y="101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9" y="101"/>
                    <a:pt x="61" y="100"/>
                    <a:pt x="61" y="100"/>
                  </a:cubicBezTo>
                  <a:cubicBezTo>
                    <a:pt x="62" y="100"/>
                    <a:pt x="63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4" y="98"/>
                    <a:pt x="64" y="98"/>
                  </a:cubicBezTo>
                  <a:cubicBezTo>
                    <a:pt x="64" y="98"/>
                    <a:pt x="64" y="97"/>
                    <a:pt x="64" y="97"/>
                  </a:cubicBezTo>
                  <a:cubicBezTo>
                    <a:pt x="64" y="97"/>
                    <a:pt x="64" y="96"/>
                    <a:pt x="64" y="96"/>
                  </a:cubicBezTo>
                  <a:cubicBezTo>
                    <a:pt x="64" y="96"/>
                    <a:pt x="64" y="95"/>
                    <a:pt x="65" y="95"/>
                  </a:cubicBezTo>
                  <a:cubicBezTo>
                    <a:pt x="65" y="95"/>
                    <a:pt x="65" y="94"/>
                    <a:pt x="65" y="94"/>
                  </a:cubicBezTo>
                  <a:cubicBezTo>
                    <a:pt x="65" y="94"/>
                    <a:pt x="65" y="93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6" y="91"/>
                    <a:pt x="66" y="91"/>
                    <a:pt x="66" y="90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78" y="76"/>
                    <a:pt x="80" y="75"/>
                    <a:pt x="80" y="75"/>
                  </a:cubicBezTo>
                  <a:cubicBezTo>
                    <a:pt x="81" y="75"/>
                    <a:pt x="82" y="75"/>
                    <a:pt x="83" y="75"/>
                  </a:cubicBezTo>
                  <a:cubicBezTo>
                    <a:pt x="84" y="75"/>
                    <a:pt x="85" y="75"/>
                    <a:pt x="86" y="75"/>
                  </a:cubicBezTo>
                  <a:cubicBezTo>
                    <a:pt x="87" y="74"/>
                    <a:pt x="88" y="74"/>
                    <a:pt x="89" y="74"/>
                  </a:cubicBezTo>
                  <a:cubicBezTo>
                    <a:pt x="91" y="74"/>
                    <a:pt x="95" y="76"/>
                    <a:pt x="97" y="79"/>
                  </a:cubicBezTo>
                  <a:cubicBezTo>
                    <a:pt x="97" y="79"/>
                    <a:pt x="97" y="78"/>
                    <a:pt x="97" y="78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101" y="71"/>
                    <a:pt x="106" y="62"/>
                    <a:pt x="106" y="60"/>
                  </a:cubicBezTo>
                  <a:cubicBezTo>
                    <a:pt x="106" y="57"/>
                    <a:pt x="109" y="55"/>
                    <a:pt x="110" y="54"/>
                  </a:cubicBezTo>
                  <a:cubicBezTo>
                    <a:pt x="111" y="54"/>
                    <a:pt x="111" y="53"/>
                    <a:pt x="112" y="53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0"/>
                    <a:pt x="112" y="46"/>
                    <a:pt x="114" y="45"/>
                  </a:cubicBezTo>
                  <a:cubicBezTo>
                    <a:pt x="115" y="44"/>
                    <a:pt x="116" y="41"/>
                    <a:pt x="116" y="40"/>
                  </a:cubicBezTo>
                  <a:cubicBezTo>
                    <a:pt x="115" y="37"/>
                    <a:pt x="123" y="26"/>
                    <a:pt x="123" y="26"/>
                  </a:cubicBezTo>
                  <a:cubicBezTo>
                    <a:pt x="124" y="25"/>
                    <a:pt x="125" y="25"/>
                    <a:pt x="127" y="24"/>
                  </a:cubicBezTo>
                  <a:cubicBezTo>
                    <a:pt x="127" y="24"/>
                    <a:pt x="129" y="24"/>
                    <a:pt x="129" y="23"/>
                  </a:cubicBezTo>
                  <a:cubicBezTo>
                    <a:pt x="129" y="23"/>
                    <a:pt x="129" y="22"/>
                    <a:pt x="129" y="22"/>
                  </a:cubicBezTo>
                  <a:cubicBezTo>
                    <a:pt x="129" y="20"/>
                    <a:pt x="130" y="19"/>
                    <a:pt x="130" y="18"/>
                  </a:cubicBezTo>
                  <a:cubicBezTo>
                    <a:pt x="127" y="18"/>
                    <a:pt x="124" y="15"/>
                    <a:pt x="124" y="12"/>
                  </a:cubicBezTo>
                  <a:cubicBezTo>
                    <a:pt x="124" y="12"/>
                    <a:pt x="124" y="11"/>
                    <a:pt x="124" y="11"/>
                  </a:cubicBezTo>
                  <a:cubicBezTo>
                    <a:pt x="124" y="11"/>
                    <a:pt x="124" y="11"/>
                    <a:pt x="124" y="10"/>
                  </a:cubicBezTo>
                  <a:cubicBezTo>
                    <a:pt x="124" y="10"/>
                    <a:pt x="124" y="10"/>
                    <a:pt x="124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4" y="7"/>
                    <a:pt x="124" y="7"/>
                    <a:pt x="124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Freeform 1342"/>
            <p:cNvSpPr>
              <a:spLocks/>
            </p:cNvSpPr>
            <p:nvPr/>
          </p:nvSpPr>
          <p:spPr bwMode="auto">
            <a:xfrm>
              <a:off x="1678" y="2840"/>
              <a:ext cx="29" cy="62"/>
            </a:xfrm>
            <a:custGeom>
              <a:avLst/>
              <a:gdLst>
                <a:gd name="T0" fmla="*/ 26 w 30"/>
                <a:gd name="T1" fmla="*/ 5 h 65"/>
                <a:gd name="T2" fmla="*/ 23 w 30"/>
                <a:gd name="T3" fmla="*/ 1 h 65"/>
                <a:gd name="T4" fmla="*/ 22 w 30"/>
                <a:gd name="T5" fmla="*/ 0 h 65"/>
                <a:gd name="T6" fmla="*/ 21 w 30"/>
                <a:gd name="T7" fmla="*/ 0 h 65"/>
                <a:gd name="T8" fmla="*/ 21 w 30"/>
                <a:gd name="T9" fmla="*/ 2 h 65"/>
                <a:gd name="T10" fmla="*/ 21 w 30"/>
                <a:gd name="T11" fmla="*/ 3 h 65"/>
                <a:gd name="T12" fmla="*/ 20 w 30"/>
                <a:gd name="T13" fmla="*/ 7 h 65"/>
                <a:gd name="T14" fmla="*/ 17 w 30"/>
                <a:gd name="T15" fmla="*/ 9 h 65"/>
                <a:gd name="T16" fmla="*/ 6 w 30"/>
                <a:gd name="T17" fmla="*/ 12 h 65"/>
                <a:gd name="T18" fmla="*/ 1 w 30"/>
                <a:gd name="T19" fmla="*/ 16 h 65"/>
                <a:gd name="T20" fmla="*/ 0 w 30"/>
                <a:gd name="T21" fmla="*/ 16 h 65"/>
                <a:gd name="T22" fmla="*/ 1 w 30"/>
                <a:gd name="T23" fmla="*/ 18 h 65"/>
                <a:gd name="T24" fmla="*/ 1 w 30"/>
                <a:gd name="T25" fmla="*/ 19 h 65"/>
                <a:gd name="T26" fmla="*/ 1 w 30"/>
                <a:gd name="T27" fmla="*/ 20 h 65"/>
                <a:gd name="T28" fmla="*/ 2 w 30"/>
                <a:gd name="T29" fmla="*/ 21 h 65"/>
                <a:gd name="T30" fmla="*/ 2 w 30"/>
                <a:gd name="T31" fmla="*/ 21 h 65"/>
                <a:gd name="T32" fmla="*/ 3 w 30"/>
                <a:gd name="T33" fmla="*/ 22 h 65"/>
                <a:gd name="T34" fmla="*/ 4 w 30"/>
                <a:gd name="T35" fmla="*/ 22 h 65"/>
                <a:gd name="T36" fmla="*/ 8 w 30"/>
                <a:gd name="T37" fmla="*/ 31 h 65"/>
                <a:gd name="T38" fmla="*/ 10 w 30"/>
                <a:gd name="T39" fmla="*/ 41 h 65"/>
                <a:gd name="T40" fmla="*/ 10 w 30"/>
                <a:gd name="T41" fmla="*/ 48 h 65"/>
                <a:gd name="T42" fmla="*/ 11 w 30"/>
                <a:gd name="T43" fmla="*/ 49 h 65"/>
                <a:gd name="T44" fmla="*/ 11 w 30"/>
                <a:gd name="T45" fmla="*/ 51 h 65"/>
                <a:gd name="T46" fmla="*/ 11 w 30"/>
                <a:gd name="T47" fmla="*/ 54 h 65"/>
                <a:gd name="T48" fmla="*/ 11 w 30"/>
                <a:gd name="T49" fmla="*/ 56 h 65"/>
                <a:gd name="T50" fmla="*/ 11 w 30"/>
                <a:gd name="T51" fmla="*/ 59 h 65"/>
                <a:gd name="T52" fmla="*/ 11 w 30"/>
                <a:gd name="T53" fmla="*/ 63 h 65"/>
                <a:gd name="T54" fmla="*/ 11 w 30"/>
                <a:gd name="T55" fmla="*/ 65 h 65"/>
                <a:gd name="T56" fmla="*/ 20 w 30"/>
                <a:gd name="T57" fmla="*/ 63 h 65"/>
                <a:gd name="T58" fmla="*/ 21 w 30"/>
                <a:gd name="T59" fmla="*/ 61 h 65"/>
                <a:gd name="T60" fmla="*/ 19 w 30"/>
                <a:gd name="T61" fmla="*/ 51 h 65"/>
                <a:gd name="T62" fmla="*/ 24 w 30"/>
                <a:gd name="T63" fmla="*/ 33 h 65"/>
                <a:gd name="T64" fmla="*/ 29 w 30"/>
                <a:gd name="T65" fmla="*/ 12 h 65"/>
                <a:gd name="T66" fmla="*/ 29 w 30"/>
                <a:gd name="T67" fmla="*/ 10 h 65"/>
                <a:gd name="T68" fmla="*/ 29 w 30"/>
                <a:gd name="T69" fmla="*/ 8 h 65"/>
                <a:gd name="T70" fmla="*/ 27 w 30"/>
                <a:gd name="T71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65">
                  <a:moveTo>
                    <a:pt x="27" y="6"/>
                  </a:moveTo>
                  <a:cubicBezTo>
                    <a:pt x="27" y="6"/>
                    <a:pt x="26" y="6"/>
                    <a:pt x="26" y="5"/>
                  </a:cubicBezTo>
                  <a:cubicBezTo>
                    <a:pt x="24" y="5"/>
                    <a:pt x="23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2"/>
                    <a:pt x="21" y="2"/>
                  </a:cubicBezTo>
                  <a:cubicBezTo>
                    <a:pt x="21" y="2"/>
                    <a:pt x="21" y="2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8" y="9"/>
                    <a:pt x="18" y="9"/>
                    <a:pt x="17" y="9"/>
                  </a:cubicBezTo>
                  <a:cubicBezTo>
                    <a:pt x="16" y="11"/>
                    <a:pt x="13" y="11"/>
                    <a:pt x="10" y="12"/>
                  </a:cubicBezTo>
                  <a:cubicBezTo>
                    <a:pt x="9" y="12"/>
                    <a:pt x="7" y="12"/>
                    <a:pt x="6" y="12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3" y="15"/>
                    <a:pt x="2" y="16"/>
                    <a:pt x="1" y="16"/>
                  </a:cubicBez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4" y="23"/>
                    <a:pt x="5" y="23"/>
                    <a:pt x="5" y="23"/>
                  </a:cubicBezTo>
                  <a:cubicBezTo>
                    <a:pt x="10" y="26"/>
                    <a:pt x="9" y="29"/>
                    <a:pt x="8" y="31"/>
                  </a:cubicBezTo>
                  <a:cubicBezTo>
                    <a:pt x="8" y="31"/>
                    <a:pt x="8" y="32"/>
                    <a:pt x="8" y="32"/>
                  </a:cubicBezTo>
                  <a:cubicBezTo>
                    <a:pt x="10" y="34"/>
                    <a:pt x="10" y="37"/>
                    <a:pt x="10" y="41"/>
                  </a:cubicBezTo>
                  <a:cubicBezTo>
                    <a:pt x="10" y="43"/>
                    <a:pt x="10" y="45"/>
                    <a:pt x="10" y="46"/>
                  </a:cubicBezTo>
                  <a:cubicBezTo>
                    <a:pt x="10" y="47"/>
                    <a:pt x="10" y="47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3"/>
                    <a:pt x="11" y="53"/>
                    <a:pt x="11" y="54"/>
                  </a:cubicBezTo>
                  <a:cubicBezTo>
                    <a:pt x="11" y="54"/>
                    <a:pt x="11" y="54"/>
                    <a:pt x="11" y="55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58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1"/>
                    <a:pt x="11" y="62"/>
                    <a:pt x="11" y="63"/>
                  </a:cubicBezTo>
                  <a:cubicBezTo>
                    <a:pt x="11" y="63"/>
                    <a:pt x="11" y="64"/>
                    <a:pt x="11" y="64"/>
                  </a:cubicBezTo>
                  <a:cubicBezTo>
                    <a:pt x="11" y="64"/>
                    <a:pt x="11" y="65"/>
                    <a:pt x="11" y="65"/>
                  </a:cubicBezTo>
                  <a:cubicBezTo>
                    <a:pt x="14" y="65"/>
                    <a:pt x="16" y="65"/>
                    <a:pt x="17" y="65"/>
                  </a:cubicBezTo>
                  <a:cubicBezTo>
                    <a:pt x="18" y="65"/>
                    <a:pt x="19" y="64"/>
                    <a:pt x="20" y="63"/>
                  </a:cubicBezTo>
                  <a:cubicBezTo>
                    <a:pt x="20" y="63"/>
                    <a:pt x="21" y="62"/>
                    <a:pt x="22" y="62"/>
                  </a:cubicBezTo>
                  <a:cubicBezTo>
                    <a:pt x="21" y="62"/>
                    <a:pt x="21" y="62"/>
                    <a:pt x="21" y="61"/>
                  </a:cubicBezTo>
                  <a:cubicBezTo>
                    <a:pt x="20" y="60"/>
                    <a:pt x="19" y="58"/>
                    <a:pt x="19" y="55"/>
                  </a:cubicBezTo>
                  <a:cubicBezTo>
                    <a:pt x="19" y="54"/>
                    <a:pt x="19" y="53"/>
                    <a:pt x="19" y="51"/>
                  </a:cubicBezTo>
                  <a:cubicBezTo>
                    <a:pt x="19" y="48"/>
                    <a:pt x="18" y="46"/>
                    <a:pt x="19" y="42"/>
                  </a:cubicBezTo>
                  <a:cubicBezTo>
                    <a:pt x="20" y="37"/>
                    <a:pt x="23" y="34"/>
                    <a:pt x="24" y="33"/>
                  </a:cubicBezTo>
                  <a:cubicBezTo>
                    <a:pt x="25" y="31"/>
                    <a:pt x="26" y="28"/>
                    <a:pt x="28" y="26"/>
                  </a:cubicBezTo>
                  <a:cubicBezTo>
                    <a:pt x="30" y="25"/>
                    <a:pt x="30" y="18"/>
                    <a:pt x="29" y="12"/>
                  </a:cubicBezTo>
                  <a:cubicBezTo>
                    <a:pt x="29" y="11"/>
                    <a:pt x="29" y="11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7"/>
                    <a:pt x="28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Freeform 1343"/>
            <p:cNvSpPr>
              <a:spLocks/>
            </p:cNvSpPr>
            <p:nvPr/>
          </p:nvSpPr>
          <p:spPr bwMode="auto">
            <a:xfrm>
              <a:off x="1706" y="2849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Freeform 1344"/>
            <p:cNvSpPr>
              <a:spLocks/>
            </p:cNvSpPr>
            <p:nvPr/>
          </p:nvSpPr>
          <p:spPr bwMode="auto">
            <a:xfrm>
              <a:off x="1698" y="28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2" name="Freeform 1345"/>
            <p:cNvSpPr>
              <a:spLocks/>
            </p:cNvSpPr>
            <p:nvPr/>
          </p:nvSpPr>
          <p:spPr bwMode="auto">
            <a:xfrm>
              <a:off x="1706" y="2849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3" name="Freeform 1346"/>
            <p:cNvSpPr>
              <a:spLocks/>
            </p:cNvSpPr>
            <p:nvPr/>
          </p:nvSpPr>
          <p:spPr bwMode="auto">
            <a:xfrm>
              <a:off x="1705" y="2846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4" name="Freeform 1347"/>
            <p:cNvSpPr>
              <a:spLocks/>
            </p:cNvSpPr>
            <p:nvPr/>
          </p:nvSpPr>
          <p:spPr bwMode="auto">
            <a:xfrm>
              <a:off x="1670" y="2854"/>
              <a:ext cx="15" cy="51"/>
            </a:xfrm>
            <a:custGeom>
              <a:avLst/>
              <a:gdLst>
                <a:gd name="T0" fmla="*/ 2 w 16"/>
                <a:gd name="T1" fmla="*/ 1 h 53"/>
                <a:gd name="T2" fmla="*/ 2 w 16"/>
                <a:gd name="T3" fmla="*/ 0 h 53"/>
                <a:gd name="T4" fmla="*/ 0 w 16"/>
                <a:gd name="T5" fmla="*/ 0 h 53"/>
                <a:gd name="T6" fmla="*/ 0 w 16"/>
                <a:gd name="T7" fmla="*/ 0 h 53"/>
                <a:gd name="T8" fmla="*/ 0 w 16"/>
                <a:gd name="T9" fmla="*/ 0 h 53"/>
                <a:gd name="T10" fmla="*/ 0 w 16"/>
                <a:gd name="T11" fmla="*/ 2 h 53"/>
                <a:gd name="T12" fmla="*/ 0 w 16"/>
                <a:gd name="T13" fmla="*/ 2 h 53"/>
                <a:gd name="T14" fmla="*/ 1 w 16"/>
                <a:gd name="T15" fmla="*/ 3 h 53"/>
                <a:gd name="T16" fmla="*/ 1 w 16"/>
                <a:gd name="T17" fmla="*/ 3 h 53"/>
                <a:gd name="T18" fmla="*/ 1 w 16"/>
                <a:gd name="T19" fmla="*/ 4 h 53"/>
                <a:gd name="T20" fmla="*/ 1 w 16"/>
                <a:gd name="T21" fmla="*/ 4 h 53"/>
                <a:gd name="T22" fmla="*/ 1 w 16"/>
                <a:gd name="T23" fmla="*/ 4 h 53"/>
                <a:gd name="T24" fmla="*/ 4 w 16"/>
                <a:gd name="T25" fmla="*/ 12 h 53"/>
                <a:gd name="T26" fmla="*/ 4 w 16"/>
                <a:gd name="T27" fmla="*/ 14 h 53"/>
                <a:gd name="T28" fmla="*/ 5 w 16"/>
                <a:gd name="T29" fmla="*/ 27 h 53"/>
                <a:gd name="T30" fmla="*/ 8 w 16"/>
                <a:gd name="T31" fmla="*/ 43 h 53"/>
                <a:gd name="T32" fmla="*/ 8 w 16"/>
                <a:gd name="T33" fmla="*/ 46 h 53"/>
                <a:gd name="T34" fmla="*/ 8 w 16"/>
                <a:gd name="T35" fmla="*/ 46 h 53"/>
                <a:gd name="T36" fmla="*/ 9 w 16"/>
                <a:gd name="T37" fmla="*/ 48 h 53"/>
                <a:gd name="T38" fmla="*/ 9 w 16"/>
                <a:gd name="T39" fmla="*/ 49 h 53"/>
                <a:gd name="T40" fmla="*/ 10 w 16"/>
                <a:gd name="T41" fmla="*/ 51 h 53"/>
                <a:gd name="T42" fmla="*/ 10 w 16"/>
                <a:gd name="T43" fmla="*/ 53 h 53"/>
                <a:gd name="T44" fmla="*/ 11 w 16"/>
                <a:gd name="T45" fmla="*/ 53 h 53"/>
                <a:gd name="T46" fmla="*/ 11 w 16"/>
                <a:gd name="T47" fmla="*/ 53 h 53"/>
                <a:gd name="T48" fmla="*/ 16 w 16"/>
                <a:gd name="T49" fmla="*/ 51 h 53"/>
                <a:gd name="T50" fmla="*/ 16 w 16"/>
                <a:gd name="T51" fmla="*/ 50 h 53"/>
                <a:gd name="T52" fmla="*/ 16 w 16"/>
                <a:gd name="T53" fmla="*/ 48 h 53"/>
                <a:gd name="T54" fmla="*/ 16 w 16"/>
                <a:gd name="T55" fmla="*/ 46 h 53"/>
                <a:gd name="T56" fmla="*/ 16 w 16"/>
                <a:gd name="T57" fmla="*/ 45 h 53"/>
                <a:gd name="T58" fmla="*/ 16 w 16"/>
                <a:gd name="T59" fmla="*/ 43 h 53"/>
                <a:gd name="T60" fmla="*/ 16 w 16"/>
                <a:gd name="T61" fmla="*/ 42 h 53"/>
                <a:gd name="T62" fmla="*/ 16 w 16"/>
                <a:gd name="T63" fmla="*/ 40 h 53"/>
                <a:gd name="T64" fmla="*/ 16 w 16"/>
                <a:gd name="T65" fmla="*/ 39 h 53"/>
                <a:gd name="T66" fmla="*/ 16 w 16"/>
                <a:gd name="T67" fmla="*/ 38 h 53"/>
                <a:gd name="T68" fmla="*/ 16 w 16"/>
                <a:gd name="T69" fmla="*/ 37 h 53"/>
                <a:gd name="T70" fmla="*/ 16 w 16"/>
                <a:gd name="T71" fmla="*/ 35 h 53"/>
                <a:gd name="T72" fmla="*/ 16 w 16"/>
                <a:gd name="T73" fmla="*/ 35 h 53"/>
                <a:gd name="T74" fmla="*/ 16 w 16"/>
                <a:gd name="T75" fmla="*/ 33 h 53"/>
                <a:gd name="T76" fmla="*/ 16 w 16"/>
                <a:gd name="T77" fmla="*/ 33 h 53"/>
                <a:gd name="T78" fmla="*/ 15 w 16"/>
                <a:gd name="T79" fmla="*/ 32 h 53"/>
                <a:gd name="T80" fmla="*/ 15 w 16"/>
                <a:gd name="T81" fmla="*/ 26 h 53"/>
                <a:gd name="T82" fmla="*/ 14 w 16"/>
                <a:gd name="T83" fmla="*/ 20 h 53"/>
                <a:gd name="T84" fmla="*/ 13 w 16"/>
                <a:gd name="T85" fmla="*/ 15 h 53"/>
                <a:gd name="T86" fmla="*/ 12 w 16"/>
                <a:gd name="T87" fmla="*/ 12 h 53"/>
                <a:gd name="T88" fmla="*/ 11 w 16"/>
                <a:gd name="T89" fmla="*/ 11 h 53"/>
                <a:gd name="T90" fmla="*/ 10 w 16"/>
                <a:gd name="T91" fmla="*/ 10 h 53"/>
                <a:gd name="T92" fmla="*/ 9 w 16"/>
                <a:gd name="T93" fmla="*/ 10 h 53"/>
                <a:gd name="T94" fmla="*/ 9 w 16"/>
                <a:gd name="T95" fmla="*/ 9 h 53"/>
                <a:gd name="T96" fmla="*/ 8 w 16"/>
                <a:gd name="T97" fmla="*/ 9 h 53"/>
                <a:gd name="T98" fmla="*/ 8 w 16"/>
                <a:gd name="T99" fmla="*/ 9 h 53"/>
                <a:gd name="T100" fmla="*/ 7 w 16"/>
                <a:gd name="T101" fmla="*/ 8 h 53"/>
                <a:gd name="T102" fmla="*/ 7 w 16"/>
                <a:gd name="T103" fmla="*/ 8 h 53"/>
                <a:gd name="T104" fmla="*/ 7 w 16"/>
                <a:gd name="T105" fmla="*/ 7 h 53"/>
                <a:gd name="T106" fmla="*/ 6 w 16"/>
                <a:gd name="T107" fmla="*/ 6 h 53"/>
                <a:gd name="T108" fmla="*/ 6 w 16"/>
                <a:gd name="T109" fmla="*/ 6 h 53"/>
                <a:gd name="T110" fmla="*/ 6 w 16"/>
                <a:gd name="T111" fmla="*/ 5 h 53"/>
                <a:gd name="T112" fmla="*/ 6 w 16"/>
                <a:gd name="T113" fmla="*/ 4 h 53"/>
                <a:gd name="T114" fmla="*/ 6 w 16"/>
                <a:gd name="T115" fmla="*/ 3 h 53"/>
                <a:gd name="T116" fmla="*/ 5 w 16"/>
                <a:gd name="T117" fmla="*/ 2 h 53"/>
                <a:gd name="T118" fmla="*/ 5 w 16"/>
                <a:gd name="T119" fmla="*/ 1 h 53"/>
                <a:gd name="T120" fmla="*/ 2 w 16"/>
                <a:gd name="T1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" h="53">
                  <a:moveTo>
                    <a:pt x="2" y="1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5"/>
                    <a:pt x="5" y="7"/>
                    <a:pt x="4" y="1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8"/>
                    <a:pt x="3" y="24"/>
                    <a:pt x="5" y="27"/>
                  </a:cubicBezTo>
                  <a:cubicBezTo>
                    <a:pt x="6" y="31"/>
                    <a:pt x="8" y="37"/>
                    <a:pt x="8" y="43"/>
                  </a:cubicBezTo>
                  <a:cubicBezTo>
                    <a:pt x="8" y="44"/>
                    <a:pt x="8" y="45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7"/>
                    <a:pt x="8" y="48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0"/>
                    <a:pt x="9" y="51"/>
                    <a:pt x="10" y="51"/>
                  </a:cubicBezTo>
                  <a:cubicBezTo>
                    <a:pt x="10" y="52"/>
                    <a:pt x="10" y="52"/>
                    <a:pt x="10" y="53"/>
                  </a:cubicBezTo>
                  <a:cubicBezTo>
                    <a:pt x="10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4" y="51"/>
                    <a:pt x="16" y="51"/>
                  </a:cubicBezTo>
                  <a:cubicBezTo>
                    <a:pt x="16" y="51"/>
                    <a:pt x="16" y="50"/>
                    <a:pt x="16" y="50"/>
                  </a:cubicBezTo>
                  <a:cubicBezTo>
                    <a:pt x="16" y="49"/>
                    <a:pt x="16" y="49"/>
                    <a:pt x="16" y="48"/>
                  </a:cubicBezTo>
                  <a:cubicBezTo>
                    <a:pt x="16" y="47"/>
                    <a:pt x="16" y="47"/>
                    <a:pt x="16" y="46"/>
                  </a:cubicBezTo>
                  <a:cubicBezTo>
                    <a:pt x="16" y="46"/>
                    <a:pt x="16" y="45"/>
                    <a:pt x="16" y="45"/>
                  </a:cubicBezTo>
                  <a:cubicBezTo>
                    <a:pt x="16" y="44"/>
                    <a:pt x="16" y="44"/>
                    <a:pt x="16" y="43"/>
                  </a:cubicBezTo>
                  <a:cubicBezTo>
                    <a:pt x="16" y="43"/>
                    <a:pt x="16" y="42"/>
                    <a:pt x="16" y="42"/>
                  </a:cubicBezTo>
                  <a:cubicBezTo>
                    <a:pt x="16" y="41"/>
                    <a:pt x="16" y="40"/>
                    <a:pt x="16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6"/>
                    <a:pt x="16" y="36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6" y="34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3"/>
                    <a:pt x="15" y="32"/>
                    <a:pt x="15" y="32"/>
                  </a:cubicBezTo>
                  <a:cubicBezTo>
                    <a:pt x="15" y="30"/>
                    <a:pt x="15" y="28"/>
                    <a:pt x="15" y="26"/>
                  </a:cubicBezTo>
                  <a:cubicBezTo>
                    <a:pt x="15" y="23"/>
                    <a:pt x="15" y="21"/>
                    <a:pt x="14" y="20"/>
                  </a:cubicBezTo>
                  <a:cubicBezTo>
                    <a:pt x="13" y="18"/>
                    <a:pt x="13" y="16"/>
                    <a:pt x="13" y="15"/>
                  </a:cubicBezTo>
                  <a:cubicBezTo>
                    <a:pt x="14" y="13"/>
                    <a:pt x="14" y="13"/>
                    <a:pt x="12" y="12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5" name="Freeform 1348"/>
            <p:cNvSpPr>
              <a:spLocks/>
            </p:cNvSpPr>
            <p:nvPr/>
          </p:nvSpPr>
          <p:spPr bwMode="auto">
            <a:xfrm>
              <a:off x="1674" y="2856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6" name="Freeform 1349"/>
            <p:cNvSpPr>
              <a:spLocks/>
            </p:cNvSpPr>
            <p:nvPr/>
          </p:nvSpPr>
          <p:spPr bwMode="auto">
            <a:xfrm>
              <a:off x="1684" y="2885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7" name="Freeform 1350"/>
            <p:cNvSpPr>
              <a:spLocks/>
            </p:cNvSpPr>
            <p:nvPr/>
          </p:nvSpPr>
          <p:spPr bwMode="auto">
            <a:xfrm>
              <a:off x="1677" y="2863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8" name="Freeform 1351"/>
            <p:cNvSpPr>
              <a:spLocks/>
            </p:cNvSpPr>
            <p:nvPr/>
          </p:nvSpPr>
          <p:spPr bwMode="auto">
            <a:xfrm>
              <a:off x="1685" y="2898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9" name="Freeform 1352"/>
            <p:cNvSpPr>
              <a:spLocks/>
            </p:cNvSpPr>
            <p:nvPr/>
          </p:nvSpPr>
          <p:spPr bwMode="auto">
            <a:xfrm>
              <a:off x="1685" y="2895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0" name="Freeform 1353"/>
            <p:cNvSpPr>
              <a:spLocks/>
            </p:cNvSpPr>
            <p:nvPr/>
          </p:nvSpPr>
          <p:spPr bwMode="auto">
            <a:xfrm>
              <a:off x="1678" y="286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1" name="Freeform 1354"/>
            <p:cNvSpPr>
              <a:spLocks/>
            </p:cNvSpPr>
            <p:nvPr/>
          </p:nvSpPr>
          <p:spPr bwMode="auto">
            <a:xfrm>
              <a:off x="1685" y="2893"/>
              <a:ext cx="0" cy="1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2" name="Freeform 1355"/>
            <p:cNvSpPr>
              <a:spLocks/>
            </p:cNvSpPr>
            <p:nvPr/>
          </p:nvSpPr>
          <p:spPr bwMode="auto">
            <a:xfrm>
              <a:off x="1676" y="2861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3" name="Freeform 1356"/>
            <p:cNvSpPr>
              <a:spLocks/>
            </p:cNvSpPr>
            <p:nvPr/>
          </p:nvSpPr>
          <p:spPr bwMode="auto">
            <a:xfrm>
              <a:off x="1685" y="2888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4" name="Freeform 1357"/>
            <p:cNvSpPr>
              <a:spLocks/>
            </p:cNvSpPr>
            <p:nvPr/>
          </p:nvSpPr>
          <p:spPr bwMode="auto">
            <a:xfrm>
              <a:off x="1685" y="2886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5" name="Freeform 1358"/>
            <p:cNvSpPr>
              <a:spLocks/>
            </p:cNvSpPr>
            <p:nvPr/>
          </p:nvSpPr>
          <p:spPr bwMode="auto">
            <a:xfrm>
              <a:off x="1685" y="2891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6" name="Freeform 1359"/>
            <p:cNvSpPr>
              <a:spLocks/>
            </p:cNvSpPr>
            <p:nvPr/>
          </p:nvSpPr>
          <p:spPr bwMode="auto">
            <a:xfrm>
              <a:off x="1676" y="2862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7" name="Freeform 1360"/>
            <p:cNvSpPr>
              <a:spLocks/>
            </p:cNvSpPr>
            <p:nvPr/>
          </p:nvSpPr>
          <p:spPr bwMode="auto">
            <a:xfrm>
              <a:off x="1675" y="286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8" name="Freeform 1361"/>
            <p:cNvSpPr>
              <a:spLocks/>
            </p:cNvSpPr>
            <p:nvPr/>
          </p:nvSpPr>
          <p:spPr bwMode="auto">
            <a:xfrm>
              <a:off x="1675" y="285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9" name="Freeform 1362"/>
            <p:cNvSpPr>
              <a:spLocks/>
            </p:cNvSpPr>
            <p:nvPr/>
          </p:nvSpPr>
          <p:spPr bwMode="auto">
            <a:xfrm>
              <a:off x="1685" y="2902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0" name="Freeform 1363"/>
            <p:cNvSpPr>
              <a:spLocks/>
            </p:cNvSpPr>
            <p:nvPr/>
          </p:nvSpPr>
          <p:spPr bwMode="auto">
            <a:xfrm>
              <a:off x="1822" y="2832"/>
              <a:ext cx="4" cy="7"/>
            </a:xfrm>
            <a:custGeom>
              <a:avLst/>
              <a:gdLst>
                <a:gd name="T0" fmla="*/ 4 w 4"/>
                <a:gd name="T1" fmla="*/ 7 h 7"/>
                <a:gd name="T2" fmla="*/ 4 w 4"/>
                <a:gd name="T3" fmla="*/ 7 h 7"/>
                <a:gd name="T4" fmla="*/ 3 w 4"/>
                <a:gd name="T5" fmla="*/ 5 h 7"/>
                <a:gd name="T6" fmla="*/ 3 w 4"/>
                <a:gd name="T7" fmla="*/ 5 h 7"/>
                <a:gd name="T8" fmla="*/ 2 w 4"/>
                <a:gd name="T9" fmla="*/ 4 h 7"/>
                <a:gd name="T10" fmla="*/ 2 w 4"/>
                <a:gd name="T11" fmla="*/ 3 h 7"/>
                <a:gd name="T12" fmla="*/ 1 w 4"/>
                <a:gd name="T13" fmla="*/ 1 h 7"/>
                <a:gd name="T14" fmla="*/ 0 w 4"/>
                <a:gd name="T15" fmla="*/ 0 h 7"/>
                <a:gd name="T16" fmla="*/ 0 w 4"/>
                <a:gd name="T17" fmla="*/ 0 h 7"/>
                <a:gd name="T18" fmla="*/ 0 w 4"/>
                <a:gd name="T19" fmla="*/ 2 h 7"/>
                <a:gd name="T20" fmla="*/ 0 w 4"/>
                <a:gd name="T21" fmla="*/ 2 h 7"/>
                <a:gd name="T22" fmla="*/ 0 w 4"/>
                <a:gd name="T23" fmla="*/ 3 h 7"/>
                <a:gd name="T24" fmla="*/ 0 w 4"/>
                <a:gd name="T25" fmla="*/ 3 h 7"/>
                <a:gd name="T26" fmla="*/ 0 w 4"/>
                <a:gd name="T27" fmla="*/ 4 h 7"/>
                <a:gd name="T28" fmla="*/ 3 w 4"/>
                <a:gd name="T29" fmla="*/ 7 h 7"/>
                <a:gd name="T30" fmla="*/ 4 w 4"/>
                <a:gd name="T31" fmla="*/ 7 h 7"/>
                <a:gd name="T32" fmla="*/ 4 w 4"/>
                <a:gd name="T3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2" y="6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1" name="Freeform 1364"/>
            <p:cNvSpPr>
              <a:spLocks/>
            </p:cNvSpPr>
            <p:nvPr/>
          </p:nvSpPr>
          <p:spPr bwMode="auto">
            <a:xfrm>
              <a:off x="1763" y="2847"/>
              <a:ext cx="76" cy="105"/>
            </a:xfrm>
            <a:custGeom>
              <a:avLst/>
              <a:gdLst>
                <a:gd name="T0" fmla="*/ 32 w 79"/>
                <a:gd name="T1" fmla="*/ 104 h 110"/>
                <a:gd name="T2" fmla="*/ 33 w 79"/>
                <a:gd name="T3" fmla="*/ 104 h 110"/>
                <a:gd name="T4" fmla="*/ 49 w 79"/>
                <a:gd name="T5" fmla="*/ 105 h 110"/>
                <a:gd name="T6" fmla="*/ 50 w 79"/>
                <a:gd name="T7" fmla="*/ 105 h 110"/>
                <a:gd name="T8" fmla="*/ 53 w 79"/>
                <a:gd name="T9" fmla="*/ 105 h 110"/>
                <a:gd name="T10" fmla="*/ 55 w 79"/>
                <a:gd name="T11" fmla="*/ 105 h 110"/>
                <a:gd name="T12" fmla="*/ 58 w 79"/>
                <a:gd name="T13" fmla="*/ 105 h 110"/>
                <a:gd name="T14" fmla="*/ 63 w 79"/>
                <a:gd name="T15" fmla="*/ 105 h 110"/>
                <a:gd name="T16" fmla="*/ 77 w 79"/>
                <a:gd name="T17" fmla="*/ 110 h 110"/>
                <a:gd name="T18" fmla="*/ 79 w 79"/>
                <a:gd name="T19" fmla="*/ 103 h 110"/>
                <a:gd name="T20" fmla="*/ 78 w 79"/>
                <a:gd name="T21" fmla="*/ 102 h 110"/>
                <a:gd name="T22" fmla="*/ 77 w 79"/>
                <a:gd name="T23" fmla="*/ 101 h 110"/>
                <a:gd name="T24" fmla="*/ 70 w 79"/>
                <a:gd name="T25" fmla="*/ 95 h 110"/>
                <a:gd name="T26" fmla="*/ 67 w 79"/>
                <a:gd name="T27" fmla="*/ 90 h 110"/>
                <a:gd name="T28" fmla="*/ 66 w 79"/>
                <a:gd name="T29" fmla="*/ 84 h 110"/>
                <a:gd name="T30" fmla="*/ 62 w 79"/>
                <a:gd name="T31" fmla="*/ 68 h 110"/>
                <a:gd name="T32" fmla="*/ 63 w 79"/>
                <a:gd name="T33" fmla="*/ 59 h 110"/>
                <a:gd name="T34" fmla="*/ 67 w 79"/>
                <a:gd name="T35" fmla="*/ 51 h 110"/>
                <a:gd name="T36" fmla="*/ 69 w 79"/>
                <a:gd name="T37" fmla="*/ 49 h 110"/>
                <a:gd name="T38" fmla="*/ 70 w 79"/>
                <a:gd name="T39" fmla="*/ 47 h 110"/>
                <a:gd name="T40" fmla="*/ 72 w 79"/>
                <a:gd name="T41" fmla="*/ 46 h 110"/>
                <a:gd name="T42" fmla="*/ 71 w 79"/>
                <a:gd name="T43" fmla="*/ 45 h 110"/>
                <a:gd name="T44" fmla="*/ 70 w 79"/>
                <a:gd name="T45" fmla="*/ 42 h 110"/>
                <a:gd name="T46" fmla="*/ 64 w 79"/>
                <a:gd name="T47" fmla="*/ 33 h 110"/>
                <a:gd name="T48" fmla="*/ 58 w 79"/>
                <a:gd name="T49" fmla="*/ 27 h 110"/>
                <a:gd name="T50" fmla="*/ 57 w 79"/>
                <a:gd name="T51" fmla="*/ 21 h 110"/>
                <a:gd name="T52" fmla="*/ 64 w 79"/>
                <a:gd name="T53" fmla="*/ 17 h 110"/>
                <a:gd name="T54" fmla="*/ 70 w 79"/>
                <a:gd name="T55" fmla="*/ 17 h 110"/>
                <a:gd name="T56" fmla="*/ 66 w 79"/>
                <a:gd name="T57" fmla="*/ 2 h 110"/>
                <a:gd name="T58" fmla="*/ 66 w 79"/>
                <a:gd name="T59" fmla="*/ 0 h 110"/>
                <a:gd name="T60" fmla="*/ 66 w 79"/>
                <a:gd name="T61" fmla="*/ 1 h 110"/>
                <a:gd name="T62" fmla="*/ 59 w 79"/>
                <a:gd name="T63" fmla="*/ 6 h 110"/>
                <a:gd name="T64" fmla="*/ 49 w 79"/>
                <a:gd name="T65" fmla="*/ 26 h 110"/>
                <a:gd name="T66" fmla="*/ 49 w 79"/>
                <a:gd name="T67" fmla="*/ 30 h 110"/>
                <a:gd name="T68" fmla="*/ 43 w 79"/>
                <a:gd name="T69" fmla="*/ 37 h 110"/>
                <a:gd name="T70" fmla="*/ 34 w 79"/>
                <a:gd name="T71" fmla="*/ 57 h 110"/>
                <a:gd name="T72" fmla="*/ 26 w 79"/>
                <a:gd name="T73" fmla="*/ 59 h 110"/>
                <a:gd name="T74" fmla="*/ 15 w 79"/>
                <a:gd name="T75" fmla="*/ 56 h 110"/>
                <a:gd name="T76" fmla="*/ 3 w 79"/>
                <a:gd name="T77" fmla="*/ 68 h 110"/>
                <a:gd name="T78" fmla="*/ 2 w 79"/>
                <a:gd name="T79" fmla="*/ 69 h 110"/>
                <a:gd name="T80" fmla="*/ 2 w 79"/>
                <a:gd name="T81" fmla="*/ 70 h 110"/>
                <a:gd name="T82" fmla="*/ 2 w 79"/>
                <a:gd name="T83" fmla="*/ 71 h 110"/>
                <a:gd name="T84" fmla="*/ 2 w 79"/>
                <a:gd name="T85" fmla="*/ 72 h 110"/>
                <a:gd name="T86" fmla="*/ 1 w 79"/>
                <a:gd name="T87" fmla="*/ 74 h 110"/>
                <a:gd name="T88" fmla="*/ 1 w 79"/>
                <a:gd name="T89" fmla="*/ 76 h 110"/>
                <a:gd name="T90" fmla="*/ 0 w 79"/>
                <a:gd name="T91" fmla="*/ 78 h 110"/>
                <a:gd name="T92" fmla="*/ 3 w 79"/>
                <a:gd name="T93" fmla="*/ 82 h 110"/>
                <a:gd name="T94" fmla="*/ 6 w 79"/>
                <a:gd name="T95" fmla="*/ 85 h 110"/>
                <a:gd name="T96" fmla="*/ 12 w 79"/>
                <a:gd name="T97" fmla="*/ 85 h 110"/>
                <a:gd name="T98" fmla="*/ 15 w 79"/>
                <a:gd name="T99" fmla="*/ 100 h 110"/>
                <a:gd name="T100" fmla="*/ 27 w 79"/>
                <a:gd name="T101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" h="110">
                  <a:moveTo>
                    <a:pt x="32" y="104"/>
                  </a:moveTo>
                  <a:cubicBezTo>
                    <a:pt x="32" y="104"/>
                    <a:pt x="32" y="104"/>
                    <a:pt x="32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5" y="104"/>
                    <a:pt x="42" y="105"/>
                    <a:pt x="49" y="105"/>
                  </a:cubicBezTo>
                  <a:cubicBezTo>
                    <a:pt x="49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1" y="105"/>
                    <a:pt x="52" y="105"/>
                    <a:pt x="52" y="105"/>
                  </a:cubicBezTo>
                  <a:cubicBezTo>
                    <a:pt x="52" y="105"/>
                    <a:pt x="53" y="105"/>
                    <a:pt x="53" y="105"/>
                  </a:cubicBezTo>
                  <a:cubicBezTo>
                    <a:pt x="53" y="105"/>
                    <a:pt x="54" y="105"/>
                    <a:pt x="54" y="105"/>
                  </a:cubicBezTo>
                  <a:cubicBezTo>
                    <a:pt x="55" y="105"/>
                    <a:pt x="55" y="105"/>
                    <a:pt x="55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7" y="105"/>
                    <a:pt x="57" y="105"/>
                    <a:pt x="58" y="105"/>
                  </a:cubicBezTo>
                  <a:cubicBezTo>
                    <a:pt x="61" y="105"/>
                    <a:pt x="62" y="105"/>
                    <a:pt x="62" y="105"/>
                  </a:cubicBezTo>
                  <a:cubicBezTo>
                    <a:pt x="62" y="105"/>
                    <a:pt x="63" y="105"/>
                    <a:pt x="63" y="105"/>
                  </a:cubicBezTo>
                  <a:cubicBezTo>
                    <a:pt x="66" y="105"/>
                    <a:pt x="73" y="108"/>
                    <a:pt x="77" y="110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7" y="108"/>
                    <a:pt x="78" y="106"/>
                    <a:pt x="78" y="104"/>
                  </a:cubicBezTo>
                  <a:cubicBezTo>
                    <a:pt x="78" y="104"/>
                    <a:pt x="78" y="103"/>
                    <a:pt x="79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103"/>
                    <a:pt x="78" y="103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7" y="102"/>
                    <a:pt x="77" y="102"/>
                    <a:pt x="77" y="101"/>
                  </a:cubicBezTo>
                  <a:cubicBezTo>
                    <a:pt x="77" y="101"/>
                    <a:pt x="75" y="99"/>
                    <a:pt x="74" y="98"/>
                  </a:cubicBezTo>
                  <a:cubicBezTo>
                    <a:pt x="73" y="97"/>
                    <a:pt x="71" y="96"/>
                    <a:pt x="70" y="95"/>
                  </a:cubicBezTo>
                  <a:cubicBezTo>
                    <a:pt x="68" y="92"/>
                    <a:pt x="68" y="91"/>
                    <a:pt x="68" y="91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89"/>
                    <a:pt x="68" y="86"/>
                    <a:pt x="66" y="84"/>
                  </a:cubicBezTo>
                  <a:cubicBezTo>
                    <a:pt x="64" y="81"/>
                    <a:pt x="62" y="78"/>
                    <a:pt x="62" y="74"/>
                  </a:cubicBezTo>
                  <a:cubicBezTo>
                    <a:pt x="62" y="72"/>
                    <a:pt x="62" y="70"/>
                    <a:pt x="62" y="68"/>
                  </a:cubicBezTo>
                  <a:cubicBezTo>
                    <a:pt x="61" y="67"/>
                    <a:pt x="61" y="66"/>
                    <a:pt x="61" y="65"/>
                  </a:cubicBezTo>
                  <a:cubicBezTo>
                    <a:pt x="61" y="63"/>
                    <a:pt x="62" y="61"/>
                    <a:pt x="63" y="59"/>
                  </a:cubicBezTo>
                  <a:cubicBezTo>
                    <a:pt x="65" y="57"/>
                    <a:pt x="66" y="55"/>
                    <a:pt x="66" y="53"/>
                  </a:cubicBezTo>
                  <a:cubicBezTo>
                    <a:pt x="67" y="52"/>
                    <a:pt x="67" y="51"/>
                    <a:pt x="67" y="51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49"/>
                    <a:pt x="69" y="49"/>
                  </a:cubicBezTo>
                  <a:cubicBezTo>
                    <a:pt x="69" y="49"/>
                    <a:pt x="69" y="48"/>
                    <a:pt x="69" y="48"/>
                  </a:cubicBezTo>
                  <a:cubicBezTo>
                    <a:pt x="70" y="48"/>
                    <a:pt x="70" y="47"/>
                    <a:pt x="70" y="47"/>
                  </a:cubicBezTo>
                  <a:cubicBezTo>
                    <a:pt x="71" y="47"/>
                    <a:pt x="71" y="47"/>
                    <a:pt x="71" y="46"/>
                  </a:cubicBezTo>
                  <a:cubicBezTo>
                    <a:pt x="71" y="46"/>
                    <a:pt x="71" y="46"/>
                    <a:pt x="72" y="46"/>
                  </a:cubicBezTo>
                  <a:cubicBezTo>
                    <a:pt x="72" y="46"/>
                    <a:pt x="72" y="46"/>
                    <a:pt x="71" y="46"/>
                  </a:cubicBezTo>
                  <a:cubicBezTo>
                    <a:pt x="71" y="46"/>
                    <a:pt x="71" y="45"/>
                    <a:pt x="71" y="45"/>
                  </a:cubicBezTo>
                  <a:cubicBezTo>
                    <a:pt x="71" y="44"/>
                    <a:pt x="71" y="44"/>
                    <a:pt x="70" y="43"/>
                  </a:cubicBezTo>
                  <a:cubicBezTo>
                    <a:pt x="70" y="43"/>
                    <a:pt x="70" y="43"/>
                    <a:pt x="70" y="42"/>
                  </a:cubicBezTo>
                  <a:cubicBezTo>
                    <a:pt x="70" y="41"/>
                    <a:pt x="69" y="40"/>
                    <a:pt x="69" y="39"/>
                  </a:cubicBezTo>
                  <a:cubicBezTo>
                    <a:pt x="68" y="36"/>
                    <a:pt x="66" y="35"/>
                    <a:pt x="64" y="33"/>
                  </a:cubicBezTo>
                  <a:cubicBezTo>
                    <a:pt x="63" y="32"/>
                    <a:pt x="61" y="31"/>
                    <a:pt x="60" y="30"/>
                  </a:cubicBezTo>
                  <a:cubicBezTo>
                    <a:pt x="59" y="29"/>
                    <a:pt x="58" y="28"/>
                    <a:pt x="58" y="27"/>
                  </a:cubicBezTo>
                  <a:cubicBezTo>
                    <a:pt x="57" y="26"/>
                    <a:pt x="56" y="24"/>
                    <a:pt x="56" y="23"/>
                  </a:cubicBezTo>
                  <a:cubicBezTo>
                    <a:pt x="56" y="22"/>
                    <a:pt x="57" y="22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17"/>
                    <a:pt x="62" y="17"/>
                    <a:pt x="64" y="17"/>
                  </a:cubicBezTo>
                  <a:cubicBezTo>
                    <a:pt x="66" y="17"/>
                    <a:pt x="67" y="17"/>
                    <a:pt x="69" y="17"/>
                  </a:cubicBezTo>
                  <a:cubicBezTo>
                    <a:pt x="69" y="17"/>
                    <a:pt x="70" y="17"/>
                    <a:pt x="70" y="17"/>
                  </a:cubicBezTo>
                  <a:cubicBezTo>
                    <a:pt x="68" y="14"/>
                    <a:pt x="66" y="8"/>
                    <a:pt x="66" y="3"/>
                  </a:cubicBezTo>
                  <a:cubicBezTo>
                    <a:pt x="66" y="3"/>
                    <a:pt x="66" y="2"/>
                    <a:pt x="66" y="2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1"/>
                  </a:cubicBezTo>
                  <a:cubicBezTo>
                    <a:pt x="66" y="4"/>
                    <a:pt x="62" y="5"/>
                    <a:pt x="60" y="5"/>
                  </a:cubicBezTo>
                  <a:cubicBezTo>
                    <a:pt x="60" y="5"/>
                    <a:pt x="59" y="6"/>
                    <a:pt x="59" y="6"/>
                  </a:cubicBezTo>
                  <a:cubicBezTo>
                    <a:pt x="58" y="7"/>
                    <a:pt x="53" y="15"/>
                    <a:pt x="53" y="16"/>
                  </a:cubicBezTo>
                  <a:cubicBezTo>
                    <a:pt x="53" y="18"/>
                    <a:pt x="52" y="25"/>
                    <a:pt x="49" y="26"/>
                  </a:cubicBezTo>
                  <a:cubicBezTo>
                    <a:pt x="49" y="26"/>
                    <a:pt x="49" y="28"/>
                    <a:pt x="49" y="29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2"/>
                    <a:pt x="47" y="33"/>
                    <a:pt x="46" y="34"/>
                  </a:cubicBezTo>
                  <a:cubicBezTo>
                    <a:pt x="45" y="35"/>
                    <a:pt x="43" y="36"/>
                    <a:pt x="43" y="37"/>
                  </a:cubicBezTo>
                  <a:cubicBezTo>
                    <a:pt x="43" y="39"/>
                    <a:pt x="41" y="44"/>
                    <a:pt x="36" y="53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2" y="60"/>
                    <a:pt x="31" y="62"/>
                    <a:pt x="29" y="62"/>
                  </a:cubicBezTo>
                  <a:cubicBezTo>
                    <a:pt x="28" y="62"/>
                    <a:pt x="27" y="62"/>
                    <a:pt x="26" y="59"/>
                  </a:cubicBezTo>
                  <a:cubicBezTo>
                    <a:pt x="26" y="57"/>
                    <a:pt x="23" y="55"/>
                    <a:pt x="22" y="55"/>
                  </a:cubicBezTo>
                  <a:cubicBezTo>
                    <a:pt x="19" y="57"/>
                    <a:pt x="17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3" y="57"/>
                    <a:pt x="8" y="62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4"/>
                    <a:pt x="1" y="75"/>
                    <a:pt x="1" y="75"/>
                  </a:cubicBezTo>
                  <a:cubicBezTo>
                    <a:pt x="1" y="75"/>
                    <a:pt x="1" y="76"/>
                    <a:pt x="1" y="76"/>
                  </a:cubicBezTo>
                  <a:cubicBezTo>
                    <a:pt x="1" y="76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79"/>
                    <a:pt x="2" y="80"/>
                    <a:pt x="3" y="82"/>
                  </a:cubicBezTo>
                  <a:cubicBezTo>
                    <a:pt x="3" y="82"/>
                    <a:pt x="3" y="83"/>
                    <a:pt x="4" y="84"/>
                  </a:cubicBezTo>
                  <a:cubicBezTo>
                    <a:pt x="4" y="84"/>
                    <a:pt x="5" y="85"/>
                    <a:pt x="6" y="85"/>
                  </a:cubicBezTo>
                  <a:cubicBezTo>
                    <a:pt x="7" y="85"/>
                    <a:pt x="7" y="85"/>
                    <a:pt x="8" y="85"/>
                  </a:cubicBezTo>
                  <a:cubicBezTo>
                    <a:pt x="10" y="84"/>
                    <a:pt x="11" y="84"/>
                    <a:pt x="12" y="85"/>
                  </a:cubicBezTo>
                  <a:cubicBezTo>
                    <a:pt x="15" y="87"/>
                    <a:pt x="17" y="96"/>
                    <a:pt x="16" y="98"/>
                  </a:cubicBezTo>
                  <a:cubicBezTo>
                    <a:pt x="16" y="99"/>
                    <a:pt x="16" y="100"/>
                    <a:pt x="15" y="100"/>
                  </a:cubicBezTo>
                  <a:cubicBezTo>
                    <a:pt x="15" y="102"/>
                    <a:pt x="14" y="104"/>
                    <a:pt x="14" y="106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32" y="104"/>
                    <a:pt x="32" y="104"/>
                    <a:pt x="32" y="10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2" name="Freeform 1365"/>
            <p:cNvSpPr>
              <a:spLocks/>
            </p:cNvSpPr>
            <p:nvPr/>
          </p:nvSpPr>
          <p:spPr bwMode="auto">
            <a:xfrm>
              <a:off x="1829" y="2893"/>
              <a:ext cx="0" cy="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3" name="Freeform 1366"/>
            <p:cNvSpPr>
              <a:spLocks/>
            </p:cNvSpPr>
            <p:nvPr/>
          </p:nvSpPr>
          <p:spPr bwMode="auto">
            <a:xfrm>
              <a:off x="1838" y="2944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4" name="Freeform 1367"/>
            <p:cNvSpPr>
              <a:spLocks/>
            </p:cNvSpPr>
            <p:nvPr/>
          </p:nvSpPr>
          <p:spPr bwMode="auto">
            <a:xfrm>
              <a:off x="1830" y="2891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5" name="Freeform 1368"/>
            <p:cNvSpPr>
              <a:spLocks/>
            </p:cNvSpPr>
            <p:nvPr/>
          </p:nvSpPr>
          <p:spPr bwMode="auto">
            <a:xfrm>
              <a:off x="1837" y="294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6" name="Freeform 1369"/>
            <p:cNvSpPr>
              <a:spLocks/>
            </p:cNvSpPr>
            <p:nvPr/>
          </p:nvSpPr>
          <p:spPr bwMode="auto">
            <a:xfrm>
              <a:off x="1827" y="28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7" name="Freeform 1370"/>
            <p:cNvSpPr>
              <a:spLocks/>
            </p:cNvSpPr>
            <p:nvPr/>
          </p:nvSpPr>
          <p:spPr bwMode="auto">
            <a:xfrm>
              <a:off x="1822" y="2835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8" name="Freeform 1371"/>
            <p:cNvSpPr>
              <a:spLocks/>
            </p:cNvSpPr>
            <p:nvPr/>
          </p:nvSpPr>
          <p:spPr bwMode="auto">
            <a:xfrm>
              <a:off x="1826" y="284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9" name="Freeform 1372"/>
            <p:cNvSpPr>
              <a:spLocks/>
            </p:cNvSpPr>
            <p:nvPr/>
          </p:nvSpPr>
          <p:spPr bwMode="auto">
            <a:xfrm>
              <a:off x="1822" y="2834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0" name="Freeform 1373"/>
            <p:cNvSpPr>
              <a:spLocks/>
            </p:cNvSpPr>
            <p:nvPr/>
          </p:nvSpPr>
          <p:spPr bwMode="auto">
            <a:xfrm>
              <a:off x="1822" y="2832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1" name="Freeform 1374"/>
            <p:cNvSpPr>
              <a:spLocks/>
            </p:cNvSpPr>
            <p:nvPr/>
          </p:nvSpPr>
          <p:spPr bwMode="auto">
            <a:xfrm>
              <a:off x="1765" y="29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2" name="Freeform 1375"/>
            <p:cNvSpPr>
              <a:spLocks/>
            </p:cNvSpPr>
            <p:nvPr/>
          </p:nvSpPr>
          <p:spPr bwMode="auto">
            <a:xfrm>
              <a:off x="1764" y="2916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3" name="Freeform 1376"/>
            <p:cNvSpPr>
              <a:spLocks/>
            </p:cNvSpPr>
            <p:nvPr/>
          </p:nvSpPr>
          <p:spPr bwMode="auto">
            <a:xfrm>
              <a:off x="1763" y="292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4" name="Freeform 1377"/>
            <p:cNvSpPr>
              <a:spLocks/>
            </p:cNvSpPr>
            <p:nvPr/>
          </p:nvSpPr>
          <p:spPr bwMode="auto">
            <a:xfrm>
              <a:off x="1791" y="2897"/>
              <a:ext cx="7" cy="9"/>
            </a:xfrm>
            <a:custGeom>
              <a:avLst/>
              <a:gdLst>
                <a:gd name="T0" fmla="*/ 5 w 7"/>
                <a:gd name="T1" fmla="*/ 4 h 9"/>
                <a:gd name="T2" fmla="*/ 7 w 7"/>
                <a:gd name="T3" fmla="*/ 0 h 9"/>
                <a:gd name="T4" fmla="*/ 5 w 7"/>
                <a:gd name="T5" fmla="*/ 4 h 9"/>
                <a:gd name="T6" fmla="*/ 0 w 7"/>
                <a:gd name="T7" fmla="*/ 9 h 9"/>
                <a:gd name="T8" fmla="*/ 5 w 7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5" y="4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7"/>
                    <a:pt x="2" y="9"/>
                    <a:pt x="0" y="9"/>
                  </a:cubicBezTo>
                  <a:cubicBezTo>
                    <a:pt x="2" y="9"/>
                    <a:pt x="3" y="7"/>
                    <a:pt x="5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5" name="Freeform 1378"/>
            <p:cNvSpPr>
              <a:spLocks/>
            </p:cNvSpPr>
            <p:nvPr/>
          </p:nvSpPr>
          <p:spPr bwMode="auto">
            <a:xfrm>
              <a:off x="1764" y="2918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6" name="Freeform 1379"/>
            <p:cNvSpPr>
              <a:spLocks/>
            </p:cNvSpPr>
            <p:nvPr/>
          </p:nvSpPr>
          <p:spPr bwMode="auto">
            <a:xfrm>
              <a:off x="1765" y="2912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7" name="Freeform 1380"/>
            <p:cNvSpPr>
              <a:spLocks/>
            </p:cNvSpPr>
            <p:nvPr/>
          </p:nvSpPr>
          <p:spPr bwMode="auto">
            <a:xfrm>
              <a:off x="1765" y="2914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Freeform 1381"/>
            <p:cNvSpPr>
              <a:spLocks/>
            </p:cNvSpPr>
            <p:nvPr/>
          </p:nvSpPr>
          <p:spPr bwMode="auto">
            <a:xfrm>
              <a:off x="1765" y="2913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9" name="Freeform 1382"/>
            <p:cNvSpPr>
              <a:spLocks/>
            </p:cNvSpPr>
            <p:nvPr/>
          </p:nvSpPr>
          <p:spPr bwMode="auto">
            <a:xfrm>
              <a:off x="1578" y="2859"/>
              <a:ext cx="61" cy="64"/>
            </a:xfrm>
            <a:custGeom>
              <a:avLst/>
              <a:gdLst>
                <a:gd name="T0" fmla="*/ 59 w 64"/>
                <a:gd name="T1" fmla="*/ 9 h 67"/>
                <a:gd name="T2" fmla="*/ 56 w 64"/>
                <a:gd name="T3" fmla="*/ 8 h 67"/>
                <a:gd name="T4" fmla="*/ 45 w 64"/>
                <a:gd name="T5" fmla="*/ 12 h 67"/>
                <a:gd name="T6" fmla="*/ 35 w 64"/>
                <a:gd name="T7" fmla="*/ 5 h 67"/>
                <a:gd name="T8" fmla="*/ 34 w 64"/>
                <a:gd name="T9" fmla="*/ 4 h 67"/>
                <a:gd name="T10" fmla="*/ 33 w 64"/>
                <a:gd name="T11" fmla="*/ 3 h 67"/>
                <a:gd name="T12" fmla="*/ 32 w 64"/>
                <a:gd name="T13" fmla="*/ 3 h 67"/>
                <a:gd name="T14" fmla="*/ 31 w 64"/>
                <a:gd name="T15" fmla="*/ 3 h 67"/>
                <a:gd name="T16" fmla="*/ 30 w 64"/>
                <a:gd name="T17" fmla="*/ 3 h 67"/>
                <a:gd name="T18" fmla="*/ 23 w 64"/>
                <a:gd name="T19" fmla="*/ 4 h 67"/>
                <a:gd name="T20" fmla="*/ 21 w 64"/>
                <a:gd name="T21" fmla="*/ 1 h 67"/>
                <a:gd name="T22" fmla="*/ 11 w 64"/>
                <a:gd name="T23" fmla="*/ 5 h 67"/>
                <a:gd name="T24" fmla="*/ 5 w 64"/>
                <a:gd name="T25" fmla="*/ 6 h 67"/>
                <a:gd name="T26" fmla="*/ 5 w 64"/>
                <a:gd name="T27" fmla="*/ 6 h 67"/>
                <a:gd name="T28" fmla="*/ 4 w 64"/>
                <a:gd name="T29" fmla="*/ 6 h 67"/>
                <a:gd name="T30" fmla="*/ 4 w 64"/>
                <a:gd name="T31" fmla="*/ 7 h 67"/>
                <a:gd name="T32" fmla="*/ 4 w 64"/>
                <a:gd name="T33" fmla="*/ 9 h 67"/>
                <a:gd name="T34" fmla="*/ 4 w 64"/>
                <a:gd name="T35" fmla="*/ 10 h 67"/>
                <a:gd name="T36" fmla="*/ 7 w 64"/>
                <a:gd name="T37" fmla="*/ 18 h 67"/>
                <a:gd name="T38" fmla="*/ 8 w 64"/>
                <a:gd name="T39" fmla="*/ 26 h 67"/>
                <a:gd name="T40" fmla="*/ 3 w 64"/>
                <a:gd name="T41" fmla="*/ 26 h 67"/>
                <a:gd name="T42" fmla="*/ 4 w 64"/>
                <a:gd name="T43" fmla="*/ 33 h 67"/>
                <a:gd name="T44" fmla="*/ 2 w 64"/>
                <a:gd name="T45" fmla="*/ 36 h 67"/>
                <a:gd name="T46" fmla="*/ 1 w 64"/>
                <a:gd name="T47" fmla="*/ 38 h 67"/>
                <a:gd name="T48" fmla="*/ 2 w 64"/>
                <a:gd name="T49" fmla="*/ 42 h 67"/>
                <a:gd name="T50" fmla="*/ 3 w 64"/>
                <a:gd name="T51" fmla="*/ 48 h 67"/>
                <a:gd name="T52" fmla="*/ 13 w 64"/>
                <a:gd name="T53" fmla="*/ 58 h 67"/>
                <a:gd name="T54" fmla="*/ 11 w 64"/>
                <a:gd name="T55" fmla="*/ 64 h 67"/>
                <a:gd name="T56" fmla="*/ 10 w 64"/>
                <a:gd name="T57" fmla="*/ 66 h 67"/>
                <a:gd name="T58" fmla="*/ 22 w 64"/>
                <a:gd name="T59" fmla="*/ 64 h 67"/>
                <a:gd name="T60" fmla="*/ 61 w 64"/>
                <a:gd name="T61" fmla="*/ 60 h 67"/>
                <a:gd name="T62" fmla="*/ 61 w 64"/>
                <a:gd name="T63" fmla="*/ 59 h 67"/>
                <a:gd name="T64" fmla="*/ 61 w 64"/>
                <a:gd name="T65" fmla="*/ 58 h 67"/>
                <a:gd name="T66" fmla="*/ 56 w 64"/>
                <a:gd name="T67" fmla="*/ 44 h 67"/>
                <a:gd name="T68" fmla="*/ 60 w 64"/>
                <a:gd name="T69" fmla="*/ 34 h 67"/>
                <a:gd name="T70" fmla="*/ 64 w 64"/>
                <a:gd name="T71" fmla="*/ 26 h 67"/>
                <a:gd name="T72" fmla="*/ 64 w 64"/>
                <a:gd name="T73" fmla="*/ 25 h 67"/>
                <a:gd name="T74" fmla="*/ 64 w 64"/>
                <a:gd name="T75" fmla="*/ 23 h 67"/>
                <a:gd name="T76" fmla="*/ 64 w 64"/>
                <a:gd name="T77" fmla="*/ 21 h 67"/>
                <a:gd name="T78" fmla="*/ 63 w 64"/>
                <a:gd name="T79" fmla="*/ 19 h 67"/>
                <a:gd name="T80" fmla="*/ 63 w 64"/>
                <a:gd name="T81" fmla="*/ 16 h 67"/>
                <a:gd name="T82" fmla="*/ 62 w 64"/>
                <a:gd name="T83" fmla="*/ 14 h 67"/>
                <a:gd name="T84" fmla="*/ 61 w 64"/>
                <a:gd name="T85" fmla="*/ 11 h 67"/>
                <a:gd name="T86" fmla="*/ 61 w 64"/>
                <a:gd name="T87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67">
                  <a:moveTo>
                    <a:pt x="60" y="10"/>
                  </a:moveTo>
                  <a:cubicBezTo>
                    <a:pt x="60" y="10"/>
                    <a:pt x="59" y="9"/>
                    <a:pt x="59" y="9"/>
                  </a:cubicBezTo>
                  <a:cubicBezTo>
                    <a:pt x="59" y="9"/>
                    <a:pt x="58" y="9"/>
                    <a:pt x="57" y="8"/>
                  </a:cubicBezTo>
                  <a:cubicBezTo>
                    <a:pt x="57" y="8"/>
                    <a:pt x="56" y="8"/>
                    <a:pt x="56" y="8"/>
                  </a:cubicBezTo>
                  <a:cubicBezTo>
                    <a:pt x="53" y="8"/>
                    <a:pt x="50" y="9"/>
                    <a:pt x="49" y="11"/>
                  </a:cubicBezTo>
                  <a:cubicBezTo>
                    <a:pt x="48" y="12"/>
                    <a:pt x="46" y="12"/>
                    <a:pt x="45" y="12"/>
                  </a:cubicBezTo>
                  <a:cubicBezTo>
                    <a:pt x="41" y="12"/>
                    <a:pt x="36" y="7"/>
                    <a:pt x="35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5"/>
                    <a:pt x="34" y="5"/>
                    <a:pt x="34" y="4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4"/>
                    <a:pt x="33" y="3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5"/>
                    <a:pt x="26" y="5"/>
                    <a:pt x="24" y="5"/>
                  </a:cubicBezTo>
                  <a:cubicBezTo>
                    <a:pt x="24" y="5"/>
                    <a:pt x="24" y="4"/>
                    <a:pt x="23" y="4"/>
                  </a:cubicBezTo>
                  <a:cubicBezTo>
                    <a:pt x="22" y="3"/>
                    <a:pt x="22" y="2"/>
                    <a:pt x="22" y="0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20" y="4"/>
                    <a:pt x="17" y="7"/>
                    <a:pt x="14" y="7"/>
                  </a:cubicBezTo>
                  <a:cubicBezTo>
                    <a:pt x="13" y="7"/>
                    <a:pt x="11" y="6"/>
                    <a:pt x="11" y="5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7" y="12"/>
                    <a:pt x="8" y="15"/>
                    <a:pt x="7" y="18"/>
                  </a:cubicBezTo>
                  <a:cubicBezTo>
                    <a:pt x="7" y="18"/>
                    <a:pt x="7" y="19"/>
                    <a:pt x="8" y="19"/>
                  </a:cubicBezTo>
                  <a:cubicBezTo>
                    <a:pt x="9" y="21"/>
                    <a:pt x="10" y="24"/>
                    <a:pt x="8" y="26"/>
                  </a:cubicBezTo>
                  <a:cubicBezTo>
                    <a:pt x="7" y="27"/>
                    <a:pt x="5" y="27"/>
                    <a:pt x="4" y="26"/>
                  </a:cubicBezTo>
                  <a:cubicBezTo>
                    <a:pt x="4" y="26"/>
                    <a:pt x="3" y="26"/>
                    <a:pt x="3" y="26"/>
                  </a:cubicBezTo>
                  <a:cubicBezTo>
                    <a:pt x="3" y="27"/>
                    <a:pt x="4" y="27"/>
                    <a:pt x="4" y="28"/>
                  </a:cubicBezTo>
                  <a:cubicBezTo>
                    <a:pt x="5" y="29"/>
                    <a:pt x="6" y="31"/>
                    <a:pt x="4" y="33"/>
                  </a:cubicBezTo>
                  <a:cubicBezTo>
                    <a:pt x="4" y="34"/>
                    <a:pt x="3" y="34"/>
                    <a:pt x="3" y="35"/>
                  </a:cubicBezTo>
                  <a:cubicBezTo>
                    <a:pt x="2" y="35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1" y="37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9"/>
                    <a:pt x="2" y="41"/>
                    <a:pt x="2" y="42"/>
                  </a:cubicBezTo>
                  <a:cubicBezTo>
                    <a:pt x="2" y="44"/>
                    <a:pt x="1" y="45"/>
                    <a:pt x="0" y="47"/>
                  </a:cubicBezTo>
                  <a:cubicBezTo>
                    <a:pt x="1" y="47"/>
                    <a:pt x="2" y="47"/>
                    <a:pt x="3" y="48"/>
                  </a:cubicBezTo>
                  <a:cubicBezTo>
                    <a:pt x="4" y="48"/>
                    <a:pt x="4" y="49"/>
                    <a:pt x="5" y="49"/>
                  </a:cubicBezTo>
                  <a:cubicBezTo>
                    <a:pt x="9" y="51"/>
                    <a:pt x="13" y="54"/>
                    <a:pt x="13" y="58"/>
                  </a:cubicBezTo>
                  <a:cubicBezTo>
                    <a:pt x="12" y="60"/>
                    <a:pt x="12" y="62"/>
                    <a:pt x="11" y="63"/>
                  </a:cubicBezTo>
                  <a:cubicBezTo>
                    <a:pt x="11" y="63"/>
                    <a:pt x="11" y="64"/>
                    <a:pt x="11" y="64"/>
                  </a:cubicBezTo>
                  <a:cubicBezTo>
                    <a:pt x="11" y="64"/>
                    <a:pt x="11" y="65"/>
                    <a:pt x="11" y="65"/>
                  </a:cubicBezTo>
                  <a:cubicBezTo>
                    <a:pt x="10" y="65"/>
                    <a:pt x="10" y="66"/>
                    <a:pt x="10" y="66"/>
                  </a:cubicBezTo>
                  <a:cubicBezTo>
                    <a:pt x="10" y="66"/>
                    <a:pt x="10" y="66"/>
                    <a:pt x="10" y="67"/>
                  </a:cubicBezTo>
                  <a:cubicBezTo>
                    <a:pt x="13" y="66"/>
                    <a:pt x="17" y="65"/>
                    <a:pt x="22" y="64"/>
                  </a:cubicBezTo>
                  <a:cubicBezTo>
                    <a:pt x="27" y="62"/>
                    <a:pt x="34" y="61"/>
                    <a:pt x="40" y="59"/>
                  </a:cubicBezTo>
                  <a:cubicBezTo>
                    <a:pt x="47" y="58"/>
                    <a:pt x="54" y="59"/>
                    <a:pt x="61" y="60"/>
                  </a:cubicBezTo>
                  <a:cubicBezTo>
                    <a:pt x="61" y="60"/>
                    <a:pt x="61" y="59"/>
                    <a:pt x="61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0" y="56"/>
                    <a:pt x="56" y="47"/>
                    <a:pt x="56" y="44"/>
                  </a:cubicBezTo>
                  <a:cubicBezTo>
                    <a:pt x="56" y="43"/>
                    <a:pt x="57" y="42"/>
                    <a:pt x="58" y="40"/>
                  </a:cubicBezTo>
                  <a:cubicBezTo>
                    <a:pt x="59" y="38"/>
                    <a:pt x="60" y="35"/>
                    <a:pt x="60" y="34"/>
                  </a:cubicBezTo>
                  <a:cubicBezTo>
                    <a:pt x="60" y="31"/>
                    <a:pt x="62" y="30"/>
                    <a:pt x="63" y="28"/>
                  </a:cubicBezTo>
                  <a:cubicBezTo>
                    <a:pt x="63" y="28"/>
                    <a:pt x="64" y="27"/>
                    <a:pt x="64" y="26"/>
                  </a:cubicBezTo>
                  <a:cubicBezTo>
                    <a:pt x="64" y="26"/>
                    <a:pt x="64" y="26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3"/>
                    <a:pt x="64" y="23"/>
                  </a:cubicBezTo>
                  <a:cubicBezTo>
                    <a:pt x="64" y="23"/>
                    <a:pt x="64" y="22"/>
                    <a:pt x="64" y="22"/>
                  </a:cubicBezTo>
                  <a:cubicBezTo>
                    <a:pt x="64" y="22"/>
                    <a:pt x="64" y="21"/>
                    <a:pt x="64" y="21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8"/>
                    <a:pt x="63" y="18"/>
                    <a:pt x="63" y="17"/>
                  </a:cubicBezTo>
                  <a:cubicBezTo>
                    <a:pt x="63" y="17"/>
                    <a:pt x="63" y="16"/>
                    <a:pt x="63" y="16"/>
                  </a:cubicBezTo>
                  <a:cubicBezTo>
                    <a:pt x="63" y="16"/>
                    <a:pt x="63" y="15"/>
                    <a:pt x="62" y="15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3"/>
                    <a:pt x="62" y="13"/>
                    <a:pt x="62" y="12"/>
                  </a:cubicBezTo>
                  <a:cubicBezTo>
                    <a:pt x="62" y="12"/>
                    <a:pt x="61" y="12"/>
                    <a:pt x="61" y="11"/>
                  </a:cubicBezTo>
                  <a:cubicBezTo>
                    <a:pt x="61" y="11"/>
                    <a:pt x="61" y="11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0"/>
                    <a:pt x="61" y="10"/>
                    <a:pt x="6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0" name="Freeform 1383"/>
            <p:cNvSpPr>
              <a:spLocks/>
            </p:cNvSpPr>
            <p:nvPr/>
          </p:nvSpPr>
          <p:spPr bwMode="auto">
            <a:xfrm>
              <a:off x="1635" y="2855"/>
              <a:ext cx="41" cy="65"/>
            </a:xfrm>
            <a:custGeom>
              <a:avLst/>
              <a:gdLst>
                <a:gd name="T0" fmla="*/ 32 w 43"/>
                <a:gd name="T1" fmla="*/ 2 h 68"/>
                <a:gd name="T2" fmla="*/ 31 w 43"/>
                <a:gd name="T3" fmla="*/ 2 h 68"/>
                <a:gd name="T4" fmla="*/ 31 w 43"/>
                <a:gd name="T5" fmla="*/ 2 h 68"/>
                <a:gd name="T6" fmla="*/ 30 w 43"/>
                <a:gd name="T7" fmla="*/ 2 h 68"/>
                <a:gd name="T8" fmla="*/ 29 w 43"/>
                <a:gd name="T9" fmla="*/ 1 h 68"/>
                <a:gd name="T10" fmla="*/ 4 w 43"/>
                <a:gd name="T11" fmla="*/ 1 h 68"/>
                <a:gd name="T12" fmla="*/ 6 w 43"/>
                <a:gd name="T13" fmla="*/ 11 h 68"/>
                <a:gd name="T14" fmla="*/ 5 w 43"/>
                <a:gd name="T15" fmla="*/ 13 h 68"/>
                <a:gd name="T16" fmla="*/ 5 w 43"/>
                <a:gd name="T17" fmla="*/ 14 h 68"/>
                <a:gd name="T18" fmla="*/ 6 w 43"/>
                <a:gd name="T19" fmla="*/ 17 h 68"/>
                <a:gd name="T20" fmla="*/ 7 w 43"/>
                <a:gd name="T21" fmla="*/ 19 h 68"/>
                <a:gd name="T22" fmla="*/ 7 w 43"/>
                <a:gd name="T23" fmla="*/ 22 h 68"/>
                <a:gd name="T24" fmla="*/ 8 w 43"/>
                <a:gd name="T25" fmla="*/ 24 h 68"/>
                <a:gd name="T26" fmla="*/ 8 w 43"/>
                <a:gd name="T27" fmla="*/ 27 h 68"/>
                <a:gd name="T28" fmla="*/ 8 w 43"/>
                <a:gd name="T29" fmla="*/ 29 h 68"/>
                <a:gd name="T30" fmla="*/ 8 w 43"/>
                <a:gd name="T31" fmla="*/ 30 h 68"/>
                <a:gd name="T32" fmla="*/ 4 w 43"/>
                <a:gd name="T33" fmla="*/ 37 h 68"/>
                <a:gd name="T34" fmla="*/ 0 w 43"/>
                <a:gd name="T35" fmla="*/ 49 h 68"/>
                <a:gd name="T36" fmla="*/ 5 w 43"/>
                <a:gd name="T37" fmla="*/ 61 h 68"/>
                <a:gd name="T38" fmla="*/ 5 w 43"/>
                <a:gd name="T39" fmla="*/ 63 h 68"/>
                <a:gd name="T40" fmla="*/ 5 w 43"/>
                <a:gd name="T41" fmla="*/ 64 h 68"/>
                <a:gd name="T42" fmla="*/ 5 w 43"/>
                <a:gd name="T43" fmla="*/ 65 h 68"/>
                <a:gd name="T44" fmla="*/ 11 w 43"/>
                <a:gd name="T45" fmla="*/ 68 h 68"/>
                <a:gd name="T46" fmla="*/ 39 w 43"/>
                <a:gd name="T47" fmla="*/ 56 h 68"/>
                <a:gd name="T48" fmla="*/ 43 w 43"/>
                <a:gd name="T49" fmla="*/ 54 h 68"/>
                <a:gd name="T50" fmla="*/ 42 w 43"/>
                <a:gd name="T51" fmla="*/ 52 h 68"/>
                <a:gd name="T52" fmla="*/ 41 w 43"/>
                <a:gd name="T53" fmla="*/ 49 h 68"/>
                <a:gd name="T54" fmla="*/ 40 w 43"/>
                <a:gd name="T55" fmla="*/ 45 h 68"/>
                <a:gd name="T56" fmla="*/ 37 w 43"/>
                <a:gd name="T57" fmla="*/ 28 h 68"/>
                <a:gd name="T58" fmla="*/ 36 w 43"/>
                <a:gd name="T59" fmla="*/ 11 h 68"/>
                <a:gd name="T60" fmla="*/ 34 w 43"/>
                <a:gd name="T61" fmla="*/ 6 h 68"/>
                <a:gd name="T62" fmla="*/ 33 w 43"/>
                <a:gd name="T63" fmla="*/ 5 h 68"/>
                <a:gd name="T64" fmla="*/ 33 w 43"/>
                <a:gd name="T65" fmla="*/ 4 h 68"/>
                <a:gd name="T66" fmla="*/ 32 w 43"/>
                <a:gd name="T67" fmla="*/ 2 h 68"/>
                <a:gd name="T68" fmla="*/ 32 w 43"/>
                <a:gd name="T6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68">
                  <a:moveTo>
                    <a:pt x="32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29" y="2"/>
                    <a:pt x="29" y="1"/>
                  </a:cubicBezTo>
                  <a:cubicBezTo>
                    <a:pt x="27" y="1"/>
                    <a:pt x="20" y="0"/>
                    <a:pt x="12" y="0"/>
                  </a:cubicBezTo>
                  <a:cubicBezTo>
                    <a:pt x="7" y="0"/>
                    <a:pt x="5" y="0"/>
                    <a:pt x="4" y="1"/>
                  </a:cubicBezTo>
                  <a:cubicBezTo>
                    <a:pt x="4" y="2"/>
                    <a:pt x="5" y="4"/>
                    <a:pt x="5" y="6"/>
                  </a:cubicBezTo>
                  <a:cubicBezTo>
                    <a:pt x="6" y="8"/>
                    <a:pt x="6" y="10"/>
                    <a:pt x="6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5"/>
                    <a:pt x="6" y="15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6" y="17"/>
                    <a:pt x="6" y="18"/>
                  </a:cubicBezTo>
                  <a:cubicBezTo>
                    <a:pt x="6" y="18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7" y="22"/>
                    <a:pt x="7" y="23"/>
                    <a:pt x="8" y="23"/>
                  </a:cubicBezTo>
                  <a:cubicBezTo>
                    <a:pt x="8" y="23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8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2"/>
                    <a:pt x="7" y="34"/>
                    <a:pt x="6" y="35"/>
                  </a:cubicBezTo>
                  <a:cubicBezTo>
                    <a:pt x="5" y="36"/>
                    <a:pt x="4" y="37"/>
                    <a:pt x="4" y="37"/>
                  </a:cubicBezTo>
                  <a:cubicBezTo>
                    <a:pt x="4" y="40"/>
                    <a:pt x="3" y="43"/>
                    <a:pt x="1" y="46"/>
                  </a:cubicBezTo>
                  <a:cubicBezTo>
                    <a:pt x="1" y="47"/>
                    <a:pt x="0" y="48"/>
                    <a:pt x="0" y="49"/>
                  </a:cubicBezTo>
                  <a:cubicBezTo>
                    <a:pt x="0" y="50"/>
                    <a:pt x="3" y="58"/>
                    <a:pt x="4" y="60"/>
                  </a:cubicBezTo>
                  <a:cubicBezTo>
                    <a:pt x="4" y="60"/>
                    <a:pt x="5" y="61"/>
                    <a:pt x="5" y="61"/>
                  </a:cubicBezTo>
                  <a:cubicBezTo>
                    <a:pt x="5" y="61"/>
                    <a:pt x="5" y="61"/>
                    <a:pt x="5" y="62"/>
                  </a:cubicBezTo>
                  <a:cubicBezTo>
                    <a:pt x="5" y="62"/>
                    <a:pt x="5" y="62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4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7" y="66"/>
                    <a:pt x="9" y="67"/>
                    <a:pt x="10" y="67"/>
                  </a:cubicBezTo>
                  <a:cubicBezTo>
                    <a:pt x="11" y="67"/>
                    <a:pt x="11" y="68"/>
                    <a:pt x="11" y="68"/>
                  </a:cubicBezTo>
                  <a:cubicBezTo>
                    <a:pt x="13" y="68"/>
                    <a:pt x="24" y="63"/>
                    <a:pt x="32" y="59"/>
                  </a:cubicBezTo>
                  <a:cubicBezTo>
                    <a:pt x="34" y="58"/>
                    <a:pt x="37" y="57"/>
                    <a:pt x="39" y="56"/>
                  </a:cubicBezTo>
                  <a:cubicBezTo>
                    <a:pt x="40" y="56"/>
                    <a:pt x="42" y="55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2" y="53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1"/>
                    <a:pt x="41" y="50"/>
                    <a:pt x="41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8"/>
                    <a:pt x="40" y="47"/>
                    <a:pt x="40" y="46"/>
                  </a:cubicBezTo>
                  <a:cubicBezTo>
                    <a:pt x="40" y="46"/>
                    <a:pt x="40" y="45"/>
                    <a:pt x="40" y="45"/>
                  </a:cubicBezTo>
                  <a:cubicBezTo>
                    <a:pt x="40" y="44"/>
                    <a:pt x="40" y="43"/>
                    <a:pt x="40" y="42"/>
                  </a:cubicBezTo>
                  <a:cubicBezTo>
                    <a:pt x="40" y="37"/>
                    <a:pt x="38" y="31"/>
                    <a:pt x="37" y="28"/>
                  </a:cubicBezTo>
                  <a:cubicBezTo>
                    <a:pt x="35" y="24"/>
                    <a:pt x="36" y="19"/>
                    <a:pt x="36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7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3"/>
                    <a:pt x="33" y="3"/>
                  </a:cubicBezTo>
                  <a:cubicBezTo>
                    <a:pt x="33" y="3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1" name="Freeform 1384"/>
            <p:cNvSpPr>
              <a:spLocks/>
            </p:cNvSpPr>
            <p:nvPr/>
          </p:nvSpPr>
          <p:spPr bwMode="auto">
            <a:xfrm>
              <a:off x="1666" y="285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2" name="Freeform 1385"/>
            <p:cNvSpPr>
              <a:spLocks/>
            </p:cNvSpPr>
            <p:nvPr/>
          </p:nvSpPr>
          <p:spPr bwMode="auto">
            <a:xfrm>
              <a:off x="1673" y="2899"/>
              <a:ext cx="1" cy="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3" name="Freeform 1386"/>
            <p:cNvSpPr>
              <a:spLocks/>
            </p:cNvSpPr>
            <p:nvPr/>
          </p:nvSpPr>
          <p:spPr bwMode="auto">
            <a:xfrm>
              <a:off x="1668" y="286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4" name="Freeform 1387"/>
            <p:cNvSpPr>
              <a:spLocks/>
            </p:cNvSpPr>
            <p:nvPr/>
          </p:nvSpPr>
          <p:spPr bwMode="auto">
            <a:xfrm>
              <a:off x="1667" y="2860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5" name="Freeform 1388"/>
            <p:cNvSpPr>
              <a:spLocks/>
            </p:cNvSpPr>
            <p:nvPr/>
          </p:nvSpPr>
          <p:spPr bwMode="auto">
            <a:xfrm>
              <a:off x="1674" y="2902"/>
              <a:ext cx="1" cy="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6" name="Freeform 1389"/>
            <p:cNvSpPr>
              <a:spLocks/>
            </p:cNvSpPr>
            <p:nvPr/>
          </p:nvSpPr>
          <p:spPr bwMode="auto">
            <a:xfrm>
              <a:off x="1675" y="2905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7" name="Freeform 1390"/>
            <p:cNvSpPr>
              <a:spLocks/>
            </p:cNvSpPr>
            <p:nvPr/>
          </p:nvSpPr>
          <p:spPr bwMode="auto">
            <a:xfrm>
              <a:off x="1667" y="285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8" name="Freeform 1391"/>
            <p:cNvSpPr>
              <a:spLocks/>
            </p:cNvSpPr>
            <p:nvPr/>
          </p:nvSpPr>
          <p:spPr bwMode="auto">
            <a:xfrm>
              <a:off x="1673" y="2895"/>
              <a:ext cx="0" cy="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9" name="Freeform 1392"/>
            <p:cNvSpPr>
              <a:spLocks/>
            </p:cNvSpPr>
            <p:nvPr/>
          </p:nvSpPr>
          <p:spPr bwMode="auto">
            <a:xfrm>
              <a:off x="1641" y="2871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0" name="Freeform 1393"/>
            <p:cNvSpPr>
              <a:spLocks/>
            </p:cNvSpPr>
            <p:nvPr/>
          </p:nvSpPr>
          <p:spPr bwMode="auto">
            <a:xfrm>
              <a:off x="1643" y="2878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1" name="Freeform 1394"/>
            <p:cNvSpPr>
              <a:spLocks/>
            </p:cNvSpPr>
            <p:nvPr/>
          </p:nvSpPr>
          <p:spPr bwMode="auto">
            <a:xfrm>
              <a:off x="1643" y="28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2" name="Freeform 1395"/>
            <p:cNvSpPr>
              <a:spLocks/>
            </p:cNvSpPr>
            <p:nvPr/>
          </p:nvSpPr>
          <p:spPr bwMode="auto">
            <a:xfrm>
              <a:off x="1642" y="2873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3" name="Freeform 1396"/>
            <p:cNvSpPr>
              <a:spLocks/>
            </p:cNvSpPr>
            <p:nvPr/>
          </p:nvSpPr>
          <p:spPr bwMode="auto">
            <a:xfrm>
              <a:off x="1640" y="29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4" name="Freeform 1397"/>
            <p:cNvSpPr>
              <a:spLocks/>
            </p:cNvSpPr>
            <p:nvPr/>
          </p:nvSpPr>
          <p:spPr bwMode="auto">
            <a:xfrm>
              <a:off x="1640" y="2914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5" name="Freeform 1398"/>
            <p:cNvSpPr>
              <a:spLocks/>
            </p:cNvSpPr>
            <p:nvPr/>
          </p:nvSpPr>
          <p:spPr bwMode="auto">
            <a:xfrm>
              <a:off x="1643" y="28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6" name="Freeform 1399"/>
            <p:cNvSpPr>
              <a:spLocks/>
            </p:cNvSpPr>
            <p:nvPr/>
          </p:nvSpPr>
          <p:spPr bwMode="auto">
            <a:xfrm>
              <a:off x="1640" y="2869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7" name="Freeform 1400"/>
            <p:cNvSpPr>
              <a:spLocks/>
            </p:cNvSpPr>
            <p:nvPr/>
          </p:nvSpPr>
          <p:spPr bwMode="auto">
            <a:xfrm>
              <a:off x="1640" y="2916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8" name="Freeform 1401"/>
            <p:cNvSpPr>
              <a:spLocks/>
            </p:cNvSpPr>
            <p:nvPr/>
          </p:nvSpPr>
          <p:spPr bwMode="auto">
            <a:xfrm>
              <a:off x="1642" y="2876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9" name="Freeform 1402"/>
            <p:cNvSpPr>
              <a:spLocks/>
            </p:cNvSpPr>
            <p:nvPr/>
          </p:nvSpPr>
          <p:spPr bwMode="auto">
            <a:xfrm>
              <a:off x="1507" y="2837"/>
              <a:ext cx="76" cy="56"/>
            </a:xfrm>
            <a:custGeom>
              <a:avLst/>
              <a:gdLst>
                <a:gd name="T0" fmla="*/ 56 w 79"/>
                <a:gd name="T1" fmla="*/ 45 h 59"/>
                <a:gd name="T2" fmla="*/ 57 w 79"/>
                <a:gd name="T3" fmla="*/ 45 h 59"/>
                <a:gd name="T4" fmla="*/ 64 w 79"/>
                <a:gd name="T5" fmla="*/ 56 h 59"/>
                <a:gd name="T6" fmla="*/ 70 w 79"/>
                <a:gd name="T7" fmla="*/ 54 h 59"/>
                <a:gd name="T8" fmla="*/ 72 w 79"/>
                <a:gd name="T9" fmla="*/ 54 h 59"/>
                <a:gd name="T10" fmla="*/ 73 w 79"/>
                <a:gd name="T11" fmla="*/ 55 h 59"/>
                <a:gd name="T12" fmla="*/ 74 w 79"/>
                <a:gd name="T13" fmla="*/ 55 h 59"/>
                <a:gd name="T14" fmla="*/ 74 w 79"/>
                <a:gd name="T15" fmla="*/ 53 h 59"/>
                <a:gd name="T16" fmla="*/ 79 w 79"/>
                <a:gd name="T17" fmla="*/ 46 h 59"/>
                <a:gd name="T18" fmla="*/ 77 w 79"/>
                <a:gd name="T19" fmla="*/ 40 h 59"/>
                <a:gd name="T20" fmla="*/ 75 w 79"/>
                <a:gd name="T21" fmla="*/ 36 h 59"/>
                <a:gd name="T22" fmla="*/ 74 w 79"/>
                <a:gd name="T23" fmla="*/ 34 h 59"/>
                <a:gd name="T24" fmla="*/ 74 w 79"/>
                <a:gd name="T25" fmla="*/ 32 h 59"/>
                <a:gd name="T26" fmla="*/ 74 w 79"/>
                <a:gd name="T27" fmla="*/ 30 h 59"/>
                <a:gd name="T28" fmla="*/ 75 w 79"/>
                <a:gd name="T29" fmla="*/ 27 h 59"/>
                <a:gd name="T30" fmla="*/ 74 w 79"/>
                <a:gd name="T31" fmla="*/ 26 h 59"/>
                <a:gd name="T32" fmla="*/ 73 w 79"/>
                <a:gd name="T33" fmla="*/ 22 h 59"/>
                <a:gd name="T34" fmla="*/ 70 w 79"/>
                <a:gd name="T35" fmla="*/ 14 h 59"/>
                <a:gd name="T36" fmla="*/ 62 w 79"/>
                <a:gd name="T37" fmla="*/ 5 h 59"/>
                <a:gd name="T38" fmla="*/ 51 w 79"/>
                <a:gd name="T39" fmla="*/ 6 h 59"/>
                <a:gd name="T40" fmla="*/ 44 w 79"/>
                <a:gd name="T41" fmla="*/ 8 h 59"/>
                <a:gd name="T42" fmla="*/ 40 w 79"/>
                <a:gd name="T43" fmla="*/ 9 h 59"/>
                <a:gd name="T44" fmla="*/ 39 w 79"/>
                <a:gd name="T45" fmla="*/ 8 h 59"/>
                <a:gd name="T46" fmla="*/ 38 w 79"/>
                <a:gd name="T47" fmla="*/ 7 h 59"/>
                <a:gd name="T48" fmla="*/ 38 w 79"/>
                <a:gd name="T49" fmla="*/ 6 h 59"/>
                <a:gd name="T50" fmla="*/ 37 w 79"/>
                <a:gd name="T51" fmla="*/ 5 h 59"/>
                <a:gd name="T52" fmla="*/ 36 w 79"/>
                <a:gd name="T53" fmla="*/ 5 h 59"/>
                <a:gd name="T54" fmla="*/ 33 w 79"/>
                <a:gd name="T55" fmla="*/ 5 h 59"/>
                <a:gd name="T56" fmla="*/ 20 w 79"/>
                <a:gd name="T57" fmla="*/ 2 h 59"/>
                <a:gd name="T58" fmla="*/ 18 w 79"/>
                <a:gd name="T59" fmla="*/ 1 h 59"/>
                <a:gd name="T60" fmla="*/ 16 w 79"/>
                <a:gd name="T61" fmla="*/ 1 h 59"/>
                <a:gd name="T62" fmla="*/ 15 w 79"/>
                <a:gd name="T63" fmla="*/ 2 h 59"/>
                <a:gd name="T64" fmla="*/ 14 w 79"/>
                <a:gd name="T65" fmla="*/ 4 h 59"/>
                <a:gd name="T66" fmla="*/ 12 w 79"/>
                <a:gd name="T67" fmla="*/ 5 h 59"/>
                <a:gd name="T68" fmla="*/ 14 w 79"/>
                <a:gd name="T69" fmla="*/ 8 h 59"/>
                <a:gd name="T70" fmla="*/ 2 w 79"/>
                <a:gd name="T71" fmla="*/ 16 h 59"/>
                <a:gd name="T72" fmla="*/ 0 w 79"/>
                <a:gd name="T73" fmla="*/ 17 h 59"/>
                <a:gd name="T74" fmla="*/ 19 w 79"/>
                <a:gd name="T75" fmla="*/ 37 h 59"/>
                <a:gd name="T76" fmla="*/ 20 w 79"/>
                <a:gd name="T77" fmla="*/ 36 h 59"/>
                <a:gd name="T78" fmla="*/ 22 w 79"/>
                <a:gd name="T79" fmla="*/ 34 h 59"/>
                <a:gd name="T80" fmla="*/ 23 w 79"/>
                <a:gd name="T81" fmla="*/ 33 h 59"/>
                <a:gd name="T82" fmla="*/ 23 w 79"/>
                <a:gd name="T83" fmla="*/ 32 h 59"/>
                <a:gd name="T84" fmla="*/ 24 w 79"/>
                <a:gd name="T85" fmla="*/ 32 h 59"/>
                <a:gd name="T86" fmla="*/ 31 w 79"/>
                <a:gd name="T87" fmla="*/ 29 h 59"/>
                <a:gd name="T88" fmla="*/ 50 w 79"/>
                <a:gd name="T89" fmla="*/ 40 h 59"/>
                <a:gd name="T90" fmla="*/ 51 w 79"/>
                <a:gd name="T91" fmla="*/ 43 h 59"/>
                <a:gd name="T92" fmla="*/ 51 w 79"/>
                <a:gd name="T93" fmla="*/ 45 h 59"/>
                <a:gd name="T94" fmla="*/ 54 w 79"/>
                <a:gd name="T9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59">
                  <a:moveTo>
                    <a:pt x="54" y="45"/>
                  </a:move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5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7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9" y="45"/>
                    <a:pt x="60" y="45"/>
                    <a:pt x="61" y="46"/>
                  </a:cubicBezTo>
                  <a:cubicBezTo>
                    <a:pt x="62" y="48"/>
                    <a:pt x="64" y="53"/>
                    <a:pt x="64" y="56"/>
                  </a:cubicBezTo>
                  <a:cubicBezTo>
                    <a:pt x="63" y="57"/>
                    <a:pt x="64" y="58"/>
                    <a:pt x="64" y="5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7" y="57"/>
                    <a:pt x="68" y="55"/>
                    <a:pt x="70" y="54"/>
                  </a:cubicBezTo>
                  <a:cubicBezTo>
                    <a:pt x="70" y="54"/>
                    <a:pt x="70" y="54"/>
                    <a:pt x="71" y="54"/>
                  </a:cubicBezTo>
                  <a:cubicBezTo>
                    <a:pt x="71" y="54"/>
                    <a:pt x="71" y="54"/>
                    <a:pt x="72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5"/>
                    <a:pt x="73" y="55"/>
                    <a:pt x="73" y="56"/>
                  </a:cubicBezTo>
                  <a:cubicBezTo>
                    <a:pt x="73" y="55"/>
                    <a:pt x="74" y="55"/>
                    <a:pt x="74" y="55"/>
                  </a:cubicBezTo>
                  <a:cubicBezTo>
                    <a:pt x="74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3"/>
                    <a:pt x="74" y="53"/>
                  </a:cubicBezTo>
                  <a:cubicBezTo>
                    <a:pt x="74" y="51"/>
                    <a:pt x="73" y="49"/>
                    <a:pt x="74" y="47"/>
                  </a:cubicBezTo>
                  <a:cubicBezTo>
                    <a:pt x="75" y="45"/>
                    <a:pt x="76" y="45"/>
                    <a:pt x="77" y="45"/>
                  </a:cubicBezTo>
                  <a:cubicBezTo>
                    <a:pt x="78" y="45"/>
                    <a:pt x="78" y="45"/>
                    <a:pt x="79" y="46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79" y="45"/>
                    <a:pt x="79" y="45"/>
                    <a:pt x="78" y="44"/>
                  </a:cubicBezTo>
                  <a:cubicBezTo>
                    <a:pt x="77" y="43"/>
                    <a:pt x="77" y="41"/>
                    <a:pt x="77" y="40"/>
                  </a:cubicBezTo>
                  <a:cubicBezTo>
                    <a:pt x="77" y="39"/>
                    <a:pt x="77" y="38"/>
                    <a:pt x="76" y="37"/>
                  </a:cubicBezTo>
                  <a:cubicBezTo>
                    <a:pt x="76" y="37"/>
                    <a:pt x="75" y="36"/>
                    <a:pt x="7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5" y="36"/>
                    <a:pt x="74" y="35"/>
                    <a:pt x="74" y="35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2"/>
                    <a:pt x="74" y="31"/>
                    <a:pt x="74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4" y="29"/>
                    <a:pt x="74" y="28"/>
                    <a:pt x="74" y="28"/>
                  </a:cubicBezTo>
                  <a:cubicBezTo>
                    <a:pt x="75" y="28"/>
                    <a:pt x="75" y="28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4" y="27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3" y="24"/>
                    <a:pt x="73" y="23"/>
                    <a:pt x="73" y="22"/>
                  </a:cubicBezTo>
                  <a:cubicBezTo>
                    <a:pt x="73" y="21"/>
                    <a:pt x="72" y="21"/>
                    <a:pt x="72" y="20"/>
                  </a:cubicBezTo>
                  <a:cubicBezTo>
                    <a:pt x="71" y="20"/>
                    <a:pt x="69" y="19"/>
                    <a:pt x="69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69" y="12"/>
                    <a:pt x="67" y="11"/>
                    <a:pt x="67" y="9"/>
                  </a:cubicBezTo>
                  <a:cubicBezTo>
                    <a:pt x="67" y="8"/>
                    <a:pt x="65" y="4"/>
                    <a:pt x="64" y="3"/>
                  </a:cubicBezTo>
                  <a:cubicBezTo>
                    <a:pt x="64" y="3"/>
                    <a:pt x="63" y="4"/>
                    <a:pt x="62" y="5"/>
                  </a:cubicBezTo>
                  <a:cubicBezTo>
                    <a:pt x="60" y="7"/>
                    <a:pt x="58" y="8"/>
                    <a:pt x="56" y="8"/>
                  </a:cubicBezTo>
                  <a:cubicBezTo>
                    <a:pt x="55" y="8"/>
                    <a:pt x="54" y="8"/>
                    <a:pt x="53" y="7"/>
                  </a:cubicBezTo>
                  <a:cubicBezTo>
                    <a:pt x="52" y="7"/>
                    <a:pt x="51" y="6"/>
                    <a:pt x="51" y="6"/>
                  </a:cubicBezTo>
                  <a:cubicBezTo>
                    <a:pt x="50" y="8"/>
                    <a:pt x="48" y="9"/>
                    <a:pt x="47" y="9"/>
                  </a:cubicBezTo>
                  <a:cubicBezTo>
                    <a:pt x="46" y="9"/>
                    <a:pt x="46" y="8"/>
                    <a:pt x="45" y="8"/>
                  </a:cubicBezTo>
                  <a:cubicBezTo>
                    <a:pt x="45" y="8"/>
                    <a:pt x="44" y="8"/>
                    <a:pt x="44" y="8"/>
                  </a:cubicBezTo>
                  <a:cubicBezTo>
                    <a:pt x="43" y="9"/>
                    <a:pt x="42" y="9"/>
                    <a:pt x="41" y="9"/>
                  </a:cubicBezTo>
                  <a:cubicBezTo>
                    <a:pt x="41" y="9"/>
                    <a:pt x="41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9"/>
                    <a:pt x="40" y="9"/>
                    <a:pt x="39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8"/>
                    <a:pt x="39" y="8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4"/>
                    <a:pt x="37" y="4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6" y="5"/>
                    <a:pt x="35" y="5"/>
                    <a:pt x="35" y="5"/>
                  </a:cubicBezTo>
                  <a:cubicBezTo>
                    <a:pt x="35" y="5"/>
                    <a:pt x="34" y="5"/>
                    <a:pt x="34" y="5"/>
                  </a:cubicBezTo>
                  <a:cubicBezTo>
                    <a:pt x="34" y="5"/>
                    <a:pt x="33" y="5"/>
                    <a:pt x="33" y="5"/>
                  </a:cubicBezTo>
                  <a:cubicBezTo>
                    <a:pt x="33" y="5"/>
                    <a:pt x="32" y="5"/>
                    <a:pt x="32" y="5"/>
                  </a:cubicBezTo>
                  <a:cubicBezTo>
                    <a:pt x="32" y="5"/>
                    <a:pt x="31" y="5"/>
                    <a:pt x="31" y="5"/>
                  </a:cubicBezTo>
                  <a:cubicBezTo>
                    <a:pt x="28" y="5"/>
                    <a:pt x="21" y="5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6" y="1"/>
                    <a:pt x="16" y="0"/>
                    <a:pt x="15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4" y="3"/>
                    <a:pt x="14" y="3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3" y="4"/>
                    <a:pt x="13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3" y="7"/>
                    <a:pt x="14" y="8"/>
                    <a:pt x="14" y="8"/>
                  </a:cubicBezTo>
                  <a:cubicBezTo>
                    <a:pt x="14" y="11"/>
                    <a:pt x="9" y="13"/>
                    <a:pt x="7" y="12"/>
                  </a:cubicBezTo>
                  <a:cubicBezTo>
                    <a:pt x="7" y="12"/>
                    <a:pt x="6" y="12"/>
                    <a:pt x="5" y="13"/>
                  </a:cubicBezTo>
                  <a:cubicBezTo>
                    <a:pt x="4" y="14"/>
                    <a:pt x="3" y="15"/>
                    <a:pt x="2" y="16"/>
                  </a:cubicBezTo>
                  <a:cubicBezTo>
                    <a:pt x="2" y="16"/>
                    <a:pt x="2" y="16"/>
                    <a:pt x="1" y="16"/>
                  </a:cubicBezTo>
                  <a:cubicBezTo>
                    <a:pt x="1" y="16"/>
                    <a:pt x="1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8"/>
                    <a:pt x="2" y="19"/>
                    <a:pt x="3" y="20"/>
                  </a:cubicBezTo>
                  <a:cubicBezTo>
                    <a:pt x="4" y="22"/>
                    <a:pt x="4" y="24"/>
                    <a:pt x="6" y="25"/>
                  </a:cubicBezTo>
                  <a:cubicBezTo>
                    <a:pt x="11" y="28"/>
                    <a:pt x="15" y="32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20" y="36"/>
                    <a:pt x="20" y="36"/>
                  </a:cubicBezTo>
                  <a:cubicBezTo>
                    <a:pt x="20" y="36"/>
                    <a:pt x="20" y="36"/>
                    <a:pt x="21" y="36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2" y="35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0"/>
                    <a:pt x="25" y="28"/>
                    <a:pt x="27" y="28"/>
                  </a:cubicBezTo>
                  <a:cubicBezTo>
                    <a:pt x="28" y="28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2" y="29"/>
                    <a:pt x="34" y="29"/>
                    <a:pt x="35" y="28"/>
                  </a:cubicBezTo>
                  <a:cubicBezTo>
                    <a:pt x="37" y="28"/>
                    <a:pt x="38" y="27"/>
                    <a:pt x="39" y="27"/>
                  </a:cubicBezTo>
                  <a:cubicBezTo>
                    <a:pt x="43" y="27"/>
                    <a:pt x="50" y="37"/>
                    <a:pt x="50" y="40"/>
                  </a:cubicBezTo>
                  <a:cubicBezTo>
                    <a:pt x="50" y="41"/>
                    <a:pt x="50" y="41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4"/>
                    <a:pt x="51" y="44"/>
                  </a:cubicBezTo>
                  <a:cubicBezTo>
                    <a:pt x="51" y="44"/>
                    <a:pt x="51" y="44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5"/>
                    <a:pt x="53" y="45"/>
                    <a:pt x="54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0" name="Freeform 1403"/>
            <p:cNvSpPr>
              <a:spLocks/>
            </p:cNvSpPr>
            <p:nvPr/>
          </p:nvSpPr>
          <p:spPr bwMode="auto">
            <a:xfrm>
              <a:off x="1524" y="2838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1" name="Freeform 1404"/>
            <p:cNvSpPr>
              <a:spLocks/>
            </p:cNvSpPr>
            <p:nvPr/>
          </p:nvSpPr>
          <p:spPr bwMode="auto">
            <a:xfrm>
              <a:off x="1521" y="2837"/>
              <a:ext cx="0" cy="2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2 h 2"/>
                <a:gd name="T4" fmla="*/ 0 h 2"/>
                <a:gd name="T5" fmla="*/ 0 h 2"/>
                <a:gd name="T6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2" name="Freeform 1405"/>
            <p:cNvSpPr>
              <a:spLocks/>
            </p:cNvSpPr>
            <p:nvPr/>
          </p:nvSpPr>
          <p:spPr bwMode="auto">
            <a:xfrm>
              <a:off x="1538" y="2842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3" name="Freeform 1406"/>
            <p:cNvSpPr>
              <a:spLocks/>
            </p:cNvSpPr>
            <p:nvPr/>
          </p:nvSpPr>
          <p:spPr bwMode="auto">
            <a:xfrm>
              <a:off x="1540" y="2842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4" name="Freeform 1407"/>
            <p:cNvSpPr>
              <a:spLocks/>
            </p:cNvSpPr>
            <p:nvPr/>
          </p:nvSpPr>
          <p:spPr bwMode="auto">
            <a:xfrm>
              <a:off x="1522" y="2838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5" name="Freeform 1408"/>
            <p:cNvSpPr>
              <a:spLocks/>
            </p:cNvSpPr>
            <p:nvPr/>
          </p:nvSpPr>
          <p:spPr bwMode="auto">
            <a:xfrm>
              <a:off x="1541" y="2842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6" name="Freeform 1409"/>
            <p:cNvSpPr>
              <a:spLocks/>
            </p:cNvSpPr>
            <p:nvPr/>
          </p:nvSpPr>
          <p:spPr bwMode="auto">
            <a:xfrm>
              <a:off x="1523" y="2838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7" name="Freeform 1410"/>
            <p:cNvSpPr>
              <a:spLocks/>
            </p:cNvSpPr>
            <p:nvPr/>
          </p:nvSpPr>
          <p:spPr bwMode="auto">
            <a:xfrm>
              <a:off x="1507" y="2852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8" name="Freeform 1411"/>
            <p:cNvSpPr>
              <a:spLocks/>
            </p:cNvSpPr>
            <p:nvPr/>
          </p:nvSpPr>
          <p:spPr bwMode="auto">
            <a:xfrm>
              <a:off x="1520" y="2839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9" name="Freeform 1412"/>
            <p:cNvSpPr>
              <a:spLocks/>
            </p:cNvSpPr>
            <p:nvPr/>
          </p:nvSpPr>
          <p:spPr bwMode="auto">
            <a:xfrm>
              <a:off x="1519" y="284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0" name="Oval 1413"/>
            <p:cNvSpPr>
              <a:spLocks noChangeArrowheads="1"/>
            </p:cNvSpPr>
            <p:nvPr/>
          </p:nvSpPr>
          <p:spPr bwMode="auto">
            <a:xfrm>
              <a:off x="1519" y="2842"/>
              <a:ext cx="1" cy="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1" name="Freeform 1414"/>
            <p:cNvSpPr>
              <a:spLocks/>
            </p:cNvSpPr>
            <p:nvPr/>
          </p:nvSpPr>
          <p:spPr bwMode="auto">
            <a:xfrm>
              <a:off x="1521" y="2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2" name="Freeform 1415"/>
            <p:cNvSpPr>
              <a:spLocks/>
            </p:cNvSpPr>
            <p:nvPr/>
          </p:nvSpPr>
          <p:spPr bwMode="auto">
            <a:xfrm>
              <a:off x="1578" y="28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3" name="Freeform 1416"/>
            <p:cNvSpPr>
              <a:spLocks/>
            </p:cNvSpPr>
            <p:nvPr/>
          </p:nvSpPr>
          <p:spPr bwMode="auto">
            <a:xfrm>
              <a:off x="1578" y="286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4" name="Freeform 1417"/>
            <p:cNvSpPr>
              <a:spLocks/>
            </p:cNvSpPr>
            <p:nvPr/>
          </p:nvSpPr>
          <p:spPr bwMode="auto">
            <a:xfrm>
              <a:off x="1578" y="2865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5" name="Freeform 1418"/>
            <p:cNvSpPr>
              <a:spLocks/>
            </p:cNvSpPr>
            <p:nvPr/>
          </p:nvSpPr>
          <p:spPr bwMode="auto">
            <a:xfrm>
              <a:off x="1578" y="2868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6" name="Freeform 1419"/>
            <p:cNvSpPr>
              <a:spLocks/>
            </p:cNvSpPr>
            <p:nvPr/>
          </p:nvSpPr>
          <p:spPr bwMode="auto">
            <a:xfrm>
              <a:off x="1578" y="286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7" name="Freeform 1420"/>
            <p:cNvSpPr>
              <a:spLocks/>
            </p:cNvSpPr>
            <p:nvPr/>
          </p:nvSpPr>
          <p:spPr bwMode="auto">
            <a:xfrm>
              <a:off x="1578" y="2863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8" name="Freeform 1421"/>
            <p:cNvSpPr>
              <a:spLocks/>
            </p:cNvSpPr>
            <p:nvPr/>
          </p:nvSpPr>
          <p:spPr bwMode="auto">
            <a:xfrm>
              <a:off x="1579" y="28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9" name="Freeform 1422"/>
            <p:cNvSpPr>
              <a:spLocks/>
            </p:cNvSpPr>
            <p:nvPr/>
          </p:nvSpPr>
          <p:spPr bwMode="auto">
            <a:xfrm>
              <a:off x="1577" y="2889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0 h 2"/>
                <a:gd name="T4" fmla="*/ 1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1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0" name="Freeform 1423"/>
            <p:cNvSpPr>
              <a:spLocks/>
            </p:cNvSpPr>
            <p:nvPr/>
          </p:nvSpPr>
          <p:spPr bwMode="auto">
            <a:xfrm>
              <a:off x="1545" y="2884"/>
              <a:ext cx="41" cy="39"/>
            </a:xfrm>
            <a:custGeom>
              <a:avLst/>
              <a:gdLst>
                <a:gd name="T0" fmla="*/ 30 w 43"/>
                <a:gd name="T1" fmla="*/ 10 h 41"/>
                <a:gd name="T2" fmla="*/ 29 w 43"/>
                <a:gd name="T3" fmla="*/ 12 h 41"/>
                <a:gd name="T4" fmla="*/ 25 w 43"/>
                <a:gd name="T5" fmla="*/ 14 h 41"/>
                <a:gd name="T6" fmla="*/ 21 w 43"/>
                <a:gd name="T7" fmla="*/ 12 h 41"/>
                <a:gd name="T8" fmla="*/ 20 w 43"/>
                <a:gd name="T9" fmla="*/ 7 h 41"/>
                <a:gd name="T10" fmla="*/ 18 w 43"/>
                <a:gd name="T11" fmla="*/ 0 h 41"/>
                <a:gd name="T12" fmla="*/ 17 w 43"/>
                <a:gd name="T13" fmla="*/ 0 h 41"/>
                <a:gd name="T14" fmla="*/ 16 w 43"/>
                <a:gd name="T15" fmla="*/ 0 h 41"/>
                <a:gd name="T16" fmla="*/ 15 w 43"/>
                <a:gd name="T17" fmla="*/ 0 h 41"/>
                <a:gd name="T18" fmla="*/ 15 w 43"/>
                <a:gd name="T19" fmla="*/ 0 h 41"/>
                <a:gd name="T20" fmla="*/ 14 w 43"/>
                <a:gd name="T21" fmla="*/ 0 h 41"/>
                <a:gd name="T22" fmla="*/ 13 w 43"/>
                <a:gd name="T23" fmla="*/ 0 h 41"/>
                <a:gd name="T24" fmla="*/ 12 w 43"/>
                <a:gd name="T25" fmla="*/ 1 h 41"/>
                <a:gd name="T26" fmla="*/ 12 w 43"/>
                <a:gd name="T27" fmla="*/ 3 h 41"/>
                <a:gd name="T28" fmla="*/ 11 w 43"/>
                <a:gd name="T29" fmla="*/ 4 h 41"/>
                <a:gd name="T30" fmla="*/ 11 w 43"/>
                <a:gd name="T31" fmla="*/ 5 h 41"/>
                <a:gd name="T32" fmla="*/ 7 w 43"/>
                <a:gd name="T33" fmla="*/ 10 h 41"/>
                <a:gd name="T34" fmla="*/ 4 w 43"/>
                <a:gd name="T35" fmla="*/ 12 h 41"/>
                <a:gd name="T36" fmla="*/ 1 w 43"/>
                <a:gd name="T37" fmla="*/ 14 h 41"/>
                <a:gd name="T38" fmla="*/ 1 w 43"/>
                <a:gd name="T39" fmla="*/ 14 h 41"/>
                <a:gd name="T40" fmla="*/ 1 w 43"/>
                <a:gd name="T41" fmla="*/ 14 h 41"/>
                <a:gd name="T42" fmla="*/ 1 w 43"/>
                <a:gd name="T43" fmla="*/ 14 h 41"/>
                <a:gd name="T44" fmla="*/ 1 w 43"/>
                <a:gd name="T45" fmla="*/ 14 h 41"/>
                <a:gd name="T46" fmla="*/ 0 w 43"/>
                <a:gd name="T47" fmla="*/ 15 h 41"/>
                <a:gd name="T48" fmla="*/ 13 w 43"/>
                <a:gd name="T49" fmla="*/ 24 h 41"/>
                <a:gd name="T50" fmla="*/ 39 w 43"/>
                <a:gd name="T51" fmla="*/ 40 h 41"/>
                <a:gd name="T52" fmla="*/ 40 w 43"/>
                <a:gd name="T53" fmla="*/ 41 h 41"/>
                <a:gd name="T54" fmla="*/ 40 w 43"/>
                <a:gd name="T55" fmla="*/ 40 h 41"/>
                <a:gd name="T56" fmla="*/ 40 w 43"/>
                <a:gd name="T57" fmla="*/ 39 h 41"/>
                <a:gd name="T58" fmla="*/ 40 w 43"/>
                <a:gd name="T59" fmla="*/ 38 h 41"/>
                <a:gd name="T60" fmla="*/ 41 w 43"/>
                <a:gd name="T61" fmla="*/ 38 h 41"/>
                <a:gd name="T62" fmla="*/ 41 w 43"/>
                <a:gd name="T63" fmla="*/ 37 h 41"/>
                <a:gd name="T64" fmla="*/ 41 w 43"/>
                <a:gd name="T65" fmla="*/ 36 h 41"/>
                <a:gd name="T66" fmla="*/ 42 w 43"/>
                <a:gd name="T67" fmla="*/ 35 h 41"/>
                <a:gd name="T68" fmla="*/ 43 w 43"/>
                <a:gd name="T69" fmla="*/ 32 h 41"/>
                <a:gd name="T70" fmla="*/ 37 w 43"/>
                <a:gd name="T71" fmla="*/ 27 h 41"/>
                <a:gd name="T72" fmla="*/ 35 w 43"/>
                <a:gd name="T73" fmla="*/ 25 h 41"/>
                <a:gd name="T74" fmla="*/ 32 w 43"/>
                <a:gd name="T75" fmla="*/ 24 h 41"/>
                <a:gd name="T76" fmla="*/ 30 w 43"/>
                <a:gd name="T77" fmla="*/ 22 h 41"/>
                <a:gd name="T78" fmla="*/ 30 w 43"/>
                <a:gd name="T79" fmla="*/ 21 h 41"/>
                <a:gd name="T80" fmla="*/ 31 w 43"/>
                <a:gd name="T81" fmla="*/ 19 h 41"/>
                <a:gd name="T82" fmla="*/ 31 w 43"/>
                <a:gd name="T83" fmla="*/ 12 h 41"/>
                <a:gd name="T84" fmla="*/ 31 w 43"/>
                <a:gd name="T85" fmla="*/ 10 h 41"/>
                <a:gd name="T86" fmla="*/ 30 w 43"/>
                <a:gd name="T8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" h="41">
                  <a:moveTo>
                    <a:pt x="30" y="10"/>
                  </a:moveTo>
                  <a:cubicBezTo>
                    <a:pt x="30" y="10"/>
                    <a:pt x="29" y="11"/>
                    <a:pt x="29" y="12"/>
                  </a:cubicBezTo>
                  <a:cubicBezTo>
                    <a:pt x="28" y="13"/>
                    <a:pt x="27" y="14"/>
                    <a:pt x="25" y="14"/>
                  </a:cubicBezTo>
                  <a:cubicBezTo>
                    <a:pt x="24" y="14"/>
                    <a:pt x="22" y="13"/>
                    <a:pt x="21" y="12"/>
                  </a:cubicBezTo>
                  <a:cubicBezTo>
                    <a:pt x="20" y="11"/>
                    <a:pt x="19" y="9"/>
                    <a:pt x="20" y="7"/>
                  </a:cubicBezTo>
                  <a:cubicBezTo>
                    <a:pt x="20" y="4"/>
                    <a:pt x="19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1"/>
                    <a:pt x="12" y="1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1" y="7"/>
                    <a:pt x="9" y="8"/>
                    <a:pt x="7" y="10"/>
                  </a:cubicBezTo>
                  <a:cubicBezTo>
                    <a:pt x="6" y="11"/>
                    <a:pt x="5" y="11"/>
                    <a:pt x="4" y="12"/>
                  </a:cubicBezTo>
                  <a:cubicBezTo>
                    <a:pt x="3" y="13"/>
                    <a:pt x="2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0" y="15"/>
                    <a:pt x="0" y="15"/>
                  </a:cubicBezTo>
                  <a:cubicBezTo>
                    <a:pt x="5" y="18"/>
                    <a:pt x="9" y="21"/>
                    <a:pt x="13" y="24"/>
                  </a:cubicBezTo>
                  <a:cubicBezTo>
                    <a:pt x="22" y="31"/>
                    <a:pt x="34" y="38"/>
                    <a:pt x="39" y="40"/>
                  </a:cubicBezTo>
                  <a:cubicBezTo>
                    <a:pt x="39" y="40"/>
                    <a:pt x="40" y="40"/>
                    <a:pt x="40" y="41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0"/>
                    <a:pt x="40" y="40"/>
                    <a:pt x="40" y="39"/>
                  </a:cubicBezTo>
                  <a:cubicBezTo>
                    <a:pt x="40" y="39"/>
                    <a:pt x="40" y="39"/>
                    <a:pt x="40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6"/>
                    <a:pt x="41" y="36"/>
                  </a:cubicBezTo>
                  <a:cubicBezTo>
                    <a:pt x="41" y="36"/>
                    <a:pt x="41" y="36"/>
                    <a:pt x="42" y="35"/>
                  </a:cubicBezTo>
                  <a:cubicBezTo>
                    <a:pt x="42" y="34"/>
                    <a:pt x="42" y="33"/>
                    <a:pt x="43" y="32"/>
                  </a:cubicBezTo>
                  <a:cubicBezTo>
                    <a:pt x="43" y="30"/>
                    <a:pt x="39" y="28"/>
                    <a:pt x="37" y="27"/>
                  </a:cubicBezTo>
                  <a:cubicBezTo>
                    <a:pt x="36" y="26"/>
                    <a:pt x="35" y="26"/>
                    <a:pt x="35" y="25"/>
                  </a:cubicBezTo>
                  <a:cubicBezTo>
                    <a:pt x="34" y="25"/>
                    <a:pt x="33" y="24"/>
                    <a:pt x="32" y="24"/>
                  </a:cubicBezTo>
                  <a:cubicBezTo>
                    <a:pt x="31" y="23"/>
                    <a:pt x="30" y="23"/>
                    <a:pt x="30" y="22"/>
                  </a:cubicBezTo>
                  <a:cubicBezTo>
                    <a:pt x="30" y="22"/>
                    <a:pt x="30" y="22"/>
                    <a:pt x="30" y="21"/>
                  </a:cubicBezTo>
                  <a:cubicBezTo>
                    <a:pt x="29" y="20"/>
                    <a:pt x="31" y="19"/>
                    <a:pt x="31" y="19"/>
                  </a:cubicBezTo>
                  <a:cubicBezTo>
                    <a:pt x="31" y="18"/>
                    <a:pt x="32" y="17"/>
                    <a:pt x="31" y="12"/>
                  </a:cubicBezTo>
                  <a:cubicBezTo>
                    <a:pt x="31" y="12"/>
                    <a:pt x="31" y="11"/>
                    <a:pt x="31" y="10"/>
                  </a:cubicBezTo>
                  <a:cubicBezTo>
                    <a:pt x="31" y="10"/>
                    <a:pt x="31" y="10"/>
                    <a:pt x="3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1" name="Freeform 1424"/>
            <p:cNvSpPr>
              <a:spLocks/>
            </p:cNvSpPr>
            <p:nvPr/>
          </p:nvSpPr>
          <p:spPr bwMode="auto">
            <a:xfrm>
              <a:off x="1584" y="2920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2" name="Freeform 1425"/>
            <p:cNvSpPr>
              <a:spLocks/>
            </p:cNvSpPr>
            <p:nvPr/>
          </p:nvSpPr>
          <p:spPr bwMode="auto">
            <a:xfrm>
              <a:off x="1585" y="291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3" name="Freeform 1426"/>
            <p:cNvSpPr>
              <a:spLocks/>
            </p:cNvSpPr>
            <p:nvPr/>
          </p:nvSpPr>
          <p:spPr bwMode="auto">
            <a:xfrm>
              <a:off x="1584" y="2921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4" name="Freeform 1427"/>
            <p:cNvSpPr>
              <a:spLocks/>
            </p:cNvSpPr>
            <p:nvPr/>
          </p:nvSpPr>
          <p:spPr bwMode="auto">
            <a:xfrm>
              <a:off x="1562" y="288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5" name="Freeform 1428"/>
            <p:cNvSpPr>
              <a:spLocks/>
            </p:cNvSpPr>
            <p:nvPr/>
          </p:nvSpPr>
          <p:spPr bwMode="auto">
            <a:xfrm>
              <a:off x="1565" y="2895"/>
              <a:ext cx="8" cy="3"/>
            </a:xfrm>
            <a:custGeom>
              <a:avLst/>
              <a:gdLst>
                <a:gd name="T0" fmla="*/ 8 w 8"/>
                <a:gd name="T1" fmla="*/ 0 h 3"/>
                <a:gd name="T2" fmla="*/ 0 w 8"/>
                <a:gd name="T3" fmla="*/ 0 h 3"/>
                <a:gd name="T4" fmla="*/ 4 w 8"/>
                <a:gd name="T5" fmla="*/ 2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cubicBezTo>
                    <a:pt x="6" y="3"/>
                    <a:pt x="2" y="2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6" y="2"/>
                    <a:pt x="7" y="1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6" name="Freeform 1429"/>
            <p:cNvSpPr>
              <a:spLocks/>
            </p:cNvSpPr>
            <p:nvPr/>
          </p:nvSpPr>
          <p:spPr bwMode="auto">
            <a:xfrm>
              <a:off x="1559" y="288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07" name="Freeform 206"/>
          <p:cNvSpPr/>
          <p:nvPr/>
        </p:nvSpPr>
        <p:spPr>
          <a:xfrm>
            <a:off x="5554458" y="3480174"/>
            <a:ext cx="673178" cy="345220"/>
          </a:xfrm>
          <a:custGeom>
            <a:avLst/>
            <a:gdLst>
              <a:gd name="connsiteX0" fmla="*/ 38100 w 247650"/>
              <a:gd name="connsiteY0" fmla="*/ 0 h 127000"/>
              <a:gd name="connsiteX1" fmla="*/ 38100 w 247650"/>
              <a:gd name="connsiteY1" fmla="*/ 0 h 127000"/>
              <a:gd name="connsiteX2" fmla="*/ 12700 w 247650"/>
              <a:gd name="connsiteY2" fmla="*/ 44450 h 127000"/>
              <a:gd name="connsiteX3" fmla="*/ 6350 w 247650"/>
              <a:gd name="connsiteY3" fmla="*/ 53975 h 127000"/>
              <a:gd name="connsiteX4" fmla="*/ 0 w 247650"/>
              <a:gd name="connsiteY4" fmla="*/ 63500 h 127000"/>
              <a:gd name="connsiteX5" fmla="*/ 12700 w 247650"/>
              <a:gd name="connsiteY5" fmla="*/ 82550 h 127000"/>
              <a:gd name="connsiteX6" fmla="*/ 22225 w 247650"/>
              <a:gd name="connsiteY6" fmla="*/ 101600 h 127000"/>
              <a:gd name="connsiteX7" fmla="*/ 41275 w 247650"/>
              <a:gd name="connsiteY7" fmla="*/ 107950 h 127000"/>
              <a:gd name="connsiteX8" fmla="*/ 60325 w 247650"/>
              <a:gd name="connsiteY8" fmla="*/ 114300 h 127000"/>
              <a:gd name="connsiteX9" fmla="*/ 69850 w 247650"/>
              <a:gd name="connsiteY9" fmla="*/ 117475 h 127000"/>
              <a:gd name="connsiteX10" fmla="*/ 85725 w 247650"/>
              <a:gd name="connsiteY10" fmla="*/ 120650 h 127000"/>
              <a:gd name="connsiteX11" fmla="*/ 111125 w 247650"/>
              <a:gd name="connsiteY11" fmla="*/ 123825 h 127000"/>
              <a:gd name="connsiteX12" fmla="*/ 130175 w 247650"/>
              <a:gd name="connsiteY12" fmla="*/ 127000 h 127000"/>
              <a:gd name="connsiteX13" fmla="*/ 234950 w 247650"/>
              <a:gd name="connsiteY13" fmla="*/ 123825 h 127000"/>
              <a:gd name="connsiteX14" fmla="*/ 244475 w 247650"/>
              <a:gd name="connsiteY14" fmla="*/ 120650 h 127000"/>
              <a:gd name="connsiteX15" fmla="*/ 247650 w 247650"/>
              <a:gd name="connsiteY15" fmla="*/ 111125 h 127000"/>
              <a:gd name="connsiteX16" fmla="*/ 244475 w 247650"/>
              <a:gd name="connsiteY16" fmla="*/ 76200 h 127000"/>
              <a:gd name="connsiteX17" fmla="*/ 234950 w 247650"/>
              <a:gd name="connsiteY17" fmla="*/ 69850 h 127000"/>
              <a:gd name="connsiteX18" fmla="*/ 215900 w 247650"/>
              <a:gd name="connsiteY18" fmla="*/ 53975 h 127000"/>
              <a:gd name="connsiteX19" fmla="*/ 184150 w 247650"/>
              <a:gd name="connsiteY19" fmla="*/ 44450 h 127000"/>
              <a:gd name="connsiteX20" fmla="*/ 130175 w 247650"/>
              <a:gd name="connsiteY20" fmla="*/ 41275 h 127000"/>
              <a:gd name="connsiteX21" fmla="*/ 111125 w 247650"/>
              <a:gd name="connsiteY21" fmla="*/ 28575 h 127000"/>
              <a:gd name="connsiteX22" fmla="*/ 101600 w 247650"/>
              <a:gd name="connsiteY22" fmla="*/ 22225 h 127000"/>
              <a:gd name="connsiteX23" fmla="*/ 73025 w 247650"/>
              <a:gd name="connsiteY23" fmla="*/ 9525 h 127000"/>
              <a:gd name="connsiteX24" fmla="*/ 28575 w 247650"/>
              <a:gd name="connsiteY24" fmla="*/ 15875 h 127000"/>
              <a:gd name="connsiteX25" fmla="*/ 38100 w 247650"/>
              <a:gd name="connsiteY25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7650" h="127000">
                <a:moveTo>
                  <a:pt x="38100" y="0"/>
                </a:moveTo>
                <a:lnTo>
                  <a:pt x="38100" y="0"/>
                </a:lnTo>
                <a:cubicBezTo>
                  <a:pt x="21987" y="32226"/>
                  <a:pt x="30651" y="17524"/>
                  <a:pt x="12700" y="44450"/>
                </a:cubicBezTo>
                <a:lnTo>
                  <a:pt x="6350" y="53975"/>
                </a:lnTo>
                <a:lnTo>
                  <a:pt x="0" y="63500"/>
                </a:lnTo>
                <a:cubicBezTo>
                  <a:pt x="7292" y="92667"/>
                  <a:pt x="-3246" y="62617"/>
                  <a:pt x="12700" y="82550"/>
                </a:cubicBezTo>
                <a:cubicBezTo>
                  <a:pt x="19274" y="90767"/>
                  <a:pt x="11519" y="94909"/>
                  <a:pt x="22225" y="101600"/>
                </a:cubicBezTo>
                <a:cubicBezTo>
                  <a:pt x="27901" y="105148"/>
                  <a:pt x="34925" y="105833"/>
                  <a:pt x="41275" y="107950"/>
                </a:cubicBezTo>
                <a:lnTo>
                  <a:pt x="60325" y="114300"/>
                </a:lnTo>
                <a:cubicBezTo>
                  <a:pt x="63500" y="115358"/>
                  <a:pt x="66568" y="116819"/>
                  <a:pt x="69850" y="117475"/>
                </a:cubicBezTo>
                <a:cubicBezTo>
                  <a:pt x="75142" y="118533"/>
                  <a:pt x="80391" y="119829"/>
                  <a:pt x="85725" y="120650"/>
                </a:cubicBezTo>
                <a:cubicBezTo>
                  <a:pt x="94158" y="121947"/>
                  <a:pt x="102678" y="122618"/>
                  <a:pt x="111125" y="123825"/>
                </a:cubicBezTo>
                <a:cubicBezTo>
                  <a:pt x="117498" y="124735"/>
                  <a:pt x="123825" y="125942"/>
                  <a:pt x="130175" y="127000"/>
                </a:cubicBezTo>
                <a:cubicBezTo>
                  <a:pt x="165100" y="125942"/>
                  <a:pt x="200063" y="125763"/>
                  <a:pt x="234950" y="123825"/>
                </a:cubicBezTo>
                <a:cubicBezTo>
                  <a:pt x="238292" y="123639"/>
                  <a:pt x="242108" y="123017"/>
                  <a:pt x="244475" y="120650"/>
                </a:cubicBezTo>
                <a:cubicBezTo>
                  <a:pt x="246842" y="118283"/>
                  <a:pt x="246592" y="114300"/>
                  <a:pt x="247650" y="111125"/>
                </a:cubicBezTo>
                <a:cubicBezTo>
                  <a:pt x="246592" y="99483"/>
                  <a:pt x="247913" y="87373"/>
                  <a:pt x="244475" y="76200"/>
                </a:cubicBezTo>
                <a:cubicBezTo>
                  <a:pt x="243353" y="72553"/>
                  <a:pt x="237881" y="72293"/>
                  <a:pt x="234950" y="69850"/>
                </a:cubicBezTo>
                <a:cubicBezTo>
                  <a:pt x="226405" y="62729"/>
                  <a:pt x="226035" y="58480"/>
                  <a:pt x="215900" y="53975"/>
                </a:cubicBezTo>
                <a:cubicBezTo>
                  <a:pt x="213137" y="52747"/>
                  <a:pt x="190027" y="45010"/>
                  <a:pt x="184150" y="44450"/>
                </a:cubicBezTo>
                <a:cubicBezTo>
                  <a:pt x="166208" y="42741"/>
                  <a:pt x="148167" y="42333"/>
                  <a:pt x="130175" y="41275"/>
                </a:cubicBezTo>
                <a:lnTo>
                  <a:pt x="111125" y="28575"/>
                </a:lnTo>
                <a:cubicBezTo>
                  <a:pt x="107950" y="26458"/>
                  <a:pt x="105220" y="23432"/>
                  <a:pt x="101600" y="22225"/>
                </a:cubicBezTo>
                <a:cubicBezTo>
                  <a:pt x="78930" y="14668"/>
                  <a:pt x="88119" y="19588"/>
                  <a:pt x="73025" y="9525"/>
                </a:cubicBezTo>
                <a:cubicBezTo>
                  <a:pt x="64102" y="10336"/>
                  <a:pt x="40791" y="9767"/>
                  <a:pt x="28575" y="15875"/>
                </a:cubicBezTo>
                <a:cubicBezTo>
                  <a:pt x="27236" y="16544"/>
                  <a:pt x="36512" y="2646"/>
                  <a:pt x="381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Freeform 207"/>
          <p:cNvSpPr/>
          <p:nvPr/>
        </p:nvSpPr>
        <p:spPr>
          <a:xfrm>
            <a:off x="5809753" y="2097871"/>
            <a:ext cx="2006217" cy="919088"/>
          </a:xfrm>
          <a:custGeom>
            <a:avLst/>
            <a:gdLst>
              <a:gd name="connsiteX0" fmla="*/ 0 w 671871"/>
              <a:gd name="connsiteY0" fmla="*/ 49161 h 258924"/>
              <a:gd name="connsiteX1" fmla="*/ 0 w 671871"/>
              <a:gd name="connsiteY1" fmla="*/ 49161 h 258924"/>
              <a:gd name="connsiteX2" fmla="*/ 114710 w 671871"/>
              <a:gd name="connsiteY2" fmla="*/ 45064 h 258924"/>
              <a:gd name="connsiteX3" fmla="*/ 143387 w 671871"/>
              <a:gd name="connsiteY3" fmla="*/ 36871 h 258924"/>
              <a:gd name="connsiteX4" fmla="*/ 155677 w 671871"/>
              <a:gd name="connsiteY4" fmla="*/ 28677 h 258924"/>
              <a:gd name="connsiteX5" fmla="*/ 167968 w 671871"/>
              <a:gd name="connsiteY5" fmla="*/ 24580 h 258924"/>
              <a:gd name="connsiteX6" fmla="*/ 180258 w 671871"/>
              <a:gd name="connsiteY6" fmla="*/ 16387 h 258924"/>
              <a:gd name="connsiteX7" fmla="*/ 217129 w 671871"/>
              <a:gd name="connsiteY7" fmla="*/ 0 h 258924"/>
              <a:gd name="connsiteX8" fmla="*/ 274484 w 671871"/>
              <a:gd name="connsiteY8" fmla="*/ 4097 h 258924"/>
              <a:gd name="connsiteX9" fmla="*/ 286774 w 671871"/>
              <a:gd name="connsiteY9" fmla="*/ 8193 h 258924"/>
              <a:gd name="connsiteX10" fmla="*/ 290871 w 671871"/>
              <a:gd name="connsiteY10" fmla="*/ 20484 h 258924"/>
              <a:gd name="connsiteX11" fmla="*/ 315452 w 671871"/>
              <a:gd name="connsiteY11" fmla="*/ 28677 h 258924"/>
              <a:gd name="connsiteX12" fmla="*/ 323645 w 671871"/>
              <a:gd name="connsiteY12" fmla="*/ 40968 h 258924"/>
              <a:gd name="connsiteX13" fmla="*/ 393290 w 671871"/>
              <a:gd name="connsiteY13" fmla="*/ 53258 h 258924"/>
              <a:gd name="connsiteX14" fmla="*/ 426064 w 671871"/>
              <a:gd name="connsiteY14" fmla="*/ 61451 h 258924"/>
              <a:gd name="connsiteX15" fmla="*/ 438355 w 671871"/>
              <a:gd name="connsiteY15" fmla="*/ 69645 h 258924"/>
              <a:gd name="connsiteX16" fmla="*/ 528484 w 671871"/>
              <a:gd name="connsiteY16" fmla="*/ 65548 h 258924"/>
              <a:gd name="connsiteX17" fmla="*/ 540774 w 671871"/>
              <a:gd name="connsiteY17" fmla="*/ 57355 h 258924"/>
              <a:gd name="connsiteX18" fmla="*/ 565355 w 671871"/>
              <a:gd name="connsiteY18" fmla="*/ 45064 h 258924"/>
              <a:gd name="connsiteX19" fmla="*/ 585839 w 671871"/>
              <a:gd name="connsiteY19" fmla="*/ 49161 h 258924"/>
              <a:gd name="connsiteX20" fmla="*/ 598129 w 671871"/>
              <a:gd name="connsiteY20" fmla="*/ 86032 h 258924"/>
              <a:gd name="connsiteX21" fmla="*/ 614516 w 671871"/>
              <a:gd name="connsiteY21" fmla="*/ 90129 h 258924"/>
              <a:gd name="connsiteX22" fmla="*/ 643194 w 671871"/>
              <a:gd name="connsiteY22" fmla="*/ 106516 h 258924"/>
              <a:gd name="connsiteX23" fmla="*/ 651387 w 671871"/>
              <a:gd name="connsiteY23" fmla="*/ 118806 h 258924"/>
              <a:gd name="connsiteX24" fmla="*/ 671871 w 671871"/>
              <a:gd name="connsiteY24" fmla="*/ 139290 h 258924"/>
              <a:gd name="connsiteX25" fmla="*/ 659581 w 671871"/>
              <a:gd name="connsiteY25" fmla="*/ 147484 h 258924"/>
              <a:gd name="connsiteX26" fmla="*/ 651387 w 671871"/>
              <a:gd name="connsiteY26" fmla="*/ 159774 h 258924"/>
              <a:gd name="connsiteX27" fmla="*/ 639097 w 671871"/>
              <a:gd name="connsiteY27" fmla="*/ 163871 h 258924"/>
              <a:gd name="connsiteX28" fmla="*/ 626806 w 671871"/>
              <a:gd name="connsiteY28" fmla="*/ 172064 h 258924"/>
              <a:gd name="connsiteX29" fmla="*/ 581742 w 671871"/>
              <a:gd name="connsiteY29" fmla="*/ 180258 h 258924"/>
              <a:gd name="connsiteX30" fmla="*/ 508000 w 671871"/>
              <a:gd name="connsiteY30" fmla="*/ 192548 h 258924"/>
              <a:gd name="connsiteX31" fmla="*/ 487516 w 671871"/>
              <a:gd name="connsiteY31" fmla="*/ 208935 h 258924"/>
              <a:gd name="connsiteX32" fmla="*/ 475226 w 671871"/>
              <a:gd name="connsiteY32" fmla="*/ 213032 h 258924"/>
              <a:gd name="connsiteX33" fmla="*/ 462935 w 671871"/>
              <a:gd name="connsiteY33" fmla="*/ 221226 h 258924"/>
              <a:gd name="connsiteX34" fmla="*/ 454742 w 671871"/>
              <a:gd name="connsiteY34" fmla="*/ 233516 h 258924"/>
              <a:gd name="connsiteX35" fmla="*/ 430161 w 671871"/>
              <a:gd name="connsiteY35" fmla="*/ 241709 h 258924"/>
              <a:gd name="connsiteX36" fmla="*/ 393290 w 671871"/>
              <a:gd name="connsiteY36" fmla="*/ 249903 h 258924"/>
              <a:gd name="connsiteX37" fmla="*/ 315452 w 671871"/>
              <a:gd name="connsiteY37" fmla="*/ 254000 h 258924"/>
              <a:gd name="connsiteX38" fmla="*/ 254000 w 671871"/>
              <a:gd name="connsiteY38" fmla="*/ 241709 h 258924"/>
              <a:gd name="connsiteX39" fmla="*/ 225323 w 671871"/>
              <a:gd name="connsiteY39" fmla="*/ 233516 h 258924"/>
              <a:gd name="connsiteX40" fmla="*/ 208935 w 671871"/>
              <a:gd name="connsiteY40" fmla="*/ 229419 h 258924"/>
              <a:gd name="connsiteX41" fmla="*/ 184355 w 671871"/>
              <a:gd name="connsiteY41" fmla="*/ 221226 h 258924"/>
              <a:gd name="connsiteX42" fmla="*/ 176161 w 671871"/>
              <a:gd name="connsiteY42" fmla="*/ 208935 h 258924"/>
              <a:gd name="connsiteX43" fmla="*/ 172064 w 671871"/>
              <a:gd name="connsiteY43" fmla="*/ 196645 h 258924"/>
              <a:gd name="connsiteX44" fmla="*/ 159774 w 671871"/>
              <a:gd name="connsiteY44" fmla="*/ 192548 h 258924"/>
              <a:gd name="connsiteX45" fmla="*/ 147484 w 671871"/>
              <a:gd name="connsiteY45" fmla="*/ 180258 h 258924"/>
              <a:gd name="connsiteX46" fmla="*/ 135194 w 671871"/>
              <a:gd name="connsiteY46" fmla="*/ 176161 h 258924"/>
              <a:gd name="connsiteX47" fmla="*/ 114710 w 671871"/>
              <a:gd name="connsiteY47" fmla="*/ 172064 h 258924"/>
              <a:gd name="connsiteX48" fmla="*/ 98323 w 671871"/>
              <a:gd name="connsiteY48" fmla="*/ 167968 h 258924"/>
              <a:gd name="connsiteX49" fmla="*/ 90129 w 671871"/>
              <a:gd name="connsiteY49" fmla="*/ 155677 h 258924"/>
              <a:gd name="connsiteX50" fmla="*/ 86032 w 671871"/>
              <a:gd name="connsiteY50" fmla="*/ 122903 h 258924"/>
              <a:gd name="connsiteX51" fmla="*/ 81935 w 671871"/>
              <a:gd name="connsiteY51" fmla="*/ 110613 h 258924"/>
              <a:gd name="connsiteX52" fmla="*/ 57355 w 671871"/>
              <a:gd name="connsiteY52" fmla="*/ 98322 h 258924"/>
              <a:gd name="connsiteX53" fmla="*/ 32774 w 671871"/>
              <a:gd name="connsiteY53" fmla="*/ 81935 h 258924"/>
              <a:gd name="connsiteX54" fmla="*/ 0 w 671871"/>
              <a:gd name="connsiteY54" fmla="*/ 49161 h 25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71871" h="258924">
                <a:moveTo>
                  <a:pt x="0" y="49161"/>
                </a:moveTo>
                <a:lnTo>
                  <a:pt x="0" y="49161"/>
                </a:lnTo>
                <a:cubicBezTo>
                  <a:pt x="38237" y="47795"/>
                  <a:pt x="76523" y="47450"/>
                  <a:pt x="114710" y="45064"/>
                </a:cubicBezTo>
                <a:cubicBezTo>
                  <a:pt x="117713" y="44876"/>
                  <a:pt x="139233" y="38948"/>
                  <a:pt x="143387" y="36871"/>
                </a:cubicBezTo>
                <a:cubicBezTo>
                  <a:pt x="147791" y="34669"/>
                  <a:pt x="151273" y="30879"/>
                  <a:pt x="155677" y="28677"/>
                </a:cubicBezTo>
                <a:cubicBezTo>
                  <a:pt x="159540" y="26746"/>
                  <a:pt x="164105" y="26511"/>
                  <a:pt x="167968" y="24580"/>
                </a:cubicBezTo>
                <a:cubicBezTo>
                  <a:pt x="172372" y="22378"/>
                  <a:pt x="175759" y="18387"/>
                  <a:pt x="180258" y="16387"/>
                </a:cubicBezTo>
                <a:cubicBezTo>
                  <a:pt x="224135" y="-3114"/>
                  <a:pt x="189315" y="18542"/>
                  <a:pt x="217129" y="0"/>
                </a:cubicBezTo>
                <a:cubicBezTo>
                  <a:pt x="236247" y="1366"/>
                  <a:pt x="255448" y="1858"/>
                  <a:pt x="274484" y="4097"/>
                </a:cubicBezTo>
                <a:cubicBezTo>
                  <a:pt x="278773" y="4602"/>
                  <a:pt x="283721" y="5140"/>
                  <a:pt x="286774" y="8193"/>
                </a:cubicBezTo>
                <a:cubicBezTo>
                  <a:pt x="289828" y="11247"/>
                  <a:pt x="287357" y="17974"/>
                  <a:pt x="290871" y="20484"/>
                </a:cubicBezTo>
                <a:cubicBezTo>
                  <a:pt x="297899" y="25504"/>
                  <a:pt x="315452" y="28677"/>
                  <a:pt x="315452" y="28677"/>
                </a:cubicBezTo>
                <a:cubicBezTo>
                  <a:pt x="318183" y="32774"/>
                  <a:pt x="320163" y="37486"/>
                  <a:pt x="323645" y="40968"/>
                </a:cubicBezTo>
                <a:cubicBezTo>
                  <a:pt x="341745" y="59068"/>
                  <a:pt x="370493" y="51630"/>
                  <a:pt x="393290" y="53258"/>
                </a:cubicBezTo>
                <a:cubicBezTo>
                  <a:pt x="401075" y="54815"/>
                  <a:pt x="417669" y="57254"/>
                  <a:pt x="426064" y="61451"/>
                </a:cubicBezTo>
                <a:cubicBezTo>
                  <a:pt x="430468" y="63653"/>
                  <a:pt x="434258" y="66914"/>
                  <a:pt x="438355" y="69645"/>
                </a:cubicBezTo>
                <a:cubicBezTo>
                  <a:pt x="468398" y="68279"/>
                  <a:pt x="498624" y="69131"/>
                  <a:pt x="528484" y="65548"/>
                </a:cubicBezTo>
                <a:cubicBezTo>
                  <a:pt x="533372" y="64961"/>
                  <a:pt x="536370" y="59557"/>
                  <a:pt x="540774" y="57355"/>
                </a:cubicBezTo>
                <a:cubicBezTo>
                  <a:pt x="574694" y="40395"/>
                  <a:pt x="530134" y="68545"/>
                  <a:pt x="565355" y="45064"/>
                </a:cubicBezTo>
                <a:cubicBezTo>
                  <a:pt x="572183" y="46430"/>
                  <a:pt x="579793" y="45706"/>
                  <a:pt x="585839" y="49161"/>
                </a:cubicBezTo>
                <a:cubicBezTo>
                  <a:pt x="600437" y="57503"/>
                  <a:pt x="590189" y="74916"/>
                  <a:pt x="598129" y="86032"/>
                </a:cubicBezTo>
                <a:cubicBezTo>
                  <a:pt x="601402" y="90614"/>
                  <a:pt x="609244" y="88152"/>
                  <a:pt x="614516" y="90129"/>
                </a:cubicBezTo>
                <a:cubicBezTo>
                  <a:pt x="626399" y="94585"/>
                  <a:pt x="633005" y="99723"/>
                  <a:pt x="643194" y="106516"/>
                </a:cubicBezTo>
                <a:cubicBezTo>
                  <a:pt x="645925" y="110613"/>
                  <a:pt x="647906" y="115324"/>
                  <a:pt x="651387" y="118806"/>
                </a:cubicBezTo>
                <a:cubicBezTo>
                  <a:pt x="678702" y="146122"/>
                  <a:pt x="650018" y="106513"/>
                  <a:pt x="671871" y="139290"/>
                </a:cubicBezTo>
                <a:cubicBezTo>
                  <a:pt x="667774" y="142021"/>
                  <a:pt x="663063" y="144002"/>
                  <a:pt x="659581" y="147484"/>
                </a:cubicBezTo>
                <a:cubicBezTo>
                  <a:pt x="656099" y="150966"/>
                  <a:pt x="655232" y="156698"/>
                  <a:pt x="651387" y="159774"/>
                </a:cubicBezTo>
                <a:cubicBezTo>
                  <a:pt x="648015" y="162472"/>
                  <a:pt x="642959" y="161940"/>
                  <a:pt x="639097" y="163871"/>
                </a:cubicBezTo>
                <a:cubicBezTo>
                  <a:pt x="634693" y="166073"/>
                  <a:pt x="631210" y="169862"/>
                  <a:pt x="626806" y="172064"/>
                </a:cubicBezTo>
                <a:cubicBezTo>
                  <a:pt x="614174" y="178380"/>
                  <a:pt x="593045" y="178845"/>
                  <a:pt x="581742" y="180258"/>
                </a:cubicBezTo>
                <a:cubicBezTo>
                  <a:pt x="541561" y="193651"/>
                  <a:pt x="565768" y="187734"/>
                  <a:pt x="508000" y="192548"/>
                </a:cubicBezTo>
                <a:cubicBezTo>
                  <a:pt x="477109" y="202846"/>
                  <a:pt x="513988" y="187757"/>
                  <a:pt x="487516" y="208935"/>
                </a:cubicBezTo>
                <a:cubicBezTo>
                  <a:pt x="484144" y="211633"/>
                  <a:pt x="479088" y="211101"/>
                  <a:pt x="475226" y="213032"/>
                </a:cubicBezTo>
                <a:cubicBezTo>
                  <a:pt x="470822" y="215234"/>
                  <a:pt x="467032" y="218495"/>
                  <a:pt x="462935" y="221226"/>
                </a:cubicBezTo>
                <a:cubicBezTo>
                  <a:pt x="460204" y="225323"/>
                  <a:pt x="458917" y="230907"/>
                  <a:pt x="454742" y="233516"/>
                </a:cubicBezTo>
                <a:cubicBezTo>
                  <a:pt x="447418" y="238093"/>
                  <a:pt x="438355" y="238978"/>
                  <a:pt x="430161" y="241709"/>
                </a:cubicBezTo>
                <a:cubicBezTo>
                  <a:pt x="409986" y="248434"/>
                  <a:pt x="422139" y="245095"/>
                  <a:pt x="393290" y="249903"/>
                </a:cubicBezTo>
                <a:cubicBezTo>
                  <a:pt x="351819" y="263728"/>
                  <a:pt x="377321" y="258759"/>
                  <a:pt x="315452" y="254000"/>
                </a:cubicBezTo>
                <a:cubicBezTo>
                  <a:pt x="279140" y="241895"/>
                  <a:pt x="299455" y="246760"/>
                  <a:pt x="254000" y="241709"/>
                </a:cubicBezTo>
                <a:cubicBezTo>
                  <a:pt x="202809" y="228914"/>
                  <a:pt x="266435" y="245263"/>
                  <a:pt x="225323" y="233516"/>
                </a:cubicBezTo>
                <a:cubicBezTo>
                  <a:pt x="219909" y="231969"/>
                  <a:pt x="214328" y="231037"/>
                  <a:pt x="208935" y="229419"/>
                </a:cubicBezTo>
                <a:cubicBezTo>
                  <a:pt x="200663" y="226937"/>
                  <a:pt x="184355" y="221226"/>
                  <a:pt x="184355" y="221226"/>
                </a:cubicBezTo>
                <a:cubicBezTo>
                  <a:pt x="181624" y="217129"/>
                  <a:pt x="178363" y="213339"/>
                  <a:pt x="176161" y="208935"/>
                </a:cubicBezTo>
                <a:cubicBezTo>
                  <a:pt x="174230" y="205073"/>
                  <a:pt x="175117" y="199698"/>
                  <a:pt x="172064" y="196645"/>
                </a:cubicBezTo>
                <a:cubicBezTo>
                  <a:pt x="169011" y="193592"/>
                  <a:pt x="163871" y="193914"/>
                  <a:pt x="159774" y="192548"/>
                </a:cubicBezTo>
                <a:cubicBezTo>
                  <a:pt x="155677" y="188451"/>
                  <a:pt x="152305" y="183472"/>
                  <a:pt x="147484" y="180258"/>
                </a:cubicBezTo>
                <a:cubicBezTo>
                  <a:pt x="143891" y="177863"/>
                  <a:pt x="139383" y="177208"/>
                  <a:pt x="135194" y="176161"/>
                </a:cubicBezTo>
                <a:cubicBezTo>
                  <a:pt x="128439" y="174472"/>
                  <a:pt x="121507" y="173574"/>
                  <a:pt x="114710" y="172064"/>
                </a:cubicBezTo>
                <a:cubicBezTo>
                  <a:pt x="109214" y="170843"/>
                  <a:pt x="103785" y="169333"/>
                  <a:pt x="98323" y="167968"/>
                </a:cubicBezTo>
                <a:cubicBezTo>
                  <a:pt x="95592" y="163871"/>
                  <a:pt x="91425" y="160427"/>
                  <a:pt x="90129" y="155677"/>
                </a:cubicBezTo>
                <a:cubicBezTo>
                  <a:pt x="87232" y="145055"/>
                  <a:pt x="88002" y="133735"/>
                  <a:pt x="86032" y="122903"/>
                </a:cubicBezTo>
                <a:cubicBezTo>
                  <a:pt x="85259" y="118654"/>
                  <a:pt x="84633" y="113985"/>
                  <a:pt x="81935" y="110613"/>
                </a:cubicBezTo>
                <a:cubicBezTo>
                  <a:pt x="73205" y="99700"/>
                  <a:pt x="68043" y="104260"/>
                  <a:pt x="57355" y="98322"/>
                </a:cubicBezTo>
                <a:cubicBezTo>
                  <a:pt x="48747" y="93540"/>
                  <a:pt x="32774" y="81935"/>
                  <a:pt x="32774" y="81935"/>
                </a:cubicBezTo>
                <a:cubicBezTo>
                  <a:pt x="27381" y="65759"/>
                  <a:pt x="5462" y="54623"/>
                  <a:pt x="0" y="49161"/>
                </a:cubicBezTo>
                <a:close/>
              </a:path>
            </a:pathLst>
          </a:custGeom>
          <a:solidFill>
            <a:srgbClr val="DBF0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9" name="Group 1107"/>
          <p:cNvGrpSpPr>
            <a:grpSpLocks noChangeAspect="1"/>
          </p:cNvGrpSpPr>
          <p:nvPr/>
        </p:nvGrpSpPr>
        <p:grpSpPr bwMode="auto">
          <a:xfrm>
            <a:off x="7325974" y="5412320"/>
            <a:ext cx="3600152" cy="2368583"/>
            <a:chOff x="4133" y="2396"/>
            <a:chExt cx="709" cy="482"/>
          </a:xfrm>
          <a:solidFill>
            <a:srgbClr val="DBF0F5"/>
          </a:solidFill>
        </p:grpSpPr>
        <p:sp>
          <p:nvSpPr>
            <p:cNvPr id="210" name="Freeform 1108"/>
            <p:cNvSpPr>
              <a:spLocks/>
            </p:cNvSpPr>
            <p:nvPr/>
          </p:nvSpPr>
          <p:spPr bwMode="auto">
            <a:xfrm>
              <a:off x="4438" y="2396"/>
              <a:ext cx="98" cy="82"/>
            </a:xfrm>
            <a:custGeom>
              <a:avLst/>
              <a:gdLst>
                <a:gd name="T0" fmla="*/ 20 w 103"/>
                <a:gd name="T1" fmla="*/ 66 h 86"/>
                <a:gd name="T2" fmla="*/ 23 w 103"/>
                <a:gd name="T3" fmla="*/ 63 h 86"/>
                <a:gd name="T4" fmla="*/ 26 w 103"/>
                <a:gd name="T5" fmla="*/ 60 h 86"/>
                <a:gd name="T6" fmla="*/ 29 w 103"/>
                <a:gd name="T7" fmla="*/ 55 h 86"/>
                <a:gd name="T8" fmla="*/ 35 w 103"/>
                <a:gd name="T9" fmla="*/ 53 h 86"/>
                <a:gd name="T10" fmla="*/ 55 w 103"/>
                <a:gd name="T11" fmla="*/ 60 h 86"/>
                <a:gd name="T12" fmla="*/ 64 w 103"/>
                <a:gd name="T13" fmla="*/ 70 h 86"/>
                <a:gd name="T14" fmla="*/ 78 w 103"/>
                <a:gd name="T15" fmla="*/ 82 h 86"/>
                <a:gd name="T16" fmla="*/ 81 w 103"/>
                <a:gd name="T17" fmla="*/ 82 h 86"/>
                <a:gd name="T18" fmla="*/ 92 w 103"/>
                <a:gd name="T19" fmla="*/ 84 h 86"/>
                <a:gd name="T20" fmla="*/ 102 w 103"/>
                <a:gd name="T21" fmla="*/ 86 h 86"/>
                <a:gd name="T22" fmla="*/ 102 w 103"/>
                <a:gd name="T23" fmla="*/ 86 h 86"/>
                <a:gd name="T24" fmla="*/ 103 w 103"/>
                <a:gd name="T25" fmla="*/ 86 h 86"/>
                <a:gd name="T26" fmla="*/ 100 w 103"/>
                <a:gd name="T27" fmla="*/ 83 h 86"/>
                <a:gd name="T28" fmla="*/ 90 w 103"/>
                <a:gd name="T29" fmla="*/ 74 h 86"/>
                <a:gd name="T30" fmla="*/ 87 w 103"/>
                <a:gd name="T31" fmla="*/ 73 h 86"/>
                <a:gd name="T32" fmla="*/ 80 w 103"/>
                <a:gd name="T33" fmla="*/ 70 h 86"/>
                <a:gd name="T34" fmla="*/ 75 w 103"/>
                <a:gd name="T35" fmla="*/ 61 h 86"/>
                <a:gd name="T36" fmla="*/ 72 w 103"/>
                <a:gd name="T37" fmla="*/ 55 h 86"/>
                <a:gd name="T38" fmla="*/ 65 w 103"/>
                <a:gd name="T39" fmla="*/ 45 h 86"/>
                <a:gd name="T40" fmla="*/ 70 w 103"/>
                <a:gd name="T41" fmla="*/ 42 h 86"/>
                <a:gd name="T42" fmla="*/ 71 w 103"/>
                <a:gd name="T43" fmla="*/ 42 h 86"/>
                <a:gd name="T44" fmla="*/ 74 w 103"/>
                <a:gd name="T45" fmla="*/ 41 h 86"/>
                <a:gd name="T46" fmla="*/ 71 w 103"/>
                <a:gd name="T47" fmla="*/ 38 h 86"/>
                <a:gd name="T48" fmla="*/ 62 w 103"/>
                <a:gd name="T49" fmla="*/ 34 h 86"/>
                <a:gd name="T50" fmla="*/ 48 w 103"/>
                <a:gd name="T51" fmla="*/ 24 h 86"/>
                <a:gd name="T52" fmla="*/ 6 w 103"/>
                <a:gd name="T53" fmla="*/ 2 h 86"/>
                <a:gd name="T54" fmla="*/ 0 w 103"/>
                <a:gd name="T55" fmla="*/ 0 h 86"/>
                <a:gd name="T56" fmla="*/ 0 w 103"/>
                <a:gd name="T57" fmla="*/ 68 h 86"/>
                <a:gd name="T58" fmla="*/ 10 w 103"/>
                <a:gd name="T59" fmla="*/ 71 h 86"/>
                <a:gd name="T60" fmla="*/ 20 w 103"/>
                <a:gd name="T61" fmla="*/ 6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" h="86">
                  <a:moveTo>
                    <a:pt x="20" y="66"/>
                  </a:moveTo>
                  <a:cubicBezTo>
                    <a:pt x="20" y="65"/>
                    <a:pt x="21" y="63"/>
                    <a:pt x="23" y="63"/>
                  </a:cubicBezTo>
                  <a:cubicBezTo>
                    <a:pt x="24" y="63"/>
                    <a:pt x="25" y="61"/>
                    <a:pt x="26" y="60"/>
                  </a:cubicBezTo>
                  <a:cubicBezTo>
                    <a:pt x="26" y="58"/>
                    <a:pt x="27" y="57"/>
                    <a:pt x="29" y="55"/>
                  </a:cubicBezTo>
                  <a:cubicBezTo>
                    <a:pt x="30" y="54"/>
                    <a:pt x="32" y="53"/>
                    <a:pt x="35" y="53"/>
                  </a:cubicBezTo>
                  <a:cubicBezTo>
                    <a:pt x="41" y="53"/>
                    <a:pt x="50" y="56"/>
                    <a:pt x="55" y="60"/>
                  </a:cubicBezTo>
                  <a:cubicBezTo>
                    <a:pt x="58" y="63"/>
                    <a:pt x="61" y="66"/>
                    <a:pt x="64" y="70"/>
                  </a:cubicBezTo>
                  <a:cubicBezTo>
                    <a:pt x="69" y="76"/>
                    <a:pt x="74" y="83"/>
                    <a:pt x="78" y="82"/>
                  </a:cubicBezTo>
                  <a:cubicBezTo>
                    <a:pt x="79" y="82"/>
                    <a:pt x="80" y="82"/>
                    <a:pt x="81" y="82"/>
                  </a:cubicBezTo>
                  <a:cubicBezTo>
                    <a:pt x="85" y="82"/>
                    <a:pt x="89" y="83"/>
                    <a:pt x="92" y="84"/>
                  </a:cubicBezTo>
                  <a:cubicBezTo>
                    <a:pt x="96" y="85"/>
                    <a:pt x="99" y="86"/>
                    <a:pt x="102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85"/>
                    <a:pt x="101" y="84"/>
                    <a:pt x="100" y="83"/>
                  </a:cubicBezTo>
                  <a:cubicBezTo>
                    <a:pt x="100" y="83"/>
                    <a:pt x="90" y="79"/>
                    <a:pt x="90" y="74"/>
                  </a:cubicBezTo>
                  <a:cubicBezTo>
                    <a:pt x="90" y="73"/>
                    <a:pt x="88" y="73"/>
                    <a:pt x="87" y="73"/>
                  </a:cubicBezTo>
                  <a:cubicBezTo>
                    <a:pt x="85" y="72"/>
                    <a:pt x="82" y="71"/>
                    <a:pt x="80" y="70"/>
                  </a:cubicBezTo>
                  <a:cubicBezTo>
                    <a:pt x="77" y="68"/>
                    <a:pt x="76" y="64"/>
                    <a:pt x="75" y="61"/>
                  </a:cubicBezTo>
                  <a:cubicBezTo>
                    <a:pt x="75" y="58"/>
                    <a:pt x="74" y="56"/>
                    <a:pt x="72" y="55"/>
                  </a:cubicBezTo>
                  <a:cubicBezTo>
                    <a:pt x="68" y="53"/>
                    <a:pt x="65" y="49"/>
                    <a:pt x="65" y="45"/>
                  </a:cubicBezTo>
                  <a:cubicBezTo>
                    <a:pt x="66" y="44"/>
                    <a:pt x="66" y="42"/>
                    <a:pt x="70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3" y="42"/>
                    <a:pt x="74" y="42"/>
                    <a:pt x="74" y="41"/>
                  </a:cubicBezTo>
                  <a:cubicBezTo>
                    <a:pt x="74" y="41"/>
                    <a:pt x="74" y="40"/>
                    <a:pt x="71" y="38"/>
                  </a:cubicBezTo>
                  <a:cubicBezTo>
                    <a:pt x="70" y="37"/>
                    <a:pt x="66" y="35"/>
                    <a:pt x="62" y="34"/>
                  </a:cubicBezTo>
                  <a:cubicBezTo>
                    <a:pt x="56" y="32"/>
                    <a:pt x="49" y="30"/>
                    <a:pt x="48" y="24"/>
                  </a:cubicBezTo>
                  <a:cubicBezTo>
                    <a:pt x="48" y="20"/>
                    <a:pt x="21" y="5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69"/>
                    <a:pt x="6" y="70"/>
                    <a:pt x="10" y="71"/>
                  </a:cubicBezTo>
                  <a:cubicBezTo>
                    <a:pt x="18" y="71"/>
                    <a:pt x="19" y="68"/>
                    <a:pt x="20" y="6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1" name="Freeform 1109"/>
            <p:cNvSpPr>
              <a:spLocks/>
            </p:cNvSpPr>
            <p:nvPr/>
          </p:nvSpPr>
          <p:spPr bwMode="auto">
            <a:xfrm>
              <a:off x="4133" y="2483"/>
              <a:ext cx="437" cy="328"/>
            </a:xfrm>
            <a:custGeom>
              <a:avLst/>
              <a:gdLst>
                <a:gd name="T0" fmla="*/ 452 w 456"/>
                <a:gd name="T1" fmla="*/ 176 h 342"/>
                <a:gd name="T2" fmla="*/ 430 w 456"/>
                <a:gd name="T3" fmla="*/ 154 h 342"/>
                <a:gd name="T4" fmla="*/ 423 w 456"/>
                <a:gd name="T5" fmla="*/ 138 h 342"/>
                <a:gd name="T6" fmla="*/ 415 w 456"/>
                <a:gd name="T7" fmla="*/ 138 h 342"/>
                <a:gd name="T8" fmla="*/ 377 w 456"/>
                <a:gd name="T9" fmla="*/ 99 h 342"/>
                <a:gd name="T10" fmla="*/ 363 w 456"/>
                <a:gd name="T11" fmla="*/ 63 h 342"/>
                <a:gd name="T12" fmla="*/ 352 w 456"/>
                <a:gd name="T13" fmla="*/ 42 h 342"/>
                <a:gd name="T14" fmla="*/ 333 w 456"/>
                <a:gd name="T15" fmla="*/ 3 h 342"/>
                <a:gd name="T16" fmla="*/ 323 w 456"/>
                <a:gd name="T17" fmla="*/ 29 h 342"/>
                <a:gd name="T18" fmla="*/ 317 w 456"/>
                <a:gd name="T19" fmla="*/ 70 h 342"/>
                <a:gd name="T20" fmla="*/ 284 w 456"/>
                <a:gd name="T21" fmla="*/ 70 h 342"/>
                <a:gd name="T22" fmla="*/ 254 w 456"/>
                <a:gd name="T23" fmla="*/ 49 h 342"/>
                <a:gd name="T24" fmla="*/ 254 w 456"/>
                <a:gd name="T25" fmla="*/ 32 h 342"/>
                <a:gd name="T26" fmla="*/ 266 w 456"/>
                <a:gd name="T27" fmla="*/ 17 h 342"/>
                <a:gd name="T28" fmla="*/ 261 w 456"/>
                <a:gd name="T29" fmla="*/ 20 h 342"/>
                <a:gd name="T30" fmla="*/ 249 w 456"/>
                <a:gd name="T31" fmla="*/ 18 h 342"/>
                <a:gd name="T32" fmla="*/ 206 w 456"/>
                <a:gd name="T33" fmla="*/ 17 h 342"/>
                <a:gd name="T34" fmla="*/ 196 w 456"/>
                <a:gd name="T35" fmla="*/ 24 h 342"/>
                <a:gd name="T36" fmla="*/ 188 w 456"/>
                <a:gd name="T37" fmla="*/ 45 h 342"/>
                <a:gd name="T38" fmla="*/ 175 w 456"/>
                <a:gd name="T39" fmla="*/ 51 h 342"/>
                <a:gd name="T40" fmla="*/ 162 w 456"/>
                <a:gd name="T41" fmla="*/ 41 h 342"/>
                <a:gd name="T42" fmla="*/ 146 w 456"/>
                <a:gd name="T43" fmla="*/ 42 h 342"/>
                <a:gd name="T44" fmla="*/ 136 w 456"/>
                <a:gd name="T45" fmla="*/ 45 h 342"/>
                <a:gd name="T46" fmla="*/ 128 w 456"/>
                <a:gd name="T47" fmla="*/ 62 h 342"/>
                <a:gd name="T48" fmla="*/ 122 w 456"/>
                <a:gd name="T49" fmla="*/ 69 h 342"/>
                <a:gd name="T50" fmla="*/ 110 w 456"/>
                <a:gd name="T51" fmla="*/ 68 h 342"/>
                <a:gd name="T52" fmla="*/ 73 w 456"/>
                <a:gd name="T53" fmla="*/ 107 h 342"/>
                <a:gd name="T54" fmla="*/ 46 w 456"/>
                <a:gd name="T55" fmla="*/ 117 h 342"/>
                <a:gd name="T56" fmla="*/ 15 w 456"/>
                <a:gd name="T57" fmla="*/ 131 h 342"/>
                <a:gd name="T58" fmla="*/ 8 w 456"/>
                <a:gd name="T59" fmla="*/ 132 h 342"/>
                <a:gd name="T60" fmla="*/ 11 w 456"/>
                <a:gd name="T61" fmla="*/ 182 h 342"/>
                <a:gd name="T62" fmla="*/ 4 w 456"/>
                <a:gd name="T63" fmla="*/ 186 h 342"/>
                <a:gd name="T64" fmla="*/ 30 w 456"/>
                <a:gd name="T65" fmla="*/ 255 h 342"/>
                <a:gd name="T66" fmla="*/ 23 w 456"/>
                <a:gd name="T67" fmla="*/ 279 h 342"/>
                <a:gd name="T68" fmla="*/ 53 w 456"/>
                <a:gd name="T69" fmla="*/ 289 h 342"/>
                <a:gd name="T70" fmla="*/ 84 w 456"/>
                <a:gd name="T71" fmla="*/ 274 h 342"/>
                <a:gd name="T72" fmla="*/ 136 w 456"/>
                <a:gd name="T73" fmla="*/ 258 h 342"/>
                <a:gd name="T74" fmla="*/ 202 w 456"/>
                <a:gd name="T75" fmla="*/ 244 h 342"/>
                <a:gd name="T76" fmla="*/ 229 w 456"/>
                <a:gd name="T77" fmla="*/ 252 h 342"/>
                <a:gd name="T78" fmla="*/ 239 w 456"/>
                <a:gd name="T79" fmla="*/ 266 h 342"/>
                <a:gd name="T80" fmla="*/ 253 w 456"/>
                <a:gd name="T81" fmla="*/ 288 h 342"/>
                <a:gd name="T82" fmla="*/ 281 w 456"/>
                <a:gd name="T83" fmla="*/ 263 h 342"/>
                <a:gd name="T84" fmla="*/ 276 w 456"/>
                <a:gd name="T85" fmla="*/ 289 h 342"/>
                <a:gd name="T86" fmla="*/ 287 w 456"/>
                <a:gd name="T87" fmla="*/ 296 h 342"/>
                <a:gd name="T88" fmla="*/ 303 w 456"/>
                <a:gd name="T89" fmla="*/ 314 h 342"/>
                <a:gd name="T90" fmla="*/ 344 w 456"/>
                <a:gd name="T91" fmla="*/ 339 h 342"/>
                <a:gd name="T92" fmla="*/ 364 w 456"/>
                <a:gd name="T93" fmla="*/ 331 h 342"/>
                <a:gd name="T94" fmla="*/ 381 w 456"/>
                <a:gd name="T95" fmla="*/ 337 h 342"/>
                <a:gd name="T96" fmla="*/ 417 w 456"/>
                <a:gd name="T97" fmla="*/ 303 h 342"/>
                <a:gd name="T98" fmla="*/ 448 w 456"/>
                <a:gd name="T99" fmla="*/ 246 h 342"/>
                <a:gd name="T100" fmla="*/ 455 w 456"/>
                <a:gd name="T101" fmla="*/ 207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6" h="342">
                  <a:moveTo>
                    <a:pt x="456" y="201"/>
                  </a:moveTo>
                  <a:cubicBezTo>
                    <a:pt x="456" y="201"/>
                    <a:pt x="455" y="198"/>
                    <a:pt x="455" y="197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453" y="197"/>
                    <a:pt x="453" y="196"/>
                    <a:pt x="452" y="196"/>
                  </a:cubicBezTo>
                  <a:cubicBezTo>
                    <a:pt x="450" y="193"/>
                    <a:pt x="451" y="180"/>
                    <a:pt x="452" y="176"/>
                  </a:cubicBezTo>
                  <a:cubicBezTo>
                    <a:pt x="451" y="176"/>
                    <a:pt x="450" y="176"/>
                    <a:pt x="450" y="176"/>
                  </a:cubicBezTo>
                  <a:cubicBezTo>
                    <a:pt x="445" y="176"/>
                    <a:pt x="443" y="168"/>
                    <a:pt x="442" y="165"/>
                  </a:cubicBezTo>
                  <a:cubicBezTo>
                    <a:pt x="441" y="163"/>
                    <a:pt x="438" y="158"/>
                    <a:pt x="436" y="158"/>
                  </a:cubicBezTo>
                  <a:cubicBezTo>
                    <a:pt x="435" y="158"/>
                    <a:pt x="435" y="159"/>
                    <a:pt x="434" y="159"/>
                  </a:cubicBezTo>
                  <a:cubicBezTo>
                    <a:pt x="431" y="159"/>
                    <a:pt x="430" y="156"/>
                    <a:pt x="430" y="154"/>
                  </a:cubicBezTo>
                  <a:cubicBezTo>
                    <a:pt x="430" y="154"/>
                    <a:pt x="430" y="153"/>
                    <a:pt x="430" y="153"/>
                  </a:cubicBezTo>
                  <a:cubicBezTo>
                    <a:pt x="429" y="153"/>
                    <a:pt x="429" y="153"/>
                    <a:pt x="429" y="153"/>
                  </a:cubicBezTo>
                  <a:cubicBezTo>
                    <a:pt x="427" y="153"/>
                    <a:pt x="426" y="153"/>
                    <a:pt x="425" y="152"/>
                  </a:cubicBezTo>
                  <a:cubicBezTo>
                    <a:pt x="423" y="149"/>
                    <a:pt x="423" y="142"/>
                    <a:pt x="423" y="139"/>
                  </a:cubicBezTo>
                  <a:cubicBezTo>
                    <a:pt x="423" y="139"/>
                    <a:pt x="423" y="139"/>
                    <a:pt x="423" y="138"/>
                  </a:cubicBezTo>
                  <a:cubicBezTo>
                    <a:pt x="423" y="138"/>
                    <a:pt x="423" y="138"/>
                    <a:pt x="422" y="138"/>
                  </a:cubicBezTo>
                  <a:cubicBezTo>
                    <a:pt x="421" y="138"/>
                    <a:pt x="420" y="138"/>
                    <a:pt x="419" y="137"/>
                  </a:cubicBezTo>
                  <a:cubicBezTo>
                    <a:pt x="419" y="137"/>
                    <a:pt x="419" y="136"/>
                    <a:pt x="419" y="136"/>
                  </a:cubicBezTo>
                  <a:cubicBezTo>
                    <a:pt x="419" y="136"/>
                    <a:pt x="418" y="137"/>
                    <a:pt x="417" y="137"/>
                  </a:cubicBezTo>
                  <a:cubicBezTo>
                    <a:pt x="416" y="137"/>
                    <a:pt x="416" y="138"/>
                    <a:pt x="415" y="138"/>
                  </a:cubicBezTo>
                  <a:cubicBezTo>
                    <a:pt x="414" y="139"/>
                    <a:pt x="412" y="138"/>
                    <a:pt x="411" y="137"/>
                  </a:cubicBezTo>
                  <a:cubicBezTo>
                    <a:pt x="409" y="134"/>
                    <a:pt x="409" y="130"/>
                    <a:pt x="410" y="128"/>
                  </a:cubicBezTo>
                  <a:cubicBezTo>
                    <a:pt x="410" y="126"/>
                    <a:pt x="409" y="124"/>
                    <a:pt x="406" y="122"/>
                  </a:cubicBezTo>
                  <a:cubicBezTo>
                    <a:pt x="402" y="118"/>
                    <a:pt x="401" y="115"/>
                    <a:pt x="402" y="112"/>
                  </a:cubicBezTo>
                  <a:cubicBezTo>
                    <a:pt x="400" y="109"/>
                    <a:pt x="382" y="100"/>
                    <a:pt x="377" y="99"/>
                  </a:cubicBezTo>
                  <a:cubicBezTo>
                    <a:pt x="373" y="98"/>
                    <a:pt x="373" y="94"/>
                    <a:pt x="373" y="92"/>
                  </a:cubicBezTo>
                  <a:cubicBezTo>
                    <a:pt x="373" y="91"/>
                    <a:pt x="374" y="91"/>
                    <a:pt x="373" y="90"/>
                  </a:cubicBezTo>
                  <a:cubicBezTo>
                    <a:pt x="371" y="88"/>
                    <a:pt x="370" y="80"/>
                    <a:pt x="370" y="75"/>
                  </a:cubicBezTo>
                  <a:cubicBezTo>
                    <a:pt x="370" y="73"/>
                    <a:pt x="369" y="72"/>
                    <a:pt x="367" y="70"/>
                  </a:cubicBezTo>
                  <a:cubicBezTo>
                    <a:pt x="365" y="68"/>
                    <a:pt x="363" y="66"/>
                    <a:pt x="363" y="63"/>
                  </a:cubicBezTo>
                  <a:cubicBezTo>
                    <a:pt x="364" y="61"/>
                    <a:pt x="363" y="60"/>
                    <a:pt x="363" y="58"/>
                  </a:cubicBezTo>
                  <a:cubicBezTo>
                    <a:pt x="362" y="55"/>
                    <a:pt x="362" y="52"/>
                    <a:pt x="362" y="49"/>
                  </a:cubicBezTo>
                  <a:cubicBezTo>
                    <a:pt x="362" y="48"/>
                    <a:pt x="361" y="47"/>
                    <a:pt x="358" y="45"/>
                  </a:cubicBezTo>
                  <a:cubicBezTo>
                    <a:pt x="357" y="44"/>
                    <a:pt x="355" y="43"/>
                    <a:pt x="355" y="41"/>
                  </a:cubicBezTo>
                  <a:cubicBezTo>
                    <a:pt x="354" y="42"/>
                    <a:pt x="353" y="42"/>
                    <a:pt x="352" y="42"/>
                  </a:cubicBezTo>
                  <a:cubicBezTo>
                    <a:pt x="351" y="42"/>
                    <a:pt x="349" y="43"/>
                    <a:pt x="348" y="43"/>
                  </a:cubicBezTo>
                  <a:cubicBezTo>
                    <a:pt x="346" y="43"/>
                    <a:pt x="345" y="43"/>
                    <a:pt x="344" y="41"/>
                  </a:cubicBezTo>
                  <a:cubicBezTo>
                    <a:pt x="342" y="39"/>
                    <a:pt x="342" y="34"/>
                    <a:pt x="342" y="29"/>
                  </a:cubicBezTo>
                  <a:cubicBezTo>
                    <a:pt x="343" y="24"/>
                    <a:pt x="340" y="15"/>
                    <a:pt x="338" y="13"/>
                  </a:cubicBezTo>
                  <a:cubicBezTo>
                    <a:pt x="335" y="11"/>
                    <a:pt x="334" y="7"/>
                    <a:pt x="333" y="3"/>
                  </a:cubicBezTo>
                  <a:cubicBezTo>
                    <a:pt x="333" y="2"/>
                    <a:pt x="333" y="1"/>
                    <a:pt x="332" y="0"/>
                  </a:cubicBezTo>
                  <a:cubicBezTo>
                    <a:pt x="331" y="1"/>
                    <a:pt x="328" y="4"/>
                    <a:pt x="328" y="6"/>
                  </a:cubicBezTo>
                  <a:cubicBezTo>
                    <a:pt x="328" y="10"/>
                    <a:pt x="327" y="14"/>
                    <a:pt x="325" y="17"/>
                  </a:cubicBezTo>
                  <a:cubicBezTo>
                    <a:pt x="324" y="17"/>
                    <a:pt x="325" y="19"/>
                    <a:pt x="325" y="20"/>
                  </a:cubicBezTo>
                  <a:cubicBezTo>
                    <a:pt x="325" y="23"/>
                    <a:pt x="326" y="27"/>
                    <a:pt x="323" y="29"/>
                  </a:cubicBezTo>
                  <a:cubicBezTo>
                    <a:pt x="322" y="30"/>
                    <a:pt x="322" y="36"/>
                    <a:pt x="323" y="39"/>
                  </a:cubicBezTo>
                  <a:cubicBezTo>
                    <a:pt x="323" y="42"/>
                    <a:pt x="323" y="45"/>
                    <a:pt x="323" y="48"/>
                  </a:cubicBezTo>
                  <a:cubicBezTo>
                    <a:pt x="323" y="49"/>
                    <a:pt x="323" y="51"/>
                    <a:pt x="322" y="52"/>
                  </a:cubicBezTo>
                  <a:cubicBezTo>
                    <a:pt x="322" y="57"/>
                    <a:pt x="322" y="62"/>
                    <a:pt x="319" y="66"/>
                  </a:cubicBezTo>
                  <a:cubicBezTo>
                    <a:pt x="318" y="67"/>
                    <a:pt x="318" y="69"/>
                    <a:pt x="317" y="70"/>
                  </a:cubicBezTo>
                  <a:cubicBezTo>
                    <a:pt x="315" y="74"/>
                    <a:pt x="313" y="78"/>
                    <a:pt x="309" y="80"/>
                  </a:cubicBezTo>
                  <a:cubicBezTo>
                    <a:pt x="304" y="82"/>
                    <a:pt x="297" y="80"/>
                    <a:pt x="294" y="76"/>
                  </a:cubicBezTo>
                  <a:cubicBezTo>
                    <a:pt x="293" y="75"/>
                    <a:pt x="292" y="74"/>
                    <a:pt x="292" y="72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1" y="70"/>
                    <a:pt x="287" y="69"/>
                    <a:pt x="284" y="70"/>
                  </a:cubicBezTo>
                  <a:cubicBezTo>
                    <a:pt x="281" y="70"/>
                    <a:pt x="279" y="68"/>
                    <a:pt x="277" y="65"/>
                  </a:cubicBezTo>
                  <a:cubicBezTo>
                    <a:pt x="275" y="64"/>
                    <a:pt x="274" y="62"/>
                    <a:pt x="272" y="60"/>
                  </a:cubicBezTo>
                  <a:cubicBezTo>
                    <a:pt x="270" y="59"/>
                    <a:pt x="268" y="59"/>
                    <a:pt x="266" y="59"/>
                  </a:cubicBezTo>
                  <a:cubicBezTo>
                    <a:pt x="263" y="59"/>
                    <a:pt x="261" y="59"/>
                    <a:pt x="260" y="56"/>
                  </a:cubicBezTo>
                  <a:cubicBezTo>
                    <a:pt x="258" y="52"/>
                    <a:pt x="257" y="51"/>
                    <a:pt x="254" y="49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1" y="47"/>
                    <a:pt x="250" y="46"/>
                    <a:pt x="250" y="44"/>
                  </a:cubicBezTo>
                  <a:cubicBezTo>
                    <a:pt x="250" y="42"/>
                    <a:pt x="251" y="41"/>
                    <a:pt x="253" y="40"/>
                  </a:cubicBezTo>
                  <a:cubicBezTo>
                    <a:pt x="254" y="39"/>
                    <a:pt x="254" y="39"/>
                    <a:pt x="254" y="39"/>
                  </a:cubicBezTo>
                  <a:cubicBezTo>
                    <a:pt x="256" y="38"/>
                    <a:pt x="257" y="36"/>
                    <a:pt x="254" y="32"/>
                  </a:cubicBezTo>
                  <a:cubicBezTo>
                    <a:pt x="254" y="32"/>
                    <a:pt x="253" y="31"/>
                    <a:pt x="254" y="29"/>
                  </a:cubicBezTo>
                  <a:cubicBezTo>
                    <a:pt x="254" y="27"/>
                    <a:pt x="256" y="27"/>
                    <a:pt x="258" y="26"/>
                  </a:cubicBezTo>
                  <a:cubicBezTo>
                    <a:pt x="259" y="26"/>
                    <a:pt x="261" y="25"/>
                    <a:pt x="262" y="24"/>
                  </a:cubicBezTo>
                  <a:cubicBezTo>
                    <a:pt x="264" y="24"/>
                    <a:pt x="264" y="23"/>
                    <a:pt x="264" y="22"/>
                  </a:cubicBezTo>
                  <a:cubicBezTo>
                    <a:pt x="264" y="21"/>
                    <a:pt x="263" y="18"/>
                    <a:pt x="266" y="17"/>
                  </a:cubicBezTo>
                  <a:cubicBezTo>
                    <a:pt x="267" y="17"/>
                    <a:pt x="267" y="16"/>
                    <a:pt x="267" y="16"/>
                  </a:cubicBezTo>
                  <a:cubicBezTo>
                    <a:pt x="267" y="16"/>
                    <a:pt x="266" y="15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5"/>
                    <a:pt x="263" y="16"/>
                    <a:pt x="263" y="16"/>
                  </a:cubicBezTo>
                  <a:cubicBezTo>
                    <a:pt x="263" y="17"/>
                    <a:pt x="263" y="19"/>
                    <a:pt x="261" y="20"/>
                  </a:cubicBezTo>
                  <a:cubicBezTo>
                    <a:pt x="260" y="20"/>
                    <a:pt x="260" y="20"/>
                    <a:pt x="260" y="20"/>
                  </a:cubicBezTo>
                  <a:cubicBezTo>
                    <a:pt x="258" y="20"/>
                    <a:pt x="257" y="18"/>
                    <a:pt x="256" y="15"/>
                  </a:cubicBezTo>
                  <a:cubicBezTo>
                    <a:pt x="256" y="15"/>
                    <a:pt x="256" y="15"/>
                    <a:pt x="256" y="14"/>
                  </a:cubicBezTo>
                  <a:cubicBezTo>
                    <a:pt x="256" y="14"/>
                    <a:pt x="256" y="14"/>
                    <a:pt x="256" y="15"/>
                  </a:cubicBezTo>
                  <a:cubicBezTo>
                    <a:pt x="254" y="16"/>
                    <a:pt x="252" y="18"/>
                    <a:pt x="249" y="18"/>
                  </a:cubicBezTo>
                  <a:cubicBezTo>
                    <a:pt x="248" y="18"/>
                    <a:pt x="247" y="17"/>
                    <a:pt x="246" y="16"/>
                  </a:cubicBezTo>
                  <a:cubicBezTo>
                    <a:pt x="245" y="14"/>
                    <a:pt x="234" y="12"/>
                    <a:pt x="225" y="10"/>
                  </a:cubicBezTo>
                  <a:cubicBezTo>
                    <a:pt x="224" y="10"/>
                    <a:pt x="223" y="10"/>
                    <a:pt x="221" y="9"/>
                  </a:cubicBezTo>
                  <a:cubicBezTo>
                    <a:pt x="222" y="10"/>
                    <a:pt x="222" y="11"/>
                    <a:pt x="222" y="12"/>
                  </a:cubicBezTo>
                  <a:cubicBezTo>
                    <a:pt x="220" y="16"/>
                    <a:pt x="209" y="17"/>
                    <a:pt x="206" y="17"/>
                  </a:cubicBezTo>
                  <a:cubicBezTo>
                    <a:pt x="205" y="17"/>
                    <a:pt x="203" y="17"/>
                    <a:pt x="202" y="17"/>
                  </a:cubicBezTo>
                  <a:cubicBezTo>
                    <a:pt x="202" y="17"/>
                    <a:pt x="202" y="18"/>
                    <a:pt x="202" y="19"/>
                  </a:cubicBezTo>
                  <a:cubicBezTo>
                    <a:pt x="201" y="20"/>
                    <a:pt x="200" y="20"/>
                    <a:pt x="199" y="20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8" y="20"/>
                    <a:pt x="197" y="22"/>
                    <a:pt x="196" y="24"/>
                  </a:cubicBezTo>
                  <a:cubicBezTo>
                    <a:pt x="195" y="26"/>
                    <a:pt x="194" y="28"/>
                    <a:pt x="192" y="30"/>
                  </a:cubicBezTo>
                  <a:cubicBezTo>
                    <a:pt x="191" y="31"/>
                    <a:pt x="191" y="32"/>
                    <a:pt x="191" y="33"/>
                  </a:cubicBezTo>
                  <a:cubicBezTo>
                    <a:pt x="190" y="35"/>
                    <a:pt x="190" y="36"/>
                    <a:pt x="187" y="38"/>
                  </a:cubicBezTo>
                  <a:cubicBezTo>
                    <a:pt x="186" y="39"/>
                    <a:pt x="186" y="39"/>
                    <a:pt x="186" y="40"/>
                  </a:cubicBezTo>
                  <a:cubicBezTo>
                    <a:pt x="186" y="41"/>
                    <a:pt x="186" y="42"/>
                    <a:pt x="188" y="45"/>
                  </a:cubicBezTo>
                  <a:cubicBezTo>
                    <a:pt x="190" y="47"/>
                    <a:pt x="191" y="48"/>
                    <a:pt x="190" y="50"/>
                  </a:cubicBezTo>
                  <a:cubicBezTo>
                    <a:pt x="189" y="53"/>
                    <a:pt x="183" y="52"/>
                    <a:pt x="180" y="49"/>
                  </a:cubicBezTo>
                  <a:cubicBezTo>
                    <a:pt x="178" y="47"/>
                    <a:pt x="177" y="46"/>
                    <a:pt x="176" y="46"/>
                  </a:cubicBezTo>
                  <a:cubicBezTo>
                    <a:pt x="176" y="46"/>
                    <a:pt x="176" y="47"/>
                    <a:pt x="176" y="48"/>
                  </a:cubicBezTo>
                  <a:cubicBezTo>
                    <a:pt x="176" y="49"/>
                    <a:pt x="175" y="50"/>
                    <a:pt x="175" y="51"/>
                  </a:cubicBezTo>
                  <a:cubicBezTo>
                    <a:pt x="174" y="52"/>
                    <a:pt x="171" y="52"/>
                    <a:pt x="170" y="50"/>
                  </a:cubicBezTo>
                  <a:cubicBezTo>
                    <a:pt x="168" y="49"/>
                    <a:pt x="168" y="47"/>
                    <a:pt x="168" y="45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7" y="44"/>
                    <a:pt x="167" y="44"/>
                  </a:cubicBezTo>
                  <a:cubicBezTo>
                    <a:pt x="165" y="43"/>
                    <a:pt x="163" y="43"/>
                    <a:pt x="162" y="41"/>
                  </a:cubicBezTo>
                  <a:cubicBezTo>
                    <a:pt x="161" y="39"/>
                    <a:pt x="157" y="35"/>
                    <a:pt x="155" y="35"/>
                  </a:cubicBezTo>
                  <a:cubicBezTo>
                    <a:pt x="154" y="35"/>
                    <a:pt x="153" y="35"/>
                    <a:pt x="153" y="36"/>
                  </a:cubicBezTo>
                  <a:cubicBezTo>
                    <a:pt x="152" y="37"/>
                    <a:pt x="150" y="39"/>
                    <a:pt x="148" y="39"/>
                  </a:cubicBezTo>
                  <a:cubicBezTo>
                    <a:pt x="147" y="39"/>
                    <a:pt x="147" y="39"/>
                    <a:pt x="146" y="39"/>
                  </a:cubicBezTo>
                  <a:cubicBezTo>
                    <a:pt x="146" y="39"/>
                    <a:pt x="146" y="40"/>
                    <a:pt x="146" y="42"/>
                  </a:cubicBezTo>
                  <a:cubicBezTo>
                    <a:pt x="147" y="43"/>
                    <a:pt x="146" y="44"/>
                    <a:pt x="146" y="44"/>
                  </a:cubicBezTo>
                  <a:cubicBezTo>
                    <a:pt x="145" y="45"/>
                    <a:pt x="145" y="45"/>
                    <a:pt x="143" y="45"/>
                  </a:cubicBezTo>
                  <a:cubicBezTo>
                    <a:pt x="142" y="45"/>
                    <a:pt x="141" y="45"/>
                    <a:pt x="140" y="45"/>
                  </a:cubicBezTo>
                  <a:cubicBezTo>
                    <a:pt x="139" y="44"/>
                    <a:pt x="137" y="44"/>
                    <a:pt x="136" y="44"/>
                  </a:cubicBezTo>
                  <a:cubicBezTo>
                    <a:pt x="136" y="44"/>
                    <a:pt x="136" y="45"/>
                    <a:pt x="136" y="45"/>
                  </a:cubicBezTo>
                  <a:cubicBezTo>
                    <a:pt x="136" y="46"/>
                    <a:pt x="137" y="47"/>
                    <a:pt x="136" y="48"/>
                  </a:cubicBezTo>
                  <a:cubicBezTo>
                    <a:pt x="135" y="49"/>
                    <a:pt x="135" y="49"/>
                    <a:pt x="134" y="49"/>
                  </a:cubicBezTo>
                  <a:cubicBezTo>
                    <a:pt x="134" y="49"/>
                    <a:pt x="134" y="50"/>
                    <a:pt x="133" y="50"/>
                  </a:cubicBezTo>
                  <a:cubicBezTo>
                    <a:pt x="133" y="51"/>
                    <a:pt x="131" y="53"/>
                    <a:pt x="128" y="53"/>
                  </a:cubicBezTo>
                  <a:cubicBezTo>
                    <a:pt x="128" y="53"/>
                    <a:pt x="127" y="56"/>
                    <a:pt x="128" y="62"/>
                  </a:cubicBezTo>
                  <a:cubicBezTo>
                    <a:pt x="128" y="62"/>
                    <a:pt x="128" y="63"/>
                    <a:pt x="127" y="64"/>
                  </a:cubicBezTo>
                  <a:cubicBezTo>
                    <a:pt x="126" y="66"/>
                    <a:pt x="124" y="65"/>
                    <a:pt x="122" y="64"/>
                  </a:cubicBezTo>
                  <a:cubicBezTo>
                    <a:pt x="121" y="64"/>
                    <a:pt x="120" y="63"/>
                    <a:pt x="119" y="63"/>
                  </a:cubicBezTo>
                  <a:cubicBezTo>
                    <a:pt x="119" y="63"/>
                    <a:pt x="119" y="64"/>
                    <a:pt x="120" y="64"/>
                  </a:cubicBezTo>
                  <a:cubicBezTo>
                    <a:pt x="120" y="66"/>
                    <a:pt x="121" y="67"/>
                    <a:pt x="122" y="69"/>
                  </a:cubicBezTo>
                  <a:cubicBezTo>
                    <a:pt x="123" y="74"/>
                    <a:pt x="120" y="75"/>
                    <a:pt x="119" y="76"/>
                  </a:cubicBezTo>
                  <a:cubicBezTo>
                    <a:pt x="118" y="76"/>
                    <a:pt x="118" y="77"/>
                    <a:pt x="118" y="77"/>
                  </a:cubicBezTo>
                  <a:cubicBezTo>
                    <a:pt x="117" y="77"/>
                    <a:pt x="116" y="78"/>
                    <a:pt x="116" y="78"/>
                  </a:cubicBezTo>
                  <a:cubicBezTo>
                    <a:pt x="114" y="78"/>
                    <a:pt x="112" y="76"/>
                    <a:pt x="111" y="73"/>
                  </a:cubicBezTo>
                  <a:cubicBezTo>
                    <a:pt x="110" y="72"/>
                    <a:pt x="110" y="70"/>
                    <a:pt x="110" y="68"/>
                  </a:cubicBezTo>
                  <a:cubicBezTo>
                    <a:pt x="109" y="68"/>
                    <a:pt x="107" y="70"/>
                    <a:pt x="104" y="73"/>
                  </a:cubicBezTo>
                  <a:cubicBezTo>
                    <a:pt x="103" y="75"/>
                    <a:pt x="103" y="77"/>
                    <a:pt x="104" y="80"/>
                  </a:cubicBezTo>
                  <a:cubicBezTo>
                    <a:pt x="105" y="83"/>
                    <a:pt x="106" y="85"/>
                    <a:pt x="103" y="86"/>
                  </a:cubicBezTo>
                  <a:cubicBezTo>
                    <a:pt x="102" y="87"/>
                    <a:pt x="93" y="96"/>
                    <a:pt x="88" y="102"/>
                  </a:cubicBezTo>
                  <a:cubicBezTo>
                    <a:pt x="84" y="106"/>
                    <a:pt x="78" y="107"/>
                    <a:pt x="73" y="107"/>
                  </a:cubicBezTo>
                  <a:cubicBezTo>
                    <a:pt x="71" y="107"/>
                    <a:pt x="68" y="107"/>
                    <a:pt x="67" y="108"/>
                  </a:cubicBezTo>
                  <a:cubicBezTo>
                    <a:pt x="65" y="110"/>
                    <a:pt x="63" y="110"/>
                    <a:pt x="61" y="110"/>
                  </a:cubicBezTo>
                  <a:cubicBezTo>
                    <a:pt x="59" y="110"/>
                    <a:pt x="58" y="110"/>
                    <a:pt x="57" y="111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2" y="115"/>
                    <a:pt x="49" y="117"/>
                    <a:pt x="46" y="117"/>
                  </a:cubicBezTo>
                  <a:cubicBezTo>
                    <a:pt x="44" y="117"/>
                    <a:pt x="43" y="116"/>
                    <a:pt x="43" y="115"/>
                  </a:cubicBezTo>
                  <a:cubicBezTo>
                    <a:pt x="43" y="115"/>
                    <a:pt x="42" y="115"/>
                    <a:pt x="42" y="115"/>
                  </a:cubicBezTo>
                  <a:cubicBezTo>
                    <a:pt x="39" y="115"/>
                    <a:pt x="35" y="117"/>
                    <a:pt x="33" y="119"/>
                  </a:cubicBezTo>
                  <a:cubicBezTo>
                    <a:pt x="29" y="123"/>
                    <a:pt x="22" y="127"/>
                    <a:pt x="17" y="127"/>
                  </a:cubicBezTo>
                  <a:cubicBezTo>
                    <a:pt x="16" y="127"/>
                    <a:pt x="15" y="129"/>
                    <a:pt x="15" y="131"/>
                  </a:cubicBezTo>
                  <a:cubicBezTo>
                    <a:pt x="14" y="133"/>
                    <a:pt x="13" y="134"/>
                    <a:pt x="12" y="135"/>
                  </a:cubicBezTo>
                  <a:cubicBezTo>
                    <a:pt x="12" y="136"/>
                    <a:pt x="11" y="136"/>
                    <a:pt x="11" y="136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4"/>
                    <a:pt x="8" y="133"/>
                    <a:pt x="8" y="132"/>
                  </a:cubicBezTo>
                  <a:cubicBezTo>
                    <a:pt x="7" y="133"/>
                    <a:pt x="7" y="134"/>
                    <a:pt x="6" y="136"/>
                  </a:cubicBezTo>
                  <a:cubicBezTo>
                    <a:pt x="6" y="137"/>
                    <a:pt x="6" y="138"/>
                    <a:pt x="7" y="140"/>
                  </a:cubicBezTo>
                  <a:cubicBezTo>
                    <a:pt x="8" y="142"/>
                    <a:pt x="9" y="145"/>
                    <a:pt x="6" y="149"/>
                  </a:cubicBezTo>
                  <a:cubicBezTo>
                    <a:pt x="2" y="155"/>
                    <a:pt x="0" y="159"/>
                    <a:pt x="4" y="164"/>
                  </a:cubicBezTo>
                  <a:cubicBezTo>
                    <a:pt x="10" y="172"/>
                    <a:pt x="13" y="177"/>
                    <a:pt x="11" y="182"/>
                  </a:cubicBezTo>
                  <a:cubicBezTo>
                    <a:pt x="10" y="183"/>
                    <a:pt x="9" y="183"/>
                    <a:pt x="8" y="183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8" y="184"/>
                    <a:pt x="7" y="184"/>
                    <a:pt x="7" y="184"/>
                  </a:cubicBezTo>
                  <a:cubicBezTo>
                    <a:pt x="6" y="185"/>
                    <a:pt x="5" y="186"/>
                    <a:pt x="3" y="185"/>
                  </a:cubicBezTo>
                  <a:cubicBezTo>
                    <a:pt x="3" y="185"/>
                    <a:pt x="4" y="185"/>
                    <a:pt x="4" y="186"/>
                  </a:cubicBezTo>
                  <a:cubicBezTo>
                    <a:pt x="7" y="192"/>
                    <a:pt x="11" y="198"/>
                    <a:pt x="11" y="202"/>
                  </a:cubicBezTo>
                  <a:cubicBezTo>
                    <a:pt x="11" y="204"/>
                    <a:pt x="13" y="207"/>
                    <a:pt x="15" y="210"/>
                  </a:cubicBezTo>
                  <a:cubicBezTo>
                    <a:pt x="18" y="214"/>
                    <a:pt x="21" y="218"/>
                    <a:pt x="21" y="224"/>
                  </a:cubicBezTo>
                  <a:cubicBezTo>
                    <a:pt x="20" y="231"/>
                    <a:pt x="28" y="244"/>
                    <a:pt x="30" y="248"/>
                  </a:cubicBezTo>
                  <a:cubicBezTo>
                    <a:pt x="32" y="250"/>
                    <a:pt x="31" y="252"/>
                    <a:pt x="30" y="255"/>
                  </a:cubicBezTo>
                  <a:cubicBezTo>
                    <a:pt x="29" y="258"/>
                    <a:pt x="28" y="261"/>
                    <a:pt x="28" y="264"/>
                  </a:cubicBezTo>
                  <a:cubicBezTo>
                    <a:pt x="29" y="268"/>
                    <a:pt x="28" y="271"/>
                    <a:pt x="26" y="273"/>
                  </a:cubicBezTo>
                  <a:cubicBezTo>
                    <a:pt x="25" y="275"/>
                    <a:pt x="22" y="276"/>
                    <a:pt x="20" y="276"/>
                  </a:cubicBezTo>
                  <a:cubicBezTo>
                    <a:pt x="19" y="276"/>
                    <a:pt x="19" y="276"/>
                    <a:pt x="20" y="277"/>
                  </a:cubicBezTo>
                  <a:cubicBezTo>
                    <a:pt x="21" y="278"/>
                    <a:pt x="22" y="279"/>
                    <a:pt x="23" y="279"/>
                  </a:cubicBezTo>
                  <a:cubicBezTo>
                    <a:pt x="26" y="280"/>
                    <a:pt x="28" y="281"/>
                    <a:pt x="29" y="283"/>
                  </a:cubicBezTo>
                  <a:cubicBezTo>
                    <a:pt x="29" y="284"/>
                    <a:pt x="30" y="285"/>
                    <a:pt x="32" y="287"/>
                  </a:cubicBezTo>
                  <a:cubicBezTo>
                    <a:pt x="34" y="288"/>
                    <a:pt x="38" y="289"/>
                    <a:pt x="44" y="289"/>
                  </a:cubicBezTo>
                  <a:cubicBezTo>
                    <a:pt x="46" y="289"/>
                    <a:pt x="48" y="289"/>
                    <a:pt x="50" y="289"/>
                  </a:cubicBezTo>
                  <a:cubicBezTo>
                    <a:pt x="51" y="289"/>
                    <a:pt x="52" y="289"/>
                    <a:pt x="53" y="289"/>
                  </a:cubicBezTo>
                  <a:cubicBezTo>
                    <a:pt x="54" y="289"/>
                    <a:pt x="55" y="288"/>
                    <a:pt x="56" y="286"/>
                  </a:cubicBezTo>
                  <a:cubicBezTo>
                    <a:pt x="58" y="284"/>
                    <a:pt x="60" y="282"/>
                    <a:pt x="64" y="282"/>
                  </a:cubicBezTo>
                  <a:cubicBezTo>
                    <a:pt x="67" y="282"/>
                    <a:pt x="68" y="281"/>
                    <a:pt x="69" y="279"/>
                  </a:cubicBezTo>
                  <a:cubicBezTo>
                    <a:pt x="69" y="279"/>
                    <a:pt x="70" y="278"/>
                    <a:pt x="71" y="277"/>
                  </a:cubicBezTo>
                  <a:cubicBezTo>
                    <a:pt x="72" y="275"/>
                    <a:pt x="76" y="274"/>
                    <a:pt x="84" y="274"/>
                  </a:cubicBezTo>
                  <a:cubicBezTo>
                    <a:pt x="89" y="274"/>
                    <a:pt x="94" y="274"/>
                    <a:pt x="99" y="275"/>
                  </a:cubicBezTo>
                  <a:cubicBezTo>
                    <a:pt x="101" y="275"/>
                    <a:pt x="101" y="275"/>
                    <a:pt x="101" y="275"/>
                  </a:cubicBezTo>
                  <a:cubicBezTo>
                    <a:pt x="112" y="275"/>
                    <a:pt x="118" y="273"/>
                    <a:pt x="120" y="267"/>
                  </a:cubicBezTo>
                  <a:cubicBezTo>
                    <a:pt x="122" y="264"/>
                    <a:pt x="126" y="262"/>
                    <a:pt x="130" y="261"/>
                  </a:cubicBezTo>
                  <a:cubicBezTo>
                    <a:pt x="132" y="260"/>
                    <a:pt x="135" y="259"/>
                    <a:pt x="136" y="258"/>
                  </a:cubicBezTo>
                  <a:cubicBezTo>
                    <a:pt x="140" y="254"/>
                    <a:pt x="143" y="254"/>
                    <a:pt x="154" y="254"/>
                  </a:cubicBezTo>
                  <a:cubicBezTo>
                    <a:pt x="161" y="255"/>
                    <a:pt x="168" y="251"/>
                    <a:pt x="174" y="249"/>
                  </a:cubicBezTo>
                  <a:cubicBezTo>
                    <a:pt x="176" y="248"/>
                    <a:pt x="177" y="248"/>
                    <a:pt x="178" y="247"/>
                  </a:cubicBezTo>
                  <a:cubicBezTo>
                    <a:pt x="182" y="245"/>
                    <a:pt x="187" y="245"/>
                    <a:pt x="193" y="245"/>
                  </a:cubicBezTo>
                  <a:cubicBezTo>
                    <a:pt x="196" y="245"/>
                    <a:pt x="200" y="245"/>
                    <a:pt x="202" y="244"/>
                  </a:cubicBezTo>
                  <a:cubicBezTo>
                    <a:pt x="203" y="244"/>
                    <a:pt x="203" y="244"/>
                    <a:pt x="204" y="244"/>
                  </a:cubicBezTo>
                  <a:cubicBezTo>
                    <a:pt x="207" y="244"/>
                    <a:pt x="209" y="246"/>
                    <a:pt x="211" y="248"/>
                  </a:cubicBezTo>
                  <a:cubicBezTo>
                    <a:pt x="212" y="249"/>
                    <a:pt x="214" y="251"/>
                    <a:pt x="216" y="251"/>
                  </a:cubicBezTo>
                  <a:cubicBezTo>
                    <a:pt x="221" y="250"/>
                    <a:pt x="224" y="251"/>
                    <a:pt x="226" y="252"/>
                  </a:cubicBezTo>
                  <a:cubicBezTo>
                    <a:pt x="227" y="252"/>
                    <a:pt x="228" y="252"/>
                    <a:pt x="229" y="252"/>
                  </a:cubicBezTo>
                  <a:cubicBezTo>
                    <a:pt x="230" y="252"/>
                    <a:pt x="230" y="252"/>
                    <a:pt x="230" y="252"/>
                  </a:cubicBezTo>
                  <a:cubicBezTo>
                    <a:pt x="232" y="252"/>
                    <a:pt x="234" y="254"/>
                    <a:pt x="234" y="254"/>
                  </a:cubicBezTo>
                  <a:cubicBezTo>
                    <a:pt x="235" y="255"/>
                    <a:pt x="236" y="255"/>
                    <a:pt x="237" y="256"/>
                  </a:cubicBezTo>
                  <a:cubicBezTo>
                    <a:pt x="239" y="256"/>
                    <a:pt x="240" y="258"/>
                    <a:pt x="240" y="259"/>
                  </a:cubicBezTo>
                  <a:cubicBezTo>
                    <a:pt x="241" y="260"/>
                    <a:pt x="241" y="263"/>
                    <a:pt x="239" y="266"/>
                  </a:cubicBezTo>
                  <a:cubicBezTo>
                    <a:pt x="239" y="266"/>
                    <a:pt x="240" y="266"/>
                    <a:pt x="240" y="267"/>
                  </a:cubicBezTo>
                  <a:cubicBezTo>
                    <a:pt x="243" y="268"/>
                    <a:pt x="246" y="269"/>
                    <a:pt x="249" y="273"/>
                  </a:cubicBezTo>
                  <a:cubicBezTo>
                    <a:pt x="252" y="277"/>
                    <a:pt x="251" y="280"/>
                    <a:pt x="251" y="282"/>
                  </a:cubicBezTo>
                  <a:cubicBezTo>
                    <a:pt x="251" y="283"/>
                    <a:pt x="251" y="284"/>
                    <a:pt x="251" y="286"/>
                  </a:cubicBezTo>
                  <a:cubicBezTo>
                    <a:pt x="252" y="287"/>
                    <a:pt x="253" y="288"/>
                    <a:pt x="253" y="288"/>
                  </a:cubicBezTo>
                  <a:cubicBezTo>
                    <a:pt x="253" y="288"/>
                    <a:pt x="255" y="286"/>
                    <a:pt x="257" y="282"/>
                  </a:cubicBezTo>
                  <a:cubicBezTo>
                    <a:pt x="260" y="278"/>
                    <a:pt x="263" y="277"/>
                    <a:pt x="266" y="277"/>
                  </a:cubicBezTo>
                  <a:cubicBezTo>
                    <a:pt x="268" y="276"/>
                    <a:pt x="268" y="276"/>
                    <a:pt x="268" y="275"/>
                  </a:cubicBezTo>
                  <a:cubicBezTo>
                    <a:pt x="269" y="269"/>
                    <a:pt x="273" y="262"/>
                    <a:pt x="278" y="262"/>
                  </a:cubicBezTo>
                  <a:cubicBezTo>
                    <a:pt x="279" y="262"/>
                    <a:pt x="280" y="263"/>
                    <a:pt x="281" y="263"/>
                  </a:cubicBezTo>
                  <a:cubicBezTo>
                    <a:pt x="284" y="266"/>
                    <a:pt x="282" y="269"/>
                    <a:pt x="281" y="271"/>
                  </a:cubicBezTo>
                  <a:cubicBezTo>
                    <a:pt x="280" y="273"/>
                    <a:pt x="278" y="276"/>
                    <a:pt x="277" y="281"/>
                  </a:cubicBezTo>
                  <a:cubicBezTo>
                    <a:pt x="276" y="288"/>
                    <a:pt x="274" y="290"/>
                    <a:pt x="271" y="290"/>
                  </a:cubicBezTo>
                  <a:cubicBezTo>
                    <a:pt x="272" y="291"/>
                    <a:pt x="272" y="291"/>
                    <a:pt x="273" y="291"/>
                  </a:cubicBezTo>
                  <a:cubicBezTo>
                    <a:pt x="274" y="291"/>
                    <a:pt x="276" y="290"/>
                    <a:pt x="276" y="289"/>
                  </a:cubicBezTo>
                  <a:cubicBezTo>
                    <a:pt x="276" y="282"/>
                    <a:pt x="279" y="280"/>
                    <a:pt x="281" y="280"/>
                  </a:cubicBezTo>
                  <a:cubicBezTo>
                    <a:pt x="283" y="280"/>
                    <a:pt x="284" y="282"/>
                    <a:pt x="286" y="284"/>
                  </a:cubicBezTo>
                  <a:cubicBezTo>
                    <a:pt x="290" y="289"/>
                    <a:pt x="287" y="293"/>
                    <a:pt x="286" y="295"/>
                  </a:cubicBezTo>
                  <a:cubicBezTo>
                    <a:pt x="286" y="296"/>
                    <a:pt x="285" y="296"/>
                    <a:pt x="285" y="297"/>
                  </a:cubicBezTo>
                  <a:cubicBezTo>
                    <a:pt x="286" y="297"/>
                    <a:pt x="287" y="296"/>
                    <a:pt x="287" y="296"/>
                  </a:cubicBezTo>
                  <a:cubicBezTo>
                    <a:pt x="289" y="296"/>
                    <a:pt x="290" y="295"/>
                    <a:pt x="291" y="295"/>
                  </a:cubicBezTo>
                  <a:cubicBezTo>
                    <a:pt x="292" y="295"/>
                    <a:pt x="292" y="295"/>
                    <a:pt x="292" y="295"/>
                  </a:cubicBezTo>
                  <a:cubicBezTo>
                    <a:pt x="295" y="296"/>
                    <a:pt x="297" y="299"/>
                    <a:pt x="299" y="301"/>
                  </a:cubicBezTo>
                  <a:cubicBezTo>
                    <a:pt x="301" y="304"/>
                    <a:pt x="304" y="309"/>
                    <a:pt x="303" y="313"/>
                  </a:cubicBezTo>
                  <a:cubicBezTo>
                    <a:pt x="303" y="314"/>
                    <a:pt x="303" y="314"/>
                    <a:pt x="303" y="314"/>
                  </a:cubicBezTo>
                  <a:cubicBezTo>
                    <a:pt x="302" y="319"/>
                    <a:pt x="301" y="322"/>
                    <a:pt x="308" y="326"/>
                  </a:cubicBezTo>
                  <a:cubicBezTo>
                    <a:pt x="311" y="327"/>
                    <a:pt x="313" y="329"/>
                    <a:pt x="314" y="329"/>
                  </a:cubicBezTo>
                  <a:cubicBezTo>
                    <a:pt x="315" y="330"/>
                    <a:pt x="315" y="330"/>
                    <a:pt x="318" y="330"/>
                  </a:cubicBezTo>
                  <a:cubicBezTo>
                    <a:pt x="325" y="330"/>
                    <a:pt x="339" y="336"/>
                    <a:pt x="342" y="339"/>
                  </a:cubicBezTo>
                  <a:cubicBezTo>
                    <a:pt x="343" y="339"/>
                    <a:pt x="343" y="339"/>
                    <a:pt x="344" y="339"/>
                  </a:cubicBezTo>
                  <a:cubicBezTo>
                    <a:pt x="347" y="339"/>
                    <a:pt x="352" y="336"/>
                    <a:pt x="353" y="332"/>
                  </a:cubicBezTo>
                  <a:cubicBezTo>
                    <a:pt x="354" y="329"/>
                    <a:pt x="356" y="327"/>
                    <a:pt x="358" y="327"/>
                  </a:cubicBezTo>
                  <a:cubicBezTo>
                    <a:pt x="360" y="327"/>
                    <a:pt x="362" y="329"/>
                    <a:pt x="363" y="331"/>
                  </a:cubicBezTo>
                  <a:cubicBezTo>
                    <a:pt x="363" y="331"/>
                    <a:pt x="363" y="331"/>
                    <a:pt x="363" y="331"/>
                  </a:cubicBezTo>
                  <a:cubicBezTo>
                    <a:pt x="363" y="331"/>
                    <a:pt x="364" y="331"/>
                    <a:pt x="364" y="331"/>
                  </a:cubicBezTo>
                  <a:cubicBezTo>
                    <a:pt x="365" y="331"/>
                    <a:pt x="366" y="332"/>
                    <a:pt x="367" y="335"/>
                  </a:cubicBezTo>
                  <a:cubicBezTo>
                    <a:pt x="367" y="336"/>
                    <a:pt x="369" y="336"/>
                    <a:pt x="370" y="337"/>
                  </a:cubicBezTo>
                  <a:cubicBezTo>
                    <a:pt x="372" y="338"/>
                    <a:pt x="373" y="339"/>
                    <a:pt x="374" y="341"/>
                  </a:cubicBezTo>
                  <a:cubicBezTo>
                    <a:pt x="375" y="341"/>
                    <a:pt x="375" y="341"/>
                    <a:pt x="375" y="342"/>
                  </a:cubicBezTo>
                  <a:cubicBezTo>
                    <a:pt x="376" y="339"/>
                    <a:pt x="378" y="338"/>
                    <a:pt x="381" y="337"/>
                  </a:cubicBezTo>
                  <a:cubicBezTo>
                    <a:pt x="383" y="336"/>
                    <a:pt x="385" y="334"/>
                    <a:pt x="388" y="331"/>
                  </a:cubicBezTo>
                  <a:cubicBezTo>
                    <a:pt x="389" y="331"/>
                    <a:pt x="390" y="330"/>
                    <a:pt x="391" y="329"/>
                  </a:cubicBezTo>
                  <a:cubicBezTo>
                    <a:pt x="395" y="325"/>
                    <a:pt x="411" y="325"/>
                    <a:pt x="415" y="324"/>
                  </a:cubicBezTo>
                  <a:cubicBezTo>
                    <a:pt x="415" y="322"/>
                    <a:pt x="416" y="315"/>
                    <a:pt x="417" y="310"/>
                  </a:cubicBezTo>
                  <a:cubicBezTo>
                    <a:pt x="417" y="308"/>
                    <a:pt x="417" y="305"/>
                    <a:pt x="417" y="303"/>
                  </a:cubicBezTo>
                  <a:cubicBezTo>
                    <a:pt x="418" y="299"/>
                    <a:pt x="420" y="296"/>
                    <a:pt x="422" y="294"/>
                  </a:cubicBezTo>
                  <a:cubicBezTo>
                    <a:pt x="424" y="292"/>
                    <a:pt x="425" y="290"/>
                    <a:pt x="426" y="286"/>
                  </a:cubicBezTo>
                  <a:cubicBezTo>
                    <a:pt x="427" y="278"/>
                    <a:pt x="436" y="261"/>
                    <a:pt x="439" y="260"/>
                  </a:cubicBezTo>
                  <a:cubicBezTo>
                    <a:pt x="440" y="260"/>
                    <a:pt x="444" y="258"/>
                    <a:pt x="445" y="254"/>
                  </a:cubicBezTo>
                  <a:cubicBezTo>
                    <a:pt x="445" y="252"/>
                    <a:pt x="446" y="249"/>
                    <a:pt x="448" y="246"/>
                  </a:cubicBezTo>
                  <a:cubicBezTo>
                    <a:pt x="449" y="244"/>
                    <a:pt x="451" y="241"/>
                    <a:pt x="451" y="239"/>
                  </a:cubicBezTo>
                  <a:cubicBezTo>
                    <a:pt x="451" y="235"/>
                    <a:pt x="452" y="231"/>
                    <a:pt x="453" y="229"/>
                  </a:cubicBezTo>
                  <a:cubicBezTo>
                    <a:pt x="453" y="227"/>
                    <a:pt x="453" y="225"/>
                    <a:pt x="453" y="225"/>
                  </a:cubicBezTo>
                  <a:cubicBezTo>
                    <a:pt x="453" y="222"/>
                    <a:pt x="451" y="216"/>
                    <a:pt x="455" y="212"/>
                  </a:cubicBezTo>
                  <a:cubicBezTo>
                    <a:pt x="456" y="210"/>
                    <a:pt x="456" y="209"/>
                    <a:pt x="455" y="207"/>
                  </a:cubicBezTo>
                  <a:cubicBezTo>
                    <a:pt x="455" y="205"/>
                    <a:pt x="454" y="203"/>
                    <a:pt x="456" y="2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2" name="Freeform 1110"/>
            <p:cNvSpPr>
              <a:spLocks/>
            </p:cNvSpPr>
            <p:nvPr/>
          </p:nvSpPr>
          <p:spPr bwMode="auto">
            <a:xfrm>
              <a:off x="4477" y="2837"/>
              <a:ext cx="35" cy="36"/>
            </a:xfrm>
            <a:custGeom>
              <a:avLst/>
              <a:gdLst>
                <a:gd name="T0" fmla="*/ 27 w 37"/>
                <a:gd name="T1" fmla="*/ 3 h 37"/>
                <a:gd name="T2" fmla="*/ 17 w 37"/>
                <a:gd name="T3" fmla="*/ 6 h 37"/>
                <a:gd name="T4" fmla="*/ 3 w 37"/>
                <a:gd name="T5" fmla="*/ 2 h 37"/>
                <a:gd name="T6" fmla="*/ 0 w 37"/>
                <a:gd name="T7" fmla="*/ 1 h 37"/>
                <a:gd name="T8" fmla="*/ 2 w 37"/>
                <a:gd name="T9" fmla="*/ 5 h 37"/>
                <a:gd name="T10" fmla="*/ 4 w 37"/>
                <a:gd name="T11" fmla="*/ 22 h 37"/>
                <a:gd name="T12" fmla="*/ 5 w 37"/>
                <a:gd name="T13" fmla="*/ 24 h 37"/>
                <a:gd name="T14" fmla="*/ 18 w 37"/>
                <a:gd name="T15" fmla="*/ 36 h 37"/>
                <a:gd name="T16" fmla="*/ 20 w 37"/>
                <a:gd name="T17" fmla="*/ 35 h 37"/>
                <a:gd name="T18" fmla="*/ 24 w 37"/>
                <a:gd name="T19" fmla="*/ 32 h 37"/>
                <a:gd name="T20" fmla="*/ 24 w 37"/>
                <a:gd name="T21" fmla="*/ 32 h 37"/>
                <a:gd name="T22" fmla="*/ 25 w 37"/>
                <a:gd name="T23" fmla="*/ 30 h 37"/>
                <a:gd name="T24" fmla="*/ 25 w 37"/>
                <a:gd name="T25" fmla="*/ 28 h 37"/>
                <a:gd name="T26" fmla="*/ 27 w 37"/>
                <a:gd name="T27" fmla="*/ 25 h 37"/>
                <a:gd name="T28" fmla="*/ 30 w 37"/>
                <a:gd name="T29" fmla="*/ 26 h 37"/>
                <a:gd name="T30" fmla="*/ 32 w 37"/>
                <a:gd name="T31" fmla="*/ 27 h 37"/>
                <a:gd name="T32" fmla="*/ 32 w 37"/>
                <a:gd name="T33" fmla="*/ 23 h 37"/>
                <a:gd name="T34" fmla="*/ 34 w 37"/>
                <a:gd name="T35" fmla="*/ 16 h 37"/>
                <a:gd name="T36" fmla="*/ 36 w 37"/>
                <a:gd name="T37" fmla="*/ 15 h 37"/>
                <a:gd name="T38" fmla="*/ 34 w 37"/>
                <a:gd name="T39" fmla="*/ 0 h 37"/>
                <a:gd name="T40" fmla="*/ 27 w 37"/>
                <a:gd name="T4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37">
                  <a:moveTo>
                    <a:pt x="27" y="3"/>
                  </a:moveTo>
                  <a:cubicBezTo>
                    <a:pt x="23" y="4"/>
                    <a:pt x="20" y="5"/>
                    <a:pt x="17" y="6"/>
                  </a:cubicBezTo>
                  <a:cubicBezTo>
                    <a:pt x="13" y="6"/>
                    <a:pt x="7" y="4"/>
                    <a:pt x="3" y="2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4" y="12"/>
                    <a:pt x="7" y="18"/>
                    <a:pt x="4" y="22"/>
                  </a:cubicBezTo>
                  <a:cubicBezTo>
                    <a:pt x="4" y="22"/>
                    <a:pt x="4" y="23"/>
                    <a:pt x="5" y="24"/>
                  </a:cubicBezTo>
                  <a:cubicBezTo>
                    <a:pt x="7" y="29"/>
                    <a:pt x="15" y="36"/>
                    <a:pt x="18" y="36"/>
                  </a:cubicBezTo>
                  <a:cubicBezTo>
                    <a:pt x="19" y="36"/>
                    <a:pt x="19" y="37"/>
                    <a:pt x="20" y="35"/>
                  </a:cubicBezTo>
                  <a:cubicBezTo>
                    <a:pt x="20" y="34"/>
                    <a:pt x="21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1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6"/>
                    <a:pt x="26" y="25"/>
                    <a:pt x="27" y="25"/>
                  </a:cubicBezTo>
                  <a:cubicBezTo>
                    <a:pt x="28" y="25"/>
                    <a:pt x="29" y="26"/>
                    <a:pt x="30" y="26"/>
                  </a:cubicBezTo>
                  <a:cubicBezTo>
                    <a:pt x="31" y="27"/>
                    <a:pt x="32" y="27"/>
                    <a:pt x="32" y="27"/>
                  </a:cubicBezTo>
                  <a:cubicBezTo>
                    <a:pt x="32" y="27"/>
                    <a:pt x="32" y="25"/>
                    <a:pt x="32" y="23"/>
                  </a:cubicBezTo>
                  <a:cubicBezTo>
                    <a:pt x="32" y="20"/>
                    <a:pt x="32" y="18"/>
                    <a:pt x="34" y="16"/>
                  </a:cubicBezTo>
                  <a:cubicBezTo>
                    <a:pt x="34" y="15"/>
                    <a:pt x="35" y="15"/>
                    <a:pt x="36" y="15"/>
                  </a:cubicBezTo>
                  <a:cubicBezTo>
                    <a:pt x="37" y="13"/>
                    <a:pt x="36" y="7"/>
                    <a:pt x="34" y="0"/>
                  </a:cubicBezTo>
                  <a:cubicBezTo>
                    <a:pt x="32" y="0"/>
                    <a:pt x="29" y="2"/>
                    <a:pt x="27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3" name="Freeform 1111"/>
            <p:cNvSpPr>
              <a:spLocks/>
            </p:cNvSpPr>
            <p:nvPr/>
          </p:nvSpPr>
          <p:spPr bwMode="auto">
            <a:xfrm>
              <a:off x="4786" y="2727"/>
              <a:ext cx="16" cy="24"/>
            </a:xfrm>
            <a:custGeom>
              <a:avLst/>
              <a:gdLst>
                <a:gd name="T0" fmla="*/ 15 w 17"/>
                <a:gd name="T1" fmla="*/ 15 h 25"/>
                <a:gd name="T2" fmla="*/ 12 w 17"/>
                <a:gd name="T3" fmla="*/ 8 h 25"/>
                <a:gd name="T4" fmla="*/ 0 w 17"/>
                <a:gd name="T5" fmla="*/ 0 h 25"/>
                <a:gd name="T6" fmla="*/ 5 w 17"/>
                <a:gd name="T7" fmla="*/ 9 h 25"/>
                <a:gd name="T8" fmla="*/ 8 w 17"/>
                <a:gd name="T9" fmla="*/ 12 h 25"/>
                <a:gd name="T10" fmla="*/ 13 w 17"/>
                <a:gd name="T11" fmla="*/ 18 h 25"/>
                <a:gd name="T12" fmla="*/ 17 w 17"/>
                <a:gd name="T13" fmla="*/ 25 h 25"/>
                <a:gd name="T14" fmla="*/ 16 w 17"/>
                <a:gd name="T15" fmla="*/ 19 h 25"/>
                <a:gd name="T16" fmla="*/ 15 w 17"/>
                <a:gd name="T1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5">
                  <a:moveTo>
                    <a:pt x="15" y="15"/>
                  </a:moveTo>
                  <a:cubicBezTo>
                    <a:pt x="13" y="14"/>
                    <a:pt x="12" y="12"/>
                    <a:pt x="12" y="8"/>
                  </a:cubicBezTo>
                  <a:cubicBezTo>
                    <a:pt x="12" y="4"/>
                    <a:pt x="4" y="0"/>
                    <a:pt x="0" y="0"/>
                  </a:cubicBezTo>
                  <a:cubicBezTo>
                    <a:pt x="0" y="2"/>
                    <a:pt x="2" y="6"/>
                    <a:pt x="5" y="9"/>
                  </a:cubicBezTo>
                  <a:cubicBezTo>
                    <a:pt x="6" y="10"/>
                    <a:pt x="7" y="11"/>
                    <a:pt x="8" y="12"/>
                  </a:cubicBezTo>
                  <a:cubicBezTo>
                    <a:pt x="11" y="14"/>
                    <a:pt x="13" y="16"/>
                    <a:pt x="13" y="18"/>
                  </a:cubicBezTo>
                  <a:cubicBezTo>
                    <a:pt x="13" y="19"/>
                    <a:pt x="15" y="23"/>
                    <a:pt x="17" y="25"/>
                  </a:cubicBezTo>
                  <a:cubicBezTo>
                    <a:pt x="17" y="23"/>
                    <a:pt x="16" y="21"/>
                    <a:pt x="16" y="19"/>
                  </a:cubicBezTo>
                  <a:cubicBezTo>
                    <a:pt x="16" y="17"/>
                    <a:pt x="16" y="16"/>
                    <a:pt x="1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4" name="Freeform 1112"/>
            <p:cNvSpPr>
              <a:spLocks/>
            </p:cNvSpPr>
            <p:nvPr/>
          </p:nvSpPr>
          <p:spPr bwMode="auto">
            <a:xfrm>
              <a:off x="4793" y="2751"/>
              <a:ext cx="49" cy="59"/>
            </a:xfrm>
            <a:custGeom>
              <a:avLst/>
              <a:gdLst>
                <a:gd name="T0" fmla="*/ 50 w 51"/>
                <a:gd name="T1" fmla="*/ 12 h 61"/>
                <a:gd name="T2" fmla="*/ 44 w 51"/>
                <a:gd name="T3" fmla="*/ 15 h 61"/>
                <a:gd name="T4" fmla="*/ 40 w 51"/>
                <a:gd name="T5" fmla="*/ 18 h 61"/>
                <a:gd name="T6" fmla="*/ 35 w 51"/>
                <a:gd name="T7" fmla="*/ 16 h 61"/>
                <a:gd name="T8" fmla="*/ 31 w 51"/>
                <a:gd name="T9" fmla="*/ 15 h 61"/>
                <a:gd name="T10" fmla="*/ 22 w 51"/>
                <a:gd name="T11" fmla="*/ 6 h 61"/>
                <a:gd name="T12" fmla="*/ 20 w 51"/>
                <a:gd name="T13" fmla="*/ 0 h 61"/>
                <a:gd name="T14" fmla="*/ 21 w 51"/>
                <a:gd name="T15" fmla="*/ 5 h 61"/>
                <a:gd name="T16" fmla="*/ 18 w 51"/>
                <a:gd name="T17" fmla="*/ 6 h 61"/>
                <a:gd name="T18" fmla="*/ 15 w 51"/>
                <a:gd name="T19" fmla="*/ 4 h 61"/>
                <a:gd name="T20" fmla="*/ 14 w 51"/>
                <a:gd name="T21" fmla="*/ 3 h 61"/>
                <a:gd name="T22" fmla="*/ 13 w 51"/>
                <a:gd name="T23" fmla="*/ 3 h 61"/>
                <a:gd name="T24" fmla="*/ 12 w 51"/>
                <a:gd name="T25" fmla="*/ 10 h 61"/>
                <a:gd name="T26" fmla="*/ 10 w 51"/>
                <a:gd name="T27" fmla="*/ 19 h 61"/>
                <a:gd name="T28" fmla="*/ 4 w 51"/>
                <a:gd name="T29" fmla="*/ 28 h 61"/>
                <a:gd name="T30" fmla="*/ 0 w 51"/>
                <a:gd name="T31" fmla="*/ 30 h 61"/>
                <a:gd name="T32" fmla="*/ 0 w 51"/>
                <a:gd name="T33" fmla="*/ 31 h 61"/>
                <a:gd name="T34" fmla="*/ 8 w 51"/>
                <a:gd name="T35" fmla="*/ 37 h 61"/>
                <a:gd name="T36" fmla="*/ 15 w 51"/>
                <a:gd name="T37" fmla="*/ 41 h 61"/>
                <a:gd name="T38" fmla="*/ 14 w 51"/>
                <a:gd name="T39" fmla="*/ 56 h 61"/>
                <a:gd name="T40" fmla="*/ 13 w 51"/>
                <a:gd name="T41" fmla="*/ 60 h 61"/>
                <a:gd name="T42" fmla="*/ 17 w 51"/>
                <a:gd name="T43" fmla="*/ 61 h 61"/>
                <a:gd name="T44" fmla="*/ 20 w 51"/>
                <a:gd name="T45" fmla="*/ 60 h 61"/>
                <a:gd name="T46" fmla="*/ 27 w 51"/>
                <a:gd name="T47" fmla="*/ 51 h 61"/>
                <a:gd name="T48" fmla="*/ 32 w 51"/>
                <a:gd name="T49" fmla="*/ 43 h 61"/>
                <a:gd name="T50" fmla="*/ 34 w 51"/>
                <a:gd name="T51" fmla="*/ 37 h 61"/>
                <a:gd name="T52" fmla="*/ 35 w 51"/>
                <a:gd name="T53" fmla="*/ 32 h 61"/>
                <a:gd name="T54" fmla="*/ 43 w 51"/>
                <a:gd name="T55" fmla="*/ 28 h 61"/>
                <a:gd name="T56" fmla="*/ 44 w 51"/>
                <a:gd name="T57" fmla="*/ 28 h 61"/>
                <a:gd name="T58" fmla="*/ 44 w 51"/>
                <a:gd name="T59" fmla="*/ 27 h 61"/>
                <a:gd name="T60" fmla="*/ 49 w 51"/>
                <a:gd name="T61" fmla="*/ 22 h 61"/>
                <a:gd name="T62" fmla="*/ 50 w 51"/>
                <a:gd name="T63" fmla="*/ 19 h 61"/>
                <a:gd name="T64" fmla="*/ 51 w 51"/>
                <a:gd name="T65" fmla="*/ 13 h 61"/>
                <a:gd name="T66" fmla="*/ 51 w 51"/>
                <a:gd name="T67" fmla="*/ 13 h 61"/>
                <a:gd name="T68" fmla="*/ 50 w 51"/>
                <a:gd name="T6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61">
                  <a:moveTo>
                    <a:pt x="50" y="12"/>
                  </a:moveTo>
                  <a:cubicBezTo>
                    <a:pt x="48" y="12"/>
                    <a:pt x="44" y="14"/>
                    <a:pt x="44" y="15"/>
                  </a:cubicBezTo>
                  <a:cubicBezTo>
                    <a:pt x="43" y="17"/>
                    <a:pt x="41" y="18"/>
                    <a:pt x="40" y="18"/>
                  </a:cubicBezTo>
                  <a:cubicBezTo>
                    <a:pt x="38" y="18"/>
                    <a:pt x="36" y="17"/>
                    <a:pt x="35" y="16"/>
                  </a:cubicBezTo>
                  <a:cubicBezTo>
                    <a:pt x="34" y="16"/>
                    <a:pt x="32" y="15"/>
                    <a:pt x="31" y="15"/>
                  </a:cubicBezTo>
                  <a:cubicBezTo>
                    <a:pt x="26" y="15"/>
                    <a:pt x="22" y="11"/>
                    <a:pt x="22" y="6"/>
                  </a:cubicBezTo>
                  <a:cubicBezTo>
                    <a:pt x="22" y="4"/>
                    <a:pt x="22" y="1"/>
                    <a:pt x="20" y="0"/>
                  </a:cubicBezTo>
                  <a:cubicBezTo>
                    <a:pt x="21" y="1"/>
                    <a:pt x="22" y="3"/>
                    <a:pt x="21" y="5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7" y="6"/>
                    <a:pt x="16" y="5"/>
                    <a:pt x="15" y="4"/>
                  </a:cubicBezTo>
                  <a:cubicBezTo>
                    <a:pt x="15" y="4"/>
                    <a:pt x="14" y="3"/>
                    <a:pt x="14" y="3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3" y="5"/>
                    <a:pt x="12" y="8"/>
                    <a:pt x="12" y="10"/>
                  </a:cubicBezTo>
                  <a:cubicBezTo>
                    <a:pt x="11" y="13"/>
                    <a:pt x="10" y="16"/>
                    <a:pt x="10" y="19"/>
                  </a:cubicBezTo>
                  <a:cubicBezTo>
                    <a:pt x="10" y="24"/>
                    <a:pt x="7" y="26"/>
                    <a:pt x="4" y="28"/>
                  </a:cubicBezTo>
                  <a:cubicBezTo>
                    <a:pt x="3" y="28"/>
                    <a:pt x="2" y="29"/>
                    <a:pt x="0" y="3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5" y="35"/>
                    <a:pt x="8" y="37"/>
                  </a:cubicBezTo>
                  <a:cubicBezTo>
                    <a:pt x="11" y="38"/>
                    <a:pt x="13" y="40"/>
                    <a:pt x="15" y="41"/>
                  </a:cubicBezTo>
                  <a:cubicBezTo>
                    <a:pt x="20" y="45"/>
                    <a:pt x="16" y="52"/>
                    <a:pt x="14" y="56"/>
                  </a:cubicBezTo>
                  <a:cubicBezTo>
                    <a:pt x="14" y="57"/>
                    <a:pt x="13" y="59"/>
                    <a:pt x="13" y="60"/>
                  </a:cubicBezTo>
                  <a:cubicBezTo>
                    <a:pt x="13" y="60"/>
                    <a:pt x="14" y="61"/>
                    <a:pt x="17" y="61"/>
                  </a:cubicBezTo>
                  <a:cubicBezTo>
                    <a:pt x="18" y="61"/>
                    <a:pt x="19" y="61"/>
                    <a:pt x="20" y="60"/>
                  </a:cubicBezTo>
                  <a:cubicBezTo>
                    <a:pt x="23" y="60"/>
                    <a:pt x="25" y="55"/>
                    <a:pt x="27" y="51"/>
                  </a:cubicBezTo>
                  <a:cubicBezTo>
                    <a:pt x="29" y="48"/>
                    <a:pt x="30" y="45"/>
                    <a:pt x="32" y="43"/>
                  </a:cubicBezTo>
                  <a:cubicBezTo>
                    <a:pt x="34" y="42"/>
                    <a:pt x="34" y="40"/>
                    <a:pt x="34" y="37"/>
                  </a:cubicBezTo>
                  <a:cubicBezTo>
                    <a:pt x="34" y="35"/>
                    <a:pt x="34" y="33"/>
                    <a:pt x="35" y="32"/>
                  </a:cubicBezTo>
                  <a:cubicBezTo>
                    <a:pt x="38" y="28"/>
                    <a:pt x="41" y="28"/>
                    <a:pt x="43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7"/>
                    <a:pt x="44" y="27"/>
                  </a:cubicBezTo>
                  <a:cubicBezTo>
                    <a:pt x="45" y="25"/>
                    <a:pt x="46" y="22"/>
                    <a:pt x="49" y="22"/>
                  </a:cubicBezTo>
                  <a:cubicBezTo>
                    <a:pt x="50" y="21"/>
                    <a:pt x="50" y="20"/>
                    <a:pt x="50" y="19"/>
                  </a:cubicBezTo>
                  <a:cubicBezTo>
                    <a:pt x="50" y="17"/>
                    <a:pt x="50" y="15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2"/>
                    <a:pt x="5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5" name="Freeform 1113"/>
            <p:cNvSpPr>
              <a:spLocks/>
            </p:cNvSpPr>
            <p:nvPr/>
          </p:nvSpPr>
          <p:spPr bwMode="auto">
            <a:xfrm>
              <a:off x="4715" y="2803"/>
              <a:ext cx="79" cy="75"/>
            </a:xfrm>
            <a:custGeom>
              <a:avLst/>
              <a:gdLst>
                <a:gd name="T0" fmla="*/ 82 w 83"/>
                <a:gd name="T1" fmla="*/ 4 h 78"/>
                <a:gd name="T2" fmla="*/ 82 w 83"/>
                <a:gd name="T3" fmla="*/ 2 h 78"/>
                <a:gd name="T4" fmla="*/ 78 w 83"/>
                <a:gd name="T5" fmla="*/ 3 h 78"/>
                <a:gd name="T6" fmla="*/ 75 w 83"/>
                <a:gd name="T7" fmla="*/ 5 h 78"/>
                <a:gd name="T8" fmla="*/ 73 w 83"/>
                <a:gd name="T9" fmla="*/ 5 h 78"/>
                <a:gd name="T10" fmla="*/ 68 w 83"/>
                <a:gd name="T11" fmla="*/ 2 h 78"/>
                <a:gd name="T12" fmla="*/ 65 w 83"/>
                <a:gd name="T13" fmla="*/ 0 h 78"/>
                <a:gd name="T14" fmla="*/ 64 w 83"/>
                <a:gd name="T15" fmla="*/ 0 h 78"/>
                <a:gd name="T16" fmla="*/ 62 w 83"/>
                <a:gd name="T17" fmla="*/ 3 h 78"/>
                <a:gd name="T18" fmla="*/ 59 w 83"/>
                <a:gd name="T19" fmla="*/ 10 h 78"/>
                <a:gd name="T20" fmla="*/ 55 w 83"/>
                <a:gd name="T21" fmla="*/ 16 h 78"/>
                <a:gd name="T22" fmla="*/ 50 w 83"/>
                <a:gd name="T23" fmla="*/ 25 h 78"/>
                <a:gd name="T24" fmla="*/ 29 w 83"/>
                <a:gd name="T25" fmla="*/ 39 h 78"/>
                <a:gd name="T26" fmla="*/ 19 w 83"/>
                <a:gd name="T27" fmla="*/ 46 h 78"/>
                <a:gd name="T28" fmla="*/ 11 w 83"/>
                <a:gd name="T29" fmla="*/ 53 h 78"/>
                <a:gd name="T30" fmla="*/ 5 w 83"/>
                <a:gd name="T31" fmla="*/ 58 h 78"/>
                <a:gd name="T32" fmla="*/ 3 w 83"/>
                <a:gd name="T33" fmla="*/ 63 h 78"/>
                <a:gd name="T34" fmla="*/ 2 w 83"/>
                <a:gd name="T35" fmla="*/ 69 h 78"/>
                <a:gd name="T36" fmla="*/ 6 w 83"/>
                <a:gd name="T37" fmla="*/ 71 h 78"/>
                <a:gd name="T38" fmla="*/ 12 w 83"/>
                <a:gd name="T39" fmla="*/ 73 h 78"/>
                <a:gd name="T40" fmla="*/ 15 w 83"/>
                <a:gd name="T41" fmla="*/ 75 h 78"/>
                <a:gd name="T42" fmla="*/ 20 w 83"/>
                <a:gd name="T43" fmla="*/ 77 h 78"/>
                <a:gd name="T44" fmla="*/ 23 w 83"/>
                <a:gd name="T45" fmla="*/ 78 h 78"/>
                <a:gd name="T46" fmla="*/ 38 w 83"/>
                <a:gd name="T47" fmla="*/ 72 h 78"/>
                <a:gd name="T48" fmla="*/ 43 w 83"/>
                <a:gd name="T49" fmla="*/ 63 h 78"/>
                <a:gd name="T50" fmla="*/ 45 w 83"/>
                <a:gd name="T51" fmla="*/ 59 h 78"/>
                <a:gd name="T52" fmla="*/ 48 w 83"/>
                <a:gd name="T53" fmla="*/ 53 h 78"/>
                <a:gd name="T54" fmla="*/ 50 w 83"/>
                <a:gd name="T55" fmla="*/ 48 h 78"/>
                <a:gd name="T56" fmla="*/ 51 w 83"/>
                <a:gd name="T57" fmla="*/ 47 h 78"/>
                <a:gd name="T58" fmla="*/ 65 w 83"/>
                <a:gd name="T59" fmla="*/ 39 h 78"/>
                <a:gd name="T60" fmla="*/ 68 w 83"/>
                <a:gd name="T61" fmla="*/ 39 h 78"/>
                <a:gd name="T62" fmla="*/ 66 w 83"/>
                <a:gd name="T63" fmla="*/ 35 h 78"/>
                <a:gd name="T64" fmla="*/ 71 w 83"/>
                <a:gd name="T65" fmla="*/ 29 h 78"/>
                <a:gd name="T66" fmla="*/ 74 w 83"/>
                <a:gd name="T67" fmla="*/ 24 h 78"/>
                <a:gd name="T68" fmla="*/ 79 w 83"/>
                <a:gd name="T69" fmla="*/ 15 h 78"/>
                <a:gd name="T70" fmla="*/ 83 w 83"/>
                <a:gd name="T71" fmla="*/ 11 h 78"/>
                <a:gd name="T72" fmla="*/ 82 w 83"/>
                <a:gd name="T73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3" h="78">
                  <a:moveTo>
                    <a:pt x="82" y="4"/>
                  </a:moveTo>
                  <a:cubicBezTo>
                    <a:pt x="83" y="3"/>
                    <a:pt x="83" y="3"/>
                    <a:pt x="82" y="2"/>
                  </a:cubicBezTo>
                  <a:cubicBezTo>
                    <a:pt x="81" y="1"/>
                    <a:pt x="80" y="2"/>
                    <a:pt x="78" y="3"/>
                  </a:cubicBezTo>
                  <a:cubicBezTo>
                    <a:pt x="77" y="4"/>
                    <a:pt x="76" y="4"/>
                    <a:pt x="75" y="5"/>
                  </a:cubicBezTo>
                  <a:cubicBezTo>
                    <a:pt x="74" y="5"/>
                    <a:pt x="74" y="5"/>
                    <a:pt x="73" y="5"/>
                  </a:cubicBezTo>
                  <a:cubicBezTo>
                    <a:pt x="71" y="5"/>
                    <a:pt x="69" y="4"/>
                    <a:pt x="68" y="2"/>
                  </a:cubicBezTo>
                  <a:cubicBezTo>
                    <a:pt x="67" y="1"/>
                    <a:pt x="66" y="0"/>
                    <a:pt x="65" y="0"/>
                  </a:cubicBezTo>
                  <a:cubicBezTo>
                    <a:pt x="65" y="0"/>
                    <a:pt x="65" y="0"/>
                    <a:pt x="64" y="0"/>
                  </a:cubicBezTo>
                  <a:cubicBezTo>
                    <a:pt x="63" y="2"/>
                    <a:pt x="63" y="2"/>
                    <a:pt x="62" y="3"/>
                  </a:cubicBezTo>
                  <a:cubicBezTo>
                    <a:pt x="62" y="5"/>
                    <a:pt x="62" y="7"/>
                    <a:pt x="59" y="10"/>
                  </a:cubicBezTo>
                  <a:cubicBezTo>
                    <a:pt x="56" y="12"/>
                    <a:pt x="56" y="13"/>
                    <a:pt x="55" y="16"/>
                  </a:cubicBezTo>
                  <a:cubicBezTo>
                    <a:pt x="54" y="18"/>
                    <a:pt x="53" y="21"/>
                    <a:pt x="50" y="25"/>
                  </a:cubicBezTo>
                  <a:cubicBezTo>
                    <a:pt x="46" y="31"/>
                    <a:pt x="37" y="36"/>
                    <a:pt x="29" y="39"/>
                  </a:cubicBezTo>
                  <a:cubicBezTo>
                    <a:pt x="25" y="42"/>
                    <a:pt x="20" y="44"/>
                    <a:pt x="19" y="46"/>
                  </a:cubicBezTo>
                  <a:cubicBezTo>
                    <a:pt x="17" y="49"/>
                    <a:pt x="14" y="51"/>
                    <a:pt x="11" y="53"/>
                  </a:cubicBezTo>
                  <a:cubicBezTo>
                    <a:pt x="8" y="55"/>
                    <a:pt x="5" y="57"/>
                    <a:pt x="5" y="58"/>
                  </a:cubicBezTo>
                  <a:cubicBezTo>
                    <a:pt x="5" y="60"/>
                    <a:pt x="4" y="62"/>
                    <a:pt x="3" y="63"/>
                  </a:cubicBezTo>
                  <a:cubicBezTo>
                    <a:pt x="1" y="66"/>
                    <a:pt x="0" y="67"/>
                    <a:pt x="2" y="69"/>
                  </a:cubicBezTo>
                  <a:cubicBezTo>
                    <a:pt x="3" y="71"/>
                    <a:pt x="4" y="71"/>
                    <a:pt x="6" y="71"/>
                  </a:cubicBezTo>
                  <a:cubicBezTo>
                    <a:pt x="7" y="71"/>
                    <a:pt x="10" y="71"/>
                    <a:pt x="12" y="73"/>
                  </a:cubicBezTo>
                  <a:cubicBezTo>
                    <a:pt x="13" y="75"/>
                    <a:pt x="14" y="75"/>
                    <a:pt x="15" y="75"/>
                  </a:cubicBezTo>
                  <a:cubicBezTo>
                    <a:pt x="16" y="75"/>
                    <a:pt x="19" y="75"/>
                    <a:pt x="20" y="77"/>
                  </a:cubicBezTo>
                  <a:cubicBezTo>
                    <a:pt x="20" y="77"/>
                    <a:pt x="21" y="78"/>
                    <a:pt x="23" y="78"/>
                  </a:cubicBezTo>
                  <a:cubicBezTo>
                    <a:pt x="27" y="78"/>
                    <a:pt x="33" y="76"/>
                    <a:pt x="38" y="72"/>
                  </a:cubicBezTo>
                  <a:cubicBezTo>
                    <a:pt x="42" y="68"/>
                    <a:pt x="42" y="65"/>
                    <a:pt x="43" y="63"/>
                  </a:cubicBezTo>
                  <a:cubicBezTo>
                    <a:pt x="43" y="62"/>
                    <a:pt x="43" y="60"/>
                    <a:pt x="45" y="59"/>
                  </a:cubicBezTo>
                  <a:cubicBezTo>
                    <a:pt x="47" y="58"/>
                    <a:pt x="48" y="55"/>
                    <a:pt x="48" y="53"/>
                  </a:cubicBezTo>
                  <a:cubicBezTo>
                    <a:pt x="49" y="51"/>
                    <a:pt x="50" y="49"/>
                    <a:pt x="50" y="4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3"/>
                    <a:pt x="55" y="39"/>
                    <a:pt x="65" y="39"/>
                  </a:cubicBezTo>
                  <a:cubicBezTo>
                    <a:pt x="66" y="39"/>
                    <a:pt x="67" y="39"/>
                    <a:pt x="68" y="39"/>
                  </a:cubicBezTo>
                  <a:cubicBezTo>
                    <a:pt x="67" y="38"/>
                    <a:pt x="67" y="37"/>
                    <a:pt x="66" y="35"/>
                  </a:cubicBezTo>
                  <a:cubicBezTo>
                    <a:pt x="66" y="32"/>
                    <a:pt x="69" y="30"/>
                    <a:pt x="71" y="29"/>
                  </a:cubicBezTo>
                  <a:cubicBezTo>
                    <a:pt x="73" y="27"/>
                    <a:pt x="74" y="26"/>
                    <a:pt x="74" y="24"/>
                  </a:cubicBezTo>
                  <a:cubicBezTo>
                    <a:pt x="74" y="21"/>
                    <a:pt x="77" y="18"/>
                    <a:pt x="79" y="15"/>
                  </a:cubicBezTo>
                  <a:cubicBezTo>
                    <a:pt x="81" y="14"/>
                    <a:pt x="83" y="12"/>
                    <a:pt x="83" y="11"/>
                  </a:cubicBezTo>
                  <a:cubicBezTo>
                    <a:pt x="81" y="8"/>
                    <a:pt x="82" y="6"/>
                    <a:pt x="82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6" name="Freeform 1117"/>
          <p:cNvSpPr>
            <a:spLocks/>
          </p:cNvSpPr>
          <p:nvPr/>
        </p:nvSpPr>
        <p:spPr bwMode="auto">
          <a:xfrm>
            <a:off x="8061231" y="3105213"/>
            <a:ext cx="177723" cy="221134"/>
          </a:xfrm>
          <a:custGeom>
            <a:avLst/>
            <a:gdLst>
              <a:gd name="T0" fmla="*/ 4 w 36"/>
              <a:gd name="T1" fmla="*/ 10 h 47"/>
              <a:gd name="T2" fmla="*/ 8 w 36"/>
              <a:gd name="T3" fmla="*/ 15 h 47"/>
              <a:gd name="T4" fmla="*/ 2 w 36"/>
              <a:gd name="T5" fmla="*/ 19 h 47"/>
              <a:gd name="T6" fmla="*/ 4 w 36"/>
              <a:gd name="T7" fmla="*/ 27 h 47"/>
              <a:gd name="T8" fmla="*/ 2 w 36"/>
              <a:gd name="T9" fmla="*/ 37 h 47"/>
              <a:gd name="T10" fmla="*/ 0 w 36"/>
              <a:gd name="T11" fmla="*/ 40 h 47"/>
              <a:gd name="T12" fmla="*/ 2 w 36"/>
              <a:gd name="T13" fmla="*/ 46 h 47"/>
              <a:gd name="T14" fmla="*/ 2 w 36"/>
              <a:gd name="T15" fmla="*/ 47 h 47"/>
              <a:gd name="T16" fmla="*/ 2 w 36"/>
              <a:gd name="T17" fmla="*/ 47 h 47"/>
              <a:gd name="T18" fmla="*/ 20 w 36"/>
              <a:gd name="T19" fmla="*/ 40 h 47"/>
              <a:gd name="T20" fmla="*/ 30 w 36"/>
              <a:gd name="T21" fmla="*/ 35 h 47"/>
              <a:gd name="T22" fmla="*/ 33 w 36"/>
              <a:gd name="T23" fmla="*/ 35 h 47"/>
              <a:gd name="T24" fmla="*/ 33 w 36"/>
              <a:gd name="T25" fmla="*/ 35 h 47"/>
              <a:gd name="T26" fmla="*/ 36 w 36"/>
              <a:gd name="T27" fmla="*/ 34 h 47"/>
              <a:gd name="T28" fmla="*/ 36 w 36"/>
              <a:gd name="T29" fmla="*/ 33 h 47"/>
              <a:gd name="T30" fmla="*/ 32 w 36"/>
              <a:gd name="T31" fmla="*/ 16 h 47"/>
              <a:gd name="T32" fmla="*/ 22 w 36"/>
              <a:gd name="T33" fmla="*/ 0 h 47"/>
              <a:gd name="T34" fmla="*/ 22 w 36"/>
              <a:gd name="T35" fmla="*/ 0 h 47"/>
              <a:gd name="T36" fmla="*/ 22 w 36"/>
              <a:gd name="T37" fmla="*/ 0 h 47"/>
              <a:gd name="T38" fmla="*/ 21 w 36"/>
              <a:gd name="T39" fmla="*/ 0 h 47"/>
              <a:gd name="T40" fmla="*/ 20 w 36"/>
              <a:gd name="T41" fmla="*/ 1 h 47"/>
              <a:gd name="T42" fmla="*/ 19 w 36"/>
              <a:gd name="T43" fmla="*/ 1 h 47"/>
              <a:gd name="T44" fmla="*/ 19 w 36"/>
              <a:gd name="T45" fmla="*/ 1 h 47"/>
              <a:gd name="T46" fmla="*/ 17 w 36"/>
              <a:gd name="T47" fmla="*/ 1 h 47"/>
              <a:gd name="T48" fmla="*/ 8 w 36"/>
              <a:gd name="T49" fmla="*/ 3 h 47"/>
              <a:gd name="T50" fmla="*/ 5 w 36"/>
              <a:gd name="T51" fmla="*/ 5 h 47"/>
              <a:gd name="T52" fmla="*/ 3 w 36"/>
              <a:gd name="T53" fmla="*/ 7 h 47"/>
              <a:gd name="T54" fmla="*/ 2 w 36"/>
              <a:gd name="T55" fmla="*/ 7 h 47"/>
              <a:gd name="T56" fmla="*/ 3 w 36"/>
              <a:gd name="T57" fmla="*/ 8 h 47"/>
              <a:gd name="T58" fmla="*/ 4 w 36"/>
              <a:gd name="T59" fmla="*/ 1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" h="47">
                <a:moveTo>
                  <a:pt x="4" y="10"/>
                </a:moveTo>
                <a:cubicBezTo>
                  <a:pt x="6" y="11"/>
                  <a:pt x="8" y="13"/>
                  <a:pt x="8" y="15"/>
                </a:cubicBezTo>
                <a:cubicBezTo>
                  <a:pt x="8" y="18"/>
                  <a:pt x="5" y="20"/>
                  <a:pt x="2" y="19"/>
                </a:cubicBezTo>
                <a:cubicBezTo>
                  <a:pt x="2" y="20"/>
                  <a:pt x="2" y="23"/>
                  <a:pt x="4" y="27"/>
                </a:cubicBezTo>
                <a:cubicBezTo>
                  <a:pt x="6" y="30"/>
                  <a:pt x="4" y="35"/>
                  <a:pt x="2" y="37"/>
                </a:cubicBezTo>
                <a:cubicBezTo>
                  <a:pt x="1" y="38"/>
                  <a:pt x="0" y="40"/>
                  <a:pt x="0" y="40"/>
                </a:cubicBezTo>
                <a:cubicBezTo>
                  <a:pt x="2" y="42"/>
                  <a:pt x="2" y="45"/>
                  <a:pt x="2" y="46"/>
                </a:cubicBez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6" y="47"/>
                  <a:pt x="16" y="45"/>
                  <a:pt x="20" y="40"/>
                </a:cubicBezTo>
                <a:cubicBezTo>
                  <a:pt x="24" y="36"/>
                  <a:pt x="27" y="35"/>
                  <a:pt x="30" y="35"/>
                </a:cubicBezTo>
                <a:cubicBezTo>
                  <a:pt x="31" y="35"/>
                  <a:pt x="32" y="35"/>
                  <a:pt x="33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4" y="35"/>
                  <a:pt x="35" y="35"/>
                  <a:pt x="36" y="34"/>
                </a:cubicBezTo>
                <a:cubicBezTo>
                  <a:pt x="36" y="34"/>
                  <a:pt x="36" y="34"/>
                  <a:pt x="36" y="33"/>
                </a:cubicBezTo>
                <a:cubicBezTo>
                  <a:pt x="34" y="30"/>
                  <a:pt x="32" y="24"/>
                  <a:pt x="32" y="16"/>
                </a:cubicBezTo>
                <a:cubicBezTo>
                  <a:pt x="33" y="13"/>
                  <a:pt x="29" y="7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21" y="0"/>
                </a:cubicBezTo>
                <a:cubicBezTo>
                  <a:pt x="21" y="1"/>
                  <a:pt x="20" y="1"/>
                  <a:pt x="20" y="1"/>
                </a:cubicBezTo>
                <a:cubicBezTo>
                  <a:pt x="20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8" y="1"/>
                  <a:pt x="17" y="1"/>
                  <a:pt x="17" y="1"/>
                </a:cubicBezTo>
                <a:cubicBezTo>
                  <a:pt x="10" y="1"/>
                  <a:pt x="8" y="2"/>
                  <a:pt x="8" y="3"/>
                </a:cubicBezTo>
                <a:cubicBezTo>
                  <a:pt x="7" y="4"/>
                  <a:pt x="6" y="4"/>
                  <a:pt x="5" y="5"/>
                </a:cubicBezTo>
                <a:cubicBezTo>
                  <a:pt x="4" y="6"/>
                  <a:pt x="3" y="6"/>
                  <a:pt x="3" y="7"/>
                </a:cubicBezTo>
                <a:cubicBezTo>
                  <a:pt x="3" y="7"/>
                  <a:pt x="2" y="7"/>
                  <a:pt x="2" y="7"/>
                </a:cubicBezTo>
                <a:cubicBezTo>
                  <a:pt x="3" y="8"/>
                  <a:pt x="3" y="8"/>
                  <a:pt x="3" y="8"/>
                </a:cubicBezTo>
                <a:cubicBezTo>
                  <a:pt x="3" y="9"/>
                  <a:pt x="3" y="10"/>
                  <a:pt x="4" y="10"/>
                </a:cubicBezTo>
                <a:close/>
              </a:path>
            </a:pathLst>
          </a:custGeom>
          <a:solidFill>
            <a:srgbClr val="DBF0F5"/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17" name="Freeform 1118"/>
          <p:cNvSpPr>
            <a:spLocks/>
          </p:cNvSpPr>
          <p:nvPr/>
        </p:nvSpPr>
        <p:spPr bwMode="auto">
          <a:xfrm>
            <a:off x="6018438" y="3822669"/>
            <a:ext cx="198033" cy="230963"/>
          </a:xfrm>
          <a:custGeom>
            <a:avLst/>
            <a:gdLst>
              <a:gd name="T0" fmla="*/ 29 w 40"/>
              <a:gd name="T1" fmla="*/ 36 h 49"/>
              <a:gd name="T2" fmla="*/ 28 w 40"/>
              <a:gd name="T3" fmla="*/ 34 h 49"/>
              <a:gd name="T4" fmla="*/ 28 w 40"/>
              <a:gd name="T5" fmla="*/ 34 h 49"/>
              <a:gd name="T6" fmla="*/ 28 w 40"/>
              <a:gd name="T7" fmla="*/ 32 h 49"/>
              <a:gd name="T8" fmla="*/ 28 w 40"/>
              <a:gd name="T9" fmla="*/ 32 h 49"/>
              <a:gd name="T10" fmla="*/ 28 w 40"/>
              <a:gd name="T11" fmla="*/ 30 h 49"/>
              <a:gd name="T12" fmla="*/ 33 w 40"/>
              <a:gd name="T13" fmla="*/ 23 h 49"/>
              <a:gd name="T14" fmla="*/ 40 w 40"/>
              <a:gd name="T15" fmla="*/ 14 h 49"/>
              <a:gd name="T16" fmla="*/ 34 w 40"/>
              <a:gd name="T17" fmla="*/ 13 h 49"/>
              <a:gd name="T18" fmla="*/ 21 w 40"/>
              <a:gd name="T19" fmla="*/ 14 h 49"/>
              <a:gd name="T20" fmla="*/ 21 w 40"/>
              <a:gd name="T21" fmla="*/ 14 h 49"/>
              <a:gd name="T22" fmla="*/ 20 w 40"/>
              <a:gd name="T23" fmla="*/ 13 h 49"/>
              <a:gd name="T24" fmla="*/ 14 w 40"/>
              <a:gd name="T25" fmla="*/ 6 h 49"/>
              <a:gd name="T26" fmla="*/ 8 w 40"/>
              <a:gd name="T27" fmla="*/ 2 h 49"/>
              <a:gd name="T28" fmla="*/ 3 w 40"/>
              <a:gd name="T29" fmla="*/ 0 h 49"/>
              <a:gd name="T30" fmla="*/ 2 w 40"/>
              <a:gd name="T31" fmla="*/ 0 h 49"/>
              <a:gd name="T32" fmla="*/ 0 w 40"/>
              <a:gd name="T33" fmla="*/ 1 h 49"/>
              <a:gd name="T34" fmla="*/ 0 w 40"/>
              <a:gd name="T35" fmla="*/ 2 h 49"/>
              <a:gd name="T36" fmla="*/ 3 w 40"/>
              <a:gd name="T37" fmla="*/ 4 h 49"/>
              <a:gd name="T38" fmla="*/ 8 w 40"/>
              <a:gd name="T39" fmla="*/ 10 h 49"/>
              <a:gd name="T40" fmla="*/ 3 w 40"/>
              <a:gd name="T41" fmla="*/ 14 h 49"/>
              <a:gd name="T42" fmla="*/ 2 w 40"/>
              <a:gd name="T43" fmla="*/ 14 h 49"/>
              <a:gd name="T44" fmla="*/ 5 w 40"/>
              <a:gd name="T45" fmla="*/ 30 h 49"/>
              <a:gd name="T46" fmla="*/ 5 w 40"/>
              <a:gd name="T47" fmla="*/ 32 h 49"/>
              <a:gd name="T48" fmla="*/ 5 w 40"/>
              <a:gd name="T49" fmla="*/ 33 h 49"/>
              <a:gd name="T50" fmla="*/ 6 w 40"/>
              <a:gd name="T51" fmla="*/ 34 h 49"/>
              <a:gd name="T52" fmla="*/ 6 w 40"/>
              <a:gd name="T53" fmla="*/ 35 h 49"/>
              <a:gd name="T54" fmla="*/ 6 w 40"/>
              <a:gd name="T55" fmla="*/ 36 h 49"/>
              <a:gd name="T56" fmla="*/ 7 w 40"/>
              <a:gd name="T57" fmla="*/ 37 h 49"/>
              <a:gd name="T58" fmla="*/ 7 w 40"/>
              <a:gd name="T59" fmla="*/ 39 h 49"/>
              <a:gd name="T60" fmla="*/ 7 w 40"/>
              <a:gd name="T61" fmla="*/ 40 h 49"/>
              <a:gd name="T62" fmla="*/ 8 w 40"/>
              <a:gd name="T63" fmla="*/ 42 h 49"/>
              <a:gd name="T64" fmla="*/ 8 w 40"/>
              <a:gd name="T65" fmla="*/ 43 h 49"/>
              <a:gd name="T66" fmla="*/ 8 w 40"/>
              <a:gd name="T67" fmla="*/ 45 h 49"/>
              <a:gd name="T68" fmla="*/ 8 w 40"/>
              <a:gd name="T69" fmla="*/ 46 h 49"/>
              <a:gd name="T70" fmla="*/ 8 w 40"/>
              <a:gd name="T71" fmla="*/ 48 h 49"/>
              <a:gd name="T72" fmla="*/ 9 w 40"/>
              <a:gd name="T73" fmla="*/ 49 h 49"/>
              <a:gd name="T74" fmla="*/ 9 w 40"/>
              <a:gd name="T75" fmla="*/ 49 h 49"/>
              <a:gd name="T76" fmla="*/ 9 w 40"/>
              <a:gd name="T77" fmla="*/ 49 h 49"/>
              <a:gd name="T78" fmla="*/ 14 w 40"/>
              <a:gd name="T79" fmla="*/ 48 h 49"/>
              <a:gd name="T80" fmla="*/ 21 w 40"/>
              <a:gd name="T81" fmla="*/ 45 h 49"/>
              <a:gd name="T82" fmla="*/ 30 w 40"/>
              <a:gd name="T83" fmla="*/ 38 h 49"/>
              <a:gd name="T84" fmla="*/ 30 w 40"/>
              <a:gd name="T85" fmla="*/ 37 h 49"/>
              <a:gd name="T86" fmla="*/ 29 w 40"/>
              <a:gd name="T87" fmla="*/ 36 h 49"/>
              <a:gd name="T88" fmla="*/ 29 w 40"/>
              <a:gd name="T89" fmla="*/ 3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0" h="49">
                <a:moveTo>
                  <a:pt x="29" y="36"/>
                </a:moveTo>
                <a:cubicBezTo>
                  <a:pt x="29" y="35"/>
                  <a:pt x="28" y="35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3"/>
                  <a:pt x="28" y="33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1"/>
                  <a:pt x="28" y="30"/>
                  <a:pt x="28" y="30"/>
                </a:cubicBezTo>
                <a:cubicBezTo>
                  <a:pt x="28" y="26"/>
                  <a:pt x="30" y="23"/>
                  <a:pt x="33" y="23"/>
                </a:cubicBezTo>
                <a:cubicBezTo>
                  <a:pt x="36" y="23"/>
                  <a:pt x="40" y="16"/>
                  <a:pt x="40" y="14"/>
                </a:cubicBezTo>
                <a:cubicBezTo>
                  <a:pt x="39" y="13"/>
                  <a:pt x="36" y="13"/>
                  <a:pt x="34" y="13"/>
                </a:cubicBezTo>
                <a:cubicBezTo>
                  <a:pt x="30" y="13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14" y="11"/>
                  <a:pt x="14" y="6"/>
                </a:cubicBezTo>
                <a:cubicBezTo>
                  <a:pt x="14" y="4"/>
                  <a:pt x="13" y="2"/>
                  <a:pt x="8" y="2"/>
                </a:cubicBezTo>
                <a:cubicBezTo>
                  <a:pt x="5" y="2"/>
                  <a:pt x="4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2" y="3"/>
                  <a:pt x="3" y="4"/>
                </a:cubicBezTo>
                <a:cubicBezTo>
                  <a:pt x="5" y="5"/>
                  <a:pt x="9" y="7"/>
                  <a:pt x="8" y="10"/>
                </a:cubicBezTo>
                <a:cubicBezTo>
                  <a:pt x="7" y="13"/>
                  <a:pt x="5" y="14"/>
                  <a:pt x="3" y="14"/>
                </a:cubicBezTo>
                <a:cubicBezTo>
                  <a:pt x="3" y="14"/>
                  <a:pt x="2" y="14"/>
                  <a:pt x="2" y="14"/>
                </a:cubicBezTo>
                <a:cubicBezTo>
                  <a:pt x="1" y="18"/>
                  <a:pt x="3" y="26"/>
                  <a:pt x="5" y="30"/>
                </a:cubicBezTo>
                <a:cubicBezTo>
                  <a:pt x="5" y="31"/>
                  <a:pt x="5" y="31"/>
                  <a:pt x="5" y="32"/>
                </a:cubicBezTo>
                <a:cubicBezTo>
                  <a:pt x="5" y="32"/>
                  <a:pt x="5" y="32"/>
                  <a:pt x="5" y="33"/>
                </a:cubicBezTo>
                <a:cubicBezTo>
                  <a:pt x="6" y="33"/>
                  <a:pt x="6" y="33"/>
                  <a:pt x="6" y="34"/>
                </a:cubicBezTo>
                <a:cubicBezTo>
                  <a:pt x="6" y="34"/>
                  <a:pt x="6" y="35"/>
                  <a:pt x="6" y="35"/>
                </a:cubicBezTo>
                <a:cubicBezTo>
                  <a:pt x="6" y="35"/>
                  <a:pt x="6" y="36"/>
                  <a:pt x="6" y="36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8"/>
                  <a:pt x="7" y="38"/>
                  <a:pt x="7" y="39"/>
                </a:cubicBezTo>
                <a:cubicBezTo>
                  <a:pt x="7" y="39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8" y="42"/>
                  <a:pt x="8" y="43"/>
                  <a:pt x="8" y="43"/>
                </a:cubicBezTo>
                <a:cubicBezTo>
                  <a:pt x="8" y="43"/>
                  <a:pt x="8" y="44"/>
                  <a:pt x="8" y="45"/>
                </a:cubicBezTo>
                <a:cubicBezTo>
                  <a:pt x="8" y="45"/>
                  <a:pt x="8" y="45"/>
                  <a:pt x="8" y="46"/>
                </a:cubicBezTo>
                <a:cubicBezTo>
                  <a:pt x="8" y="47"/>
                  <a:pt x="8" y="47"/>
                  <a:pt x="8" y="48"/>
                </a:cubicBezTo>
                <a:cubicBezTo>
                  <a:pt x="9" y="48"/>
                  <a:pt x="9" y="49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1" y="48"/>
                  <a:pt x="12" y="48"/>
                  <a:pt x="14" y="48"/>
                </a:cubicBezTo>
                <a:cubicBezTo>
                  <a:pt x="19" y="48"/>
                  <a:pt x="21" y="47"/>
                  <a:pt x="21" y="45"/>
                </a:cubicBezTo>
                <a:cubicBezTo>
                  <a:pt x="22" y="40"/>
                  <a:pt x="26" y="37"/>
                  <a:pt x="30" y="38"/>
                </a:cubicBezTo>
                <a:cubicBezTo>
                  <a:pt x="30" y="38"/>
                  <a:pt x="30" y="38"/>
                  <a:pt x="30" y="37"/>
                </a:cubicBezTo>
                <a:cubicBezTo>
                  <a:pt x="29" y="37"/>
                  <a:pt x="29" y="37"/>
                  <a:pt x="29" y="36"/>
                </a:cubicBezTo>
                <a:cubicBezTo>
                  <a:pt x="29" y="36"/>
                  <a:pt x="29" y="36"/>
                  <a:pt x="29" y="36"/>
                </a:cubicBezTo>
                <a:close/>
              </a:path>
            </a:pathLst>
          </a:custGeom>
          <a:solidFill>
            <a:srgbClr val="DBF0F5"/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18" name="Freeform 1119"/>
          <p:cNvSpPr>
            <a:spLocks/>
          </p:cNvSpPr>
          <p:nvPr/>
        </p:nvSpPr>
        <p:spPr bwMode="auto">
          <a:xfrm>
            <a:off x="6175847" y="3975006"/>
            <a:ext cx="50777" cy="122852"/>
          </a:xfrm>
          <a:custGeom>
            <a:avLst/>
            <a:gdLst>
              <a:gd name="T0" fmla="*/ 10 w 11"/>
              <a:gd name="T1" fmla="*/ 14 h 26"/>
              <a:gd name="T2" fmla="*/ 10 w 11"/>
              <a:gd name="T3" fmla="*/ 11 h 26"/>
              <a:gd name="T4" fmla="*/ 10 w 11"/>
              <a:gd name="T5" fmla="*/ 9 h 26"/>
              <a:gd name="T6" fmla="*/ 8 w 11"/>
              <a:gd name="T7" fmla="*/ 2 h 26"/>
              <a:gd name="T8" fmla="*/ 8 w 11"/>
              <a:gd name="T9" fmla="*/ 0 h 26"/>
              <a:gd name="T10" fmla="*/ 7 w 11"/>
              <a:gd name="T11" fmla="*/ 1 h 26"/>
              <a:gd name="T12" fmla="*/ 1 w 11"/>
              <a:gd name="T13" fmla="*/ 7 h 26"/>
              <a:gd name="T14" fmla="*/ 0 w 11"/>
              <a:gd name="T15" fmla="*/ 7 h 26"/>
              <a:gd name="T16" fmla="*/ 6 w 11"/>
              <a:gd name="T17" fmla="*/ 23 h 26"/>
              <a:gd name="T18" fmla="*/ 7 w 11"/>
              <a:gd name="T19" fmla="*/ 26 h 26"/>
              <a:gd name="T20" fmla="*/ 8 w 11"/>
              <a:gd name="T21" fmla="*/ 25 h 26"/>
              <a:gd name="T22" fmla="*/ 8 w 11"/>
              <a:gd name="T23" fmla="*/ 24 h 26"/>
              <a:gd name="T24" fmla="*/ 11 w 11"/>
              <a:gd name="T25" fmla="*/ 18 h 26"/>
              <a:gd name="T26" fmla="*/ 10 w 11"/>
              <a:gd name="T27" fmla="*/ 15 h 26"/>
              <a:gd name="T28" fmla="*/ 10 w 11"/>
              <a:gd name="T29" fmla="*/ 1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" h="26">
                <a:moveTo>
                  <a:pt x="10" y="14"/>
                </a:moveTo>
                <a:cubicBezTo>
                  <a:pt x="10" y="13"/>
                  <a:pt x="10" y="12"/>
                  <a:pt x="10" y="11"/>
                </a:cubicBezTo>
                <a:cubicBezTo>
                  <a:pt x="10" y="10"/>
                  <a:pt x="10" y="10"/>
                  <a:pt x="10" y="9"/>
                </a:cubicBezTo>
                <a:cubicBezTo>
                  <a:pt x="9" y="7"/>
                  <a:pt x="9" y="4"/>
                  <a:pt x="8" y="2"/>
                </a:cubicBezTo>
                <a:cubicBezTo>
                  <a:pt x="8" y="1"/>
                  <a:pt x="8" y="1"/>
                  <a:pt x="8" y="0"/>
                </a:cubicBezTo>
                <a:cubicBezTo>
                  <a:pt x="8" y="0"/>
                  <a:pt x="8" y="1"/>
                  <a:pt x="7" y="1"/>
                </a:cubicBezTo>
                <a:cubicBezTo>
                  <a:pt x="6" y="4"/>
                  <a:pt x="4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3" y="11"/>
                  <a:pt x="6" y="19"/>
                  <a:pt x="6" y="23"/>
                </a:cubicBezTo>
                <a:cubicBezTo>
                  <a:pt x="6" y="24"/>
                  <a:pt x="6" y="25"/>
                  <a:pt x="7" y="26"/>
                </a:cubicBezTo>
                <a:cubicBezTo>
                  <a:pt x="7" y="25"/>
                  <a:pt x="8" y="25"/>
                  <a:pt x="8" y="25"/>
                </a:cubicBezTo>
                <a:cubicBezTo>
                  <a:pt x="8" y="24"/>
                  <a:pt x="8" y="24"/>
                  <a:pt x="8" y="24"/>
                </a:cubicBezTo>
                <a:cubicBezTo>
                  <a:pt x="9" y="22"/>
                  <a:pt x="10" y="20"/>
                  <a:pt x="11" y="18"/>
                </a:cubicBezTo>
                <a:cubicBezTo>
                  <a:pt x="11" y="17"/>
                  <a:pt x="11" y="16"/>
                  <a:pt x="10" y="15"/>
                </a:cubicBezTo>
                <a:cubicBezTo>
                  <a:pt x="10" y="14"/>
                  <a:pt x="10" y="14"/>
                  <a:pt x="10" y="14"/>
                </a:cubicBezTo>
                <a:close/>
              </a:path>
            </a:pathLst>
          </a:custGeom>
          <a:solidFill>
            <a:srgbClr val="DBF0F5"/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19" name="Freeform 1120"/>
          <p:cNvSpPr>
            <a:spLocks/>
          </p:cNvSpPr>
          <p:nvPr/>
        </p:nvSpPr>
        <p:spPr bwMode="auto">
          <a:xfrm>
            <a:off x="4957180" y="3282121"/>
            <a:ext cx="1492870" cy="1528284"/>
          </a:xfrm>
          <a:custGeom>
            <a:avLst/>
            <a:gdLst>
              <a:gd name="T0" fmla="*/ 267 w 308"/>
              <a:gd name="T1" fmla="*/ 152 h 326"/>
              <a:gd name="T2" fmla="*/ 280 w 308"/>
              <a:gd name="T3" fmla="*/ 137 h 326"/>
              <a:gd name="T4" fmla="*/ 293 w 308"/>
              <a:gd name="T5" fmla="*/ 104 h 326"/>
              <a:gd name="T6" fmla="*/ 307 w 308"/>
              <a:gd name="T7" fmla="*/ 93 h 326"/>
              <a:gd name="T8" fmla="*/ 304 w 308"/>
              <a:gd name="T9" fmla="*/ 90 h 326"/>
              <a:gd name="T10" fmla="*/ 300 w 308"/>
              <a:gd name="T11" fmla="*/ 83 h 326"/>
              <a:gd name="T12" fmla="*/ 276 w 308"/>
              <a:gd name="T13" fmla="*/ 85 h 326"/>
              <a:gd name="T14" fmla="*/ 261 w 308"/>
              <a:gd name="T15" fmla="*/ 97 h 326"/>
              <a:gd name="T16" fmla="*/ 258 w 308"/>
              <a:gd name="T17" fmla="*/ 98 h 326"/>
              <a:gd name="T18" fmla="*/ 258 w 308"/>
              <a:gd name="T19" fmla="*/ 108 h 326"/>
              <a:gd name="T20" fmla="*/ 242 w 308"/>
              <a:gd name="T21" fmla="*/ 110 h 326"/>
              <a:gd name="T22" fmla="*/ 227 w 308"/>
              <a:gd name="T23" fmla="*/ 107 h 326"/>
              <a:gd name="T24" fmla="*/ 224 w 308"/>
              <a:gd name="T25" fmla="*/ 107 h 326"/>
              <a:gd name="T26" fmla="*/ 222 w 308"/>
              <a:gd name="T27" fmla="*/ 104 h 326"/>
              <a:gd name="T28" fmla="*/ 222 w 308"/>
              <a:gd name="T29" fmla="*/ 102 h 326"/>
              <a:gd name="T30" fmla="*/ 221 w 308"/>
              <a:gd name="T31" fmla="*/ 94 h 326"/>
              <a:gd name="T32" fmla="*/ 218 w 308"/>
              <a:gd name="T33" fmla="*/ 101 h 326"/>
              <a:gd name="T34" fmla="*/ 188 w 308"/>
              <a:gd name="T35" fmla="*/ 110 h 326"/>
              <a:gd name="T36" fmla="*/ 162 w 308"/>
              <a:gd name="T37" fmla="*/ 102 h 326"/>
              <a:gd name="T38" fmla="*/ 136 w 308"/>
              <a:gd name="T39" fmla="*/ 88 h 326"/>
              <a:gd name="T40" fmla="*/ 135 w 308"/>
              <a:gd name="T41" fmla="*/ 68 h 326"/>
              <a:gd name="T42" fmla="*/ 136 w 308"/>
              <a:gd name="T43" fmla="*/ 66 h 326"/>
              <a:gd name="T44" fmla="*/ 132 w 308"/>
              <a:gd name="T45" fmla="*/ 62 h 326"/>
              <a:gd name="T46" fmla="*/ 112 w 308"/>
              <a:gd name="T47" fmla="*/ 41 h 326"/>
              <a:gd name="T48" fmla="*/ 121 w 308"/>
              <a:gd name="T49" fmla="*/ 32 h 326"/>
              <a:gd name="T50" fmla="*/ 116 w 308"/>
              <a:gd name="T51" fmla="*/ 16 h 326"/>
              <a:gd name="T52" fmla="*/ 116 w 308"/>
              <a:gd name="T53" fmla="*/ 13 h 326"/>
              <a:gd name="T54" fmla="*/ 106 w 308"/>
              <a:gd name="T55" fmla="*/ 1 h 326"/>
              <a:gd name="T56" fmla="*/ 102 w 308"/>
              <a:gd name="T57" fmla="*/ 1 h 326"/>
              <a:gd name="T58" fmla="*/ 97 w 308"/>
              <a:gd name="T59" fmla="*/ 8 h 326"/>
              <a:gd name="T60" fmla="*/ 83 w 308"/>
              <a:gd name="T61" fmla="*/ 13 h 326"/>
              <a:gd name="T62" fmla="*/ 64 w 308"/>
              <a:gd name="T63" fmla="*/ 11 h 326"/>
              <a:gd name="T64" fmla="*/ 67 w 308"/>
              <a:gd name="T65" fmla="*/ 27 h 326"/>
              <a:gd name="T66" fmla="*/ 79 w 308"/>
              <a:gd name="T67" fmla="*/ 38 h 326"/>
              <a:gd name="T68" fmla="*/ 68 w 308"/>
              <a:gd name="T69" fmla="*/ 59 h 326"/>
              <a:gd name="T70" fmla="*/ 53 w 308"/>
              <a:gd name="T71" fmla="*/ 82 h 326"/>
              <a:gd name="T72" fmla="*/ 36 w 308"/>
              <a:gd name="T73" fmla="*/ 97 h 326"/>
              <a:gd name="T74" fmla="*/ 23 w 308"/>
              <a:gd name="T75" fmla="*/ 97 h 326"/>
              <a:gd name="T76" fmla="*/ 21 w 308"/>
              <a:gd name="T77" fmla="*/ 113 h 326"/>
              <a:gd name="T78" fmla="*/ 8 w 308"/>
              <a:gd name="T79" fmla="*/ 140 h 326"/>
              <a:gd name="T80" fmla="*/ 2 w 308"/>
              <a:gd name="T81" fmla="*/ 148 h 326"/>
              <a:gd name="T82" fmla="*/ 9 w 308"/>
              <a:gd name="T83" fmla="*/ 162 h 326"/>
              <a:gd name="T84" fmla="*/ 43 w 308"/>
              <a:gd name="T85" fmla="*/ 161 h 326"/>
              <a:gd name="T86" fmla="*/ 50 w 308"/>
              <a:gd name="T87" fmla="*/ 198 h 326"/>
              <a:gd name="T88" fmla="*/ 73 w 308"/>
              <a:gd name="T89" fmla="*/ 270 h 326"/>
              <a:gd name="T90" fmla="*/ 106 w 308"/>
              <a:gd name="T91" fmla="*/ 320 h 326"/>
              <a:gd name="T92" fmla="*/ 127 w 308"/>
              <a:gd name="T93" fmla="*/ 279 h 326"/>
              <a:gd name="T94" fmla="*/ 145 w 308"/>
              <a:gd name="T95" fmla="*/ 229 h 326"/>
              <a:gd name="T96" fmla="*/ 198 w 308"/>
              <a:gd name="T97" fmla="*/ 185 h 326"/>
              <a:gd name="T98" fmla="*/ 224 w 308"/>
              <a:gd name="T99" fmla="*/ 165 h 326"/>
              <a:gd name="T100" fmla="*/ 223 w 308"/>
              <a:gd name="T101" fmla="*/ 159 h 326"/>
              <a:gd name="T102" fmla="*/ 221 w 308"/>
              <a:gd name="T103" fmla="*/ 152 h 326"/>
              <a:gd name="T104" fmla="*/ 217 w 308"/>
              <a:gd name="T105" fmla="*/ 130 h 326"/>
              <a:gd name="T106" fmla="*/ 216 w 308"/>
              <a:gd name="T107" fmla="*/ 115 h 326"/>
              <a:gd name="T108" fmla="*/ 240 w 308"/>
              <a:gd name="T109" fmla="*/ 126 h 326"/>
              <a:gd name="T110" fmla="*/ 252 w 308"/>
              <a:gd name="T111" fmla="*/ 151 h 326"/>
              <a:gd name="T112" fmla="*/ 265 w 308"/>
              <a:gd name="T113" fmla="*/ 162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8" h="326">
                <a:moveTo>
                  <a:pt x="265" y="162"/>
                </a:moveTo>
                <a:cubicBezTo>
                  <a:pt x="266" y="161"/>
                  <a:pt x="266" y="161"/>
                  <a:pt x="266" y="161"/>
                </a:cubicBezTo>
                <a:cubicBezTo>
                  <a:pt x="266" y="161"/>
                  <a:pt x="266" y="160"/>
                  <a:pt x="266" y="160"/>
                </a:cubicBezTo>
                <a:cubicBezTo>
                  <a:pt x="266" y="160"/>
                  <a:pt x="266" y="159"/>
                  <a:pt x="266" y="159"/>
                </a:cubicBezTo>
                <a:cubicBezTo>
                  <a:pt x="266" y="156"/>
                  <a:pt x="266" y="154"/>
                  <a:pt x="267" y="152"/>
                </a:cubicBezTo>
                <a:cubicBezTo>
                  <a:pt x="268" y="151"/>
                  <a:pt x="268" y="148"/>
                  <a:pt x="268" y="146"/>
                </a:cubicBezTo>
                <a:cubicBezTo>
                  <a:pt x="268" y="143"/>
                  <a:pt x="269" y="140"/>
                  <a:pt x="271" y="140"/>
                </a:cubicBezTo>
                <a:cubicBezTo>
                  <a:pt x="272" y="140"/>
                  <a:pt x="272" y="140"/>
                  <a:pt x="274" y="141"/>
                </a:cubicBezTo>
                <a:cubicBezTo>
                  <a:pt x="275" y="141"/>
                  <a:pt x="277" y="141"/>
                  <a:pt x="278" y="141"/>
                </a:cubicBezTo>
                <a:cubicBezTo>
                  <a:pt x="278" y="140"/>
                  <a:pt x="279" y="139"/>
                  <a:pt x="280" y="137"/>
                </a:cubicBezTo>
                <a:cubicBezTo>
                  <a:pt x="281" y="134"/>
                  <a:pt x="282" y="131"/>
                  <a:pt x="282" y="129"/>
                </a:cubicBezTo>
                <a:cubicBezTo>
                  <a:pt x="281" y="126"/>
                  <a:pt x="283" y="124"/>
                  <a:pt x="284" y="121"/>
                </a:cubicBezTo>
                <a:cubicBezTo>
                  <a:pt x="284" y="119"/>
                  <a:pt x="285" y="117"/>
                  <a:pt x="285" y="115"/>
                </a:cubicBezTo>
                <a:cubicBezTo>
                  <a:pt x="285" y="110"/>
                  <a:pt x="288" y="108"/>
                  <a:pt x="291" y="106"/>
                </a:cubicBezTo>
                <a:cubicBezTo>
                  <a:pt x="292" y="106"/>
                  <a:pt x="293" y="105"/>
                  <a:pt x="293" y="104"/>
                </a:cubicBezTo>
                <a:cubicBezTo>
                  <a:pt x="295" y="103"/>
                  <a:pt x="300" y="99"/>
                  <a:pt x="303" y="99"/>
                </a:cubicBezTo>
                <a:cubicBezTo>
                  <a:pt x="304" y="99"/>
                  <a:pt x="305" y="100"/>
                  <a:pt x="306" y="101"/>
                </a:cubicBezTo>
                <a:cubicBezTo>
                  <a:pt x="306" y="101"/>
                  <a:pt x="306" y="101"/>
                  <a:pt x="306" y="102"/>
                </a:cubicBezTo>
                <a:cubicBezTo>
                  <a:pt x="305" y="99"/>
                  <a:pt x="305" y="97"/>
                  <a:pt x="305" y="95"/>
                </a:cubicBezTo>
                <a:cubicBezTo>
                  <a:pt x="305" y="94"/>
                  <a:pt x="306" y="93"/>
                  <a:pt x="307" y="93"/>
                </a:cubicBezTo>
                <a:cubicBezTo>
                  <a:pt x="307" y="93"/>
                  <a:pt x="307" y="92"/>
                  <a:pt x="308" y="92"/>
                </a:cubicBezTo>
                <a:cubicBezTo>
                  <a:pt x="308" y="92"/>
                  <a:pt x="308" y="92"/>
                  <a:pt x="308" y="92"/>
                </a:cubicBezTo>
                <a:cubicBezTo>
                  <a:pt x="308" y="92"/>
                  <a:pt x="308" y="91"/>
                  <a:pt x="308" y="91"/>
                </a:cubicBezTo>
                <a:cubicBezTo>
                  <a:pt x="308" y="91"/>
                  <a:pt x="308" y="91"/>
                  <a:pt x="308" y="91"/>
                </a:cubicBezTo>
                <a:cubicBezTo>
                  <a:pt x="304" y="90"/>
                  <a:pt x="304" y="90"/>
                  <a:pt x="304" y="90"/>
                </a:cubicBezTo>
                <a:cubicBezTo>
                  <a:pt x="306" y="90"/>
                  <a:pt x="306" y="90"/>
                  <a:pt x="306" y="90"/>
                </a:cubicBezTo>
                <a:cubicBezTo>
                  <a:pt x="305" y="89"/>
                  <a:pt x="304" y="89"/>
                  <a:pt x="303" y="88"/>
                </a:cubicBezTo>
                <a:cubicBezTo>
                  <a:pt x="303" y="88"/>
                  <a:pt x="303" y="88"/>
                  <a:pt x="303" y="88"/>
                </a:cubicBezTo>
                <a:cubicBezTo>
                  <a:pt x="303" y="87"/>
                  <a:pt x="302" y="87"/>
                  <a:pt x="302" y="86"/>
                </a:cubicBezTo>
                <a:cubicBezTo>
                  <a:pt x="302" y="85"/>
                  <a:pt x="301" y="84"/>
                  <a:pt x="300" y="83"/>
                </a:cubicBezTo>
                <a:cubicBezTo>
                  <a:pt x="299" y="82"/>
                  <a:pt x="298" y="80"/>
                  <a:pt x="298" y="79"/>
                </a:cubicBezTo>
                <a:cubicBezTo>
                  <a:pt x="297" y="79"/>
                  <a:pt x="296" y="80"/>
                  <a:pt x="295" y="80"/>
                </a:cubicBezTo>
                <a:cubicBezTo>
                  <a:pt x="293" y="82"/>
                  <a:pt x="291" y="81"/>
                  <a:pt x="289" y="81"/>
                </a:cubicBezTo>
                <a:cubicBezTo>
                  <a:pt x="286" y="80"/>
                  <a:pt x="284" y="80"/>
                  <a:pt x="281" y="81"/>
                </a:cubicBezTo>
                <a:cubicBezTo>
                  <a:pt x="279" y="82"/>
                  <a:pt x="277" y="84"/>
                  <a:pt x="276" y="85"/>
                </a:cubicBezTo>
                <a:cubicBezTo>
                  <a:pt x="274" y="87"/>
                  <a:pt x="273" y="88"/>
                  <a:pt x="270" y="87"/>
                </a:cubicBezTo>
                <a:cubicBezTo>
                  <a:pt x="270" y="87"/>
                  <a:pt x="270" y="88"/>
                  <a:pt x="270" y="88"/>
                </a:cubicBezTo>
                <a:cubicBezTo>
                  <a:pt x="269" y="89"/>
                  <a:pt x="269" y="90"/>
                  <a:pt x="268" y="91"/>
                </a:cubicBezTo>
                <a:cubicBezTo>
                  <a:pt x="267" y="92"/>
                  <a:pt x="266" y="93"/>
                  <a:pt x="266" y="93"/>
                </a:cubicBezTo>
                <a:cubicBezTo>
                  <a:pt x="264" y="95"/>
                  <a:pt x="263" y="97"/>
                  <a:pt x="261" y="97"/>
                </a:cubicBezTo>
                <a:cubicBezTo>
                  <a:pt x="261" y="97"/>
                  <a:pt x="261" y="97"/>
                  <a:pt x="261" y="97"/>
                </a:cubicBezTo>
                <a:cubicBezTo>
                  <a:pt x="260" y="97"/>
                  <a:pt x="260" y="97"/>
                  <a:pt x="259" y="97"/>
                </a:cubicBezTo>
                <a:cubicBezTo>
                  <a:pt x="259" y="97"/>
                  <a:pt x="259" y="97"/>
                  <a:pt x="259" y="97"/>
                </a:cubicBezTo>
                <a:cubicBezTo>
                  <a:pt x="259" y="98"/>
                  <a:pt x="258" y="98"/>
                  <a:pt x="258" y="98"/>
                </a:cubicBezTo>
                <a:cubicBezTo>
                  <a:pt x="258" y="98"/>
                  <a:pt x="258" y="98"/>
                  <a:pt x="258" y="98"/>
                </a:cubicBezTo>
                <a:cubicBezTo>
                  <a:pt x="258" y="99"/>
                  <a:pt x="258" y="100"/>
                  <a:pt x="259" y="101"/>
                </a:cubicBezTo>
                <a:cubicBezTo>
                  <a:pt x="259" y="101"/>
                  <a:pt x="259" y="101"/>
                  <a:pt x="259" y="102"/>
                </a:cubicBezTo>
                <a:cubicBezTo>
                  <a:pt x="259" y="102"/>
                  <a:pt x="259" y="102"/>
                  <a:pt x="259" y="102"/>
                </a:cubicBezTo>
                <a:cubicBezTo>
                  <a:pt x="259" y="102"/>
                  <a:pt x="259" y="103"/>
                  <a:pt x="259" y="103"/>
                </a:cubicBezTo>
                <a:cubicBezTo>
                  <a:pt x="259" y="105"/>
                  <a:pt x="259" y="106"/>
                  <a:pt x="258" y="108"/>
                </a:cubicBezTo>
                <a:cubicBezTo>
                  <a:pt x="257" y="110"/>
                  <a:pt x="254" y="111"/>
                  <a:pt x="251" y="110"/>
                </a:cubicBezTo>
                <a:cubicBezTo>
                  <a:pt x="249" y="110"/>
                  <a:pt x="247" y="110"/>
                  <a:pt x="246" y="110"/>
                </a:cubicBezTo>
                <a:cubicBezTo>
                  <a:pt x="245" y="110"/>
                  <a:pt x="244" y="110"/>
                  <a:pt x="243" y="110"/>
                </a:cubicBezTo>
                <a:cubicBezTo>
                  <a:pt x="243" y="110"/>
                  <a:pt x="243" y="111"/>
                  <a:pt x="243" y="111"/>
                </a:cubicBezTo>
                <a:cubicBezTo>
                  <a:pt x="243" y="111"/>
                  <a:pt x="242" y="110"/>
                  <a:pt x="242" y="110"/>
                </a:cubicBezTo>
                <a:cubicBezTo>
                  <a:pt x="242" y="110"/>
                  <a:pt x="242" y="110"/>
                  <a:pt x="241" y="110"/>
                </a:cubicBezTo>
                <a:cubicBezTo>
                  <a:pt x="240" y="110"/>
                  <a:pt x="239" y="110"/>
                  <a:pt x="238" y="110"/>
                </a:cubicBezTo>
                <a:cubicBezTo>
                  <a:pt x="237" y="109"/>
                  <a:pt x="236" y="109"/>
                  <a:pt x="235" y="109"/>
                </a:cubicBezTo>
                <a:cubicBezTo>
                  <a:pt x="233" y="110"/>
                  <a:pt x="230" y="109"/>
                  <a:pt x="229" y="108"/>
                </a:cubicBezTo>
                <a:cubicBezTo>
                  <a:pt x="228" y="108"/>
                  <a:pt x="228" y="108"/>
                  <a:pt x="227" y="107"/>
                </a:cubicBezTo>
                <a:cubicBezTo>
                  <a:pt x="227" y="108"/>
                  <a:pt x="227" y="108"/>
                  <a:pt x="227" y="108"/>
                </a:cubicBezTo>
                <a:cubicBezTo>
                  <a:pt x="226" y="108"/>
                  <a:pt x="226" y="107"/>
                  <a:pt x="226" y="107"/>
                </a:cubicBezTo>
                <a:cubicBezTo>
                  <a:pt x="226" y="107"/>
                  <a:pt x="225" y="107"/>
                  <a:pt x="225" y="107"/>
                </a:cubicBezTo>
                <a:cubicBezTo>
                  <a:pt x="225" y="107"/>
                  <a:pt x="225" y="107"/>
                  <a:pt x="224" y="107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06"/>
                  <a:pt x="224" y="106"/>
                  <a:pt x="224" y="106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2" y="104"/>
                  <a:pt x="222" y="104"/>
                  <a:pt x="222" y="104"/>
                </a:cubicBezTo>
                <a:cubicBezTo>
                  <a:pt x="222" y="104"/>
                  <a:pt x="222" y="104"/>
                  <a:pt x="222" y="104"/>
                </a:cubicBezTo>
                <a:cubicBezTo>
                  <a:pt x="222" y="104"/>
                  <a:pt x="222" y="104"/>
                  <a:pt x="222" y="104"/>
                </a:cubicBezTo>
                <a:cubicBezTo>
                  <a:pt x="222" y="104"/>
                  <a:pt x="222" y="104"/>
                  <a:pt x="222" y="104"/>
                </a:cubicBezTo>
                <a:cubicBezTo>
                  <a:pt x="222" y="103"/>
                  <a:pt x="222" y="103"/>
                  <a:pt x="222" y="103"/>
                </a:cubicBezTo>
                <a:cubicBezTo>
                  <a:pt x="222" y="103"/>
                  <a:pt x="222" y="103"/>
                  <a:pt x="222" y="103"/>
                </a:cubicBezTo>
                <a:cubicBezTo>
                  <a:pt x="222" y="103"/>
                  <a:pt x="222" y="102"/>
                  <a:pt x="222" y="102"/>
                </a:cubicBezTo>
                <a:cubicBezTo>
                  <a:pt x="222" y="102"/>
                  <a:pt x="222" y="102"/>
                  <a:pt x="222" y="102"/>
                </a:cubicBezTo>
                <a:cubicBezTo>
                  <a:pt x="221" y="101"/>
                  <a:pt x="221" y="101"/>
                  <a:pt x="221" y="100"/>
                </a:cubicBezTo>
                <a:cubicBezTo>
                  <a:pt x="221" y="100"/>
                  <a:pt x="221" y="100"/>
                  <a:pt x="221" y="100"/>
                </a:cubicBezTo>
                <a:cubicBezTo>
                  <a:pt x="221" y="99"/>
                  <a:pt x="221" y="98"/>
                  <a:pt x="222" y="97"/>
                </a:cubicBezTo>
                <a:cubicBezTo>
                  <a:pt x="222" y="97"/>
                  <a:pt x="222" y="97"/>
                  <a:pt x="222" y="97"/>
                </a:cubicBezTo>
                <a:cubicBezTo>
                  <a:pt x="222" y="96"/>
                  <a:pt x="221" y="95"/>
                  <a:pt x="221" y="94"/>
                </a:cubicBezTo>
                <a:cubicBezTo>
                  <a:pt x="220" y="95"/>
                  <a:pt x="219" y="95"/>
                  <a:pt x="218" y="96"/>
                </a:cubicBezTo>
                <a:cubicBezTo>
                  <a:pt x="218" y="96"/>
                  <a:pt x="218" y="96"/>
                  <a:pt x="218" y="96"/>
                </a:cubicBezTo>
                <a:cubicBezTo>
                  <a:pt x="218" y="96"/>
                  <a:pt x="218" y="96"/>
                  <a:pt x="218" y="96"/>
                </a:cubicBezTo>
                <a:cubicBezTo>
                  <a:pt x="218" y="97"/>
                  <a:pt x="217" y="97"/>
                  <a:pt x="217" y="98"/>
                </a:cubicBezTo>
                <a:cubicBezTo>
                  <a:pt x="217" y="99"/>
                  <a:pt x="218" y="100"/>
                  <a:pt x="218" y="101"/>
                </a:cubicBezTo>
                <a:cubicBezTo>
                  <a:pt x="218" y="104"/>
                  <a:pt x="219" y="108"/>
                  <a:pt x="216" y="111"/>
                </a:cubicBezTo>
                <a:cubicBezTo>
                  <a:pt x="214" y="113"/>
                  <a:pt x="206" y="114"/>
                  <a:pt x="202" y="114"/>
                </a:cubicBezTo>
                <a:cubicBezTo>
                  <a:pt x="201" y="114"/>
                  <a:pt x="200" y="114"/>
                  <a:pt x="199" y="114"/>
                </a:cubicBezTo>
                <a:cubicBezTo>
                  <a:pt x="196" y="114"/>
                  <a:pt x="195" y="113"/>
                  <a:pt x="194" y="112"/>
                </a:cubicBezTo>
                <a:cubicBezTo>
                  <a:pt x="193" y="112"/>
                  <a:pt x="190" y="111"/>
                  <a:pt x="188" y="110"/>
                </a:cubicBezTo>
                <a:cubicBezTo>
                  <a:pt x="183" y="109"/>
                  <a:pt x="179" y="108"/>
                  <a:pt x="179" y="105"/>
                </a:cubicBezTo>
                <a:cubicBezTo>
                  <a:pt x="178" y="104"/>
                  <a:pt x="176" y="101"/>
                  <a:pt x="175" y="101"/>
                </a:cubicBezTo>
                <a:cubicBezTo>
                  <a:pt x="174" y="101"/>
                  <a:pt x="172" y="101"/>
                  <a:pt x="171" y="102"/>
                </a:cubicBezTo>
                <a:cubicBezTo>
                  <a:pt x="168" y="103"/>
                  <a:pt x="164" y="104"/>
                  <a:pt x="163" y="102"/>
                </a:cubicBezTo>
                <a:cubicBezTo>
                  <a:pt x="162" y="102"/>
                  <a:pt x="162" y="102"/>
                  <a:pt x="162" y="102"/>
                </a:cubicBezTo>
                <a:cubicBezTo>
                  <a:pt x="161" y="101"/>
                  <a:pt x="158" y="99"/>
                  <a:pt x="156" y="98"/>
                </a:cubicBezTo>
                <a:cubicBezTo>
                  <a:pt x="155" y="98"/>
                  <a:pt x="155" y="97"/>
                  <a:pt x="154" y="97"/>
                </a:cubicBezTo>
                <a:cubicBezTo>
                  <a:pt x="152" y="97"/>
                  <a:pt x="145" y="95"/>
                  <a:pt x="144" y="92"/>
                </a:cubicBezTo>
                <a:cubicBezTo>
                  <a:pt x="144" y="91"/>
                  <a:pt x="142" y="91"/>
                  <a:pt x="141" y="90"/>
                </a:cubicBezTo>
                <a:cubicBezTo>
                  <a:pt x="139" y="90"/>
                  <a:pt x="137" y="89"/>
                  <a:pt x="136" y="88"/>
                </a:cubicBezTo>
                <a:cubicBezTo>
                  <a:pt x="135" y="87"/>
                  <a:pt x="134" y="87"/>
                  <a:pt x="134" y="86"/>
                </a:cubicBezTo>
                <a:cubicBezTo>
                  <a:pt x="132" y="86"/>
                  <a:pt x="129" y="85"/>
                  <a:pt x="129" y="82"/>
                </a:cubicBezTo>
                <a:cubicBezTo>
                  <a:pt x="129" y="81"/>
                  <a:pt x="130" y="79"/>
                  <a:pt x="130" y="78"/>
                </a:cubicBezTo>
                <a:cubicBezTo>
                  <a:pt x="131" y="76"/>
                  <a:pt x="131" y="75"/>
                  <a:pt x="131" y="73"/>
                </a:cubicBezTo>
                <a:cubicBezTo>
                  <a:pt x="131" y="71"/>
                  <a:pt x="133" y="69"/>
                  <a:pt x="135" y="68"/>
                </a:cubicBezTo>
                <a:cubicBezTo>
                  <a:pt x="135" y="67"/>
                  <a:pt x="135" y="67"/>
                  <a:pt x="136" y="67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36" y="67"/>
                  <a:pt x="136" y="66"/>
                  <a:pt x="136" y="66"/>
                </a:cubicBezTo>
                <a:cubicBezTo>
                  <a:pt x="136" y="66"/>
                  <a:pt x="136" y="66"/>
                  <a:pt x="136" y="66"/>
                </a:cubicBezTo>
                <a:cubicBezTo>
                  <a:pt x="136" y="66"/>
                  <a:pt x="136" y="66"/>
                  <a:pt x="136" y="66"/>
                </a:cubicBezTo>
                <a:cubicBezTo>
                  <a:pt x="136" y="66"/>
                  <a:pt x="135" y="65"/>
                  <a:pt x="135" y="65"/>
                </a:cubicBezTo>
                <a:cubicBezTo>
                  <a:pt x="135" y="65"/>
                  <a:pt x="135" y="65"/>
                  <a:pt x="135" y="65"/>
                </a:cubicBezTo>
                <a:cubicBezTo>
                  <a:pt x="134" y="64"/>
                  <a:pt x="133" y="64"/>
                  <a:pt x="132" y="63"/>
                </a:cubicBezTo>
                <a:cubicBezTo>
                  <a:pt x="132" y="63"/>
                  <a:pt x="132" y="63"/>
                  <a:pt x="132" y="63"/>
                </a:cubicBezTo>
                <a:cubicBezTo>
                  <a:pt x="132" y="62"/>
                  <a:pt x="132" y="62"/>
                  <a:pt x="132" y="62"/>
                </a:cubicBezTo>
                <a:cubicBezTo>
                  <a:pt x="131" y="61"/>
                  <a:pt x="128" y="58"/>
                  <a:pt x="127" y="58"/>
                </a:cubicBezTo>
                <a:cubicBezTo>
                  <a:pt x="124" y="58"/>
                  <a:pt x="122" y="55"/>
                  <a:pt x="120" y="54"/>
                </a:cubicBezTo>
                <a:cubicBezTo>
                  <a:pt x="119" y="52"/>
                  <a:pt x="118" y="51"/>
                  <a:pt x="117" y="51"/>
                </a:cubicBezTo>
                <a:cubicBezTo>
                  <a:pt x="114" y="51"/>
                  <a:pt x="113" y="47"/>
                  <a:pt x="113" y="44"/>
                </a:cubicBezTo>
                <a:cubicBezTo>
                  <a:pt x="113" y="43"/>
                  <a:pt x="112" y="42"/>
                  <a:pt x="112" y="41"/>
                </a:cubicBezTo>
                <a:cubicBezTo>
                  <a:pt x="110" y="39"/>
                  <a:pt x="110" y="36"/>
                  <a:pt x="111" y="35"/>
                </a:cubicBezTo>
                <a:cubicBezTo>
                  <a:pt x="112" y="32"/>
                  <a:pt x="115" y="32"/>
                  <a:pt x="118" y="34"/>
                </a:cubicBezTo>
                <a:cubicBezTo>
                  <a:pt x="118" y="34"/>
                  <a:pt x="119" y="34"/>
                  <a:pt x="119" y="34"/>
                </a:cubicBezTo>
                <a:cubicBezTo>
                  <a:pt x="120" y="34"/>
                  <a:pt x="121" y="34"/>
                  <a:pt x="121" y="33"/>
                </a:cubicBezTo>
                <a:cubicBezTo>
                  <a:pt x="121" y="33"/>
                  <a:pt x="122" y="33"/>
                  <a:pt x="121" y="32"/>
                </a:cubicBezTo>
                <a:cubicBezTo>
                  <a:pt x="120" y="31"/>
                  <a:pt x="119" y="29"/>
                  <a:pt x="118" y="28"/>
                </a:cubicBezTo>
                <a:cubicBezTo>
                  <a:pt x="116" y="25"/>
                  <a:pt x="115" y="23"/>
                  <a:pt x="115" y="21"/>
                </a:cubicBezTo>
                <a:cubicBezTo>
                  <a:pt x="115" y="21"/>
                  <a:pt x="115" y="20"/>
                  <a:pt x="115" y="18"/>
                </a:cubicBezTo>
                <a:cubicBezTo>
                  <a:pt x="115" y="17"/>
                  <a:pt x="115" y="17"/>
                  <a:pt x="115" y="17"/>
                </a:cubicBezTo>
                <a:cubicBezTo>
                  <a:pt x="115" y="16"/>
                  <a:pt x="116" y="16"/>
                  <a:pt x="116" y="16"/>
                </a:cubicBezTo>
                <a:cubicBezTo>
                  <a:pt x="116" y="16"/>
                  <a:pt x="116" y="16"/>
                  <a:pt x="116" y="16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6" y="14"/>
                  <a:pt x="116" y="13"/>
                  <a:pt x="116" y="13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6" y="13"/>
                  <a:pt x="116" y="13"/>
                  <a:pt x="115" y="13"/>
                </a:cubicBezTo>
                <a:cubicBezTo>
                  <a:pt x="115" y="13"/>
                  <a:pt x="115" y="13"/>
                  <a:pt x="115" y="12"/>
                </a:cubicBezTo>
                <a:cubicBezTo>
                  <a:pt x="111" y="10"/>
                  <a:pt x="109" y="7"/>
                  <a:pt x="108" y="4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2"/>
                  <a:pt x="107" y="2"/>
                  <a:pt x="106" y="1"/>
                </a:cubicBezTo>
                <a:cubicBezTo>
                  <a:pt x="106" y="1"/>
                  <a:pt x="106" y="1"/>
                  <a:pt x="106" y="1"/>
                </a:cubicBezTo>
                <a:cubicBezTo>
                  <a:pt x="105" y="1"/>
                  <a:pt x="105" y="0"/>
                  <a:pt x="105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02" y="0"/>
                  <a:pt x="102" y="1"/>
                  <a:pt x="102" y="1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3"/>
                  <a:pt x="100" y="4"/>
                  <a:pt x="100" y="5"/>
                </a:cubicBezTo>
                <a:cubicBezTo>
                  <a:pt x="98" y="7"/>
                  <a:pt x="98" y="8"/>
                  <a:pt x="97" y="8"/>
                </a:cubicBezTo>
                <a:cubicBezTo>
                  <a:pt x="97" y="8"/>
                  <a:pt x="97" y="8"/>
                  <a:pt x="97" y="8"/>
                </a:cubicBezTo>
                <a:cubicBezTo>
                  <a:pt x="97" y="8"/>
                  <a:pt x="97" y="8"/>
                  <a:pt x="97" y="8"/>
                </a:cubicBezTo>
                <a:cubicBezTo>
                  <a:pt x="97" y="8"/>
                  <a:pt x="97" y="8"/>
                  <a:pt x="97" y="8"/>
                </a:cubicBezTo>
                <a:cubicBezTo>
                  <a:pt x="96" y="8"/>
                  <a:pt x="95" y="9"/>
                  <a:pt x="94" y="9"/>
                </a:cubicBezTo>
                <a:cubicBezTo>
                  <a:pt x="91" y="10"/>
                  <a:pt x="88" y="11"/>
                  <a:pt x="86" y="12"/>
                </a:cubicBezTo>
                <a:cubicBezTo>
                  <a:pt x="85" y="13"/>
                  <a:pt x="84" y="13"/>
                  <a:pt x="83" y="13"/>
                </a:cubicBezTo>
                <a:cubicBezTo>
                  <a:pt x="81" y="13"/>
                  <a:pt x="79" y="13"/>
                  <a:pt x="77" y="12"/>
                </a:cubicBezTo>
                <a:cubicBezTo>
                  <a:pt x="76" y="12"/>
                  <a:pt x="76" y="12"/>
                  <a:pt x="75" y="11"/>
                </a:cubicBezTo>
                <a:cubicBezTo>
                  <a:pt x="73" y="11"/>
                  <a:pt x="71" y="10"/>
                  <a:pt x="70" y="10"/>
                </a:cubicBezTo>
                <a:cubicBezTo>
                  <a:pt x="69" y="10"/>
                  <a:pt x="69" y="10"/>
                  <a:pt x="68" y="10"/>
                </a:cubicBezTo>
                <a:cubicBezTo>
                  <a:pt x="66" y="10"/>
                  <a:pt x="65" y="11"/>
                  <a:pt x="64" y="11"/>
                </a:cubicBezTo>
                <a:cubicBezTo>
                  <a:pt x="64" y="12"/>
                  <a:pt x="64" y="12"/>
                  <a:pt x="64" y="12"/>
                </a:cubicBezTo>
                <a:cubicBezTo>
                  <a:pt x="65" y="13"/>
                  <a:pt x="65" y="14"/>
                  <a:pt x="66" y="16"/>
                </a:cubicBezTo>
                <a:cubicBezTo>
                  <a:pt x="66" y="18"/>
                  <a:pt x="66" y="21"/>
                  <a:pt x="66" y="23"/>
                </a:cubicBezTo>
                <a:cubicBezTo>
                  <a:pt x="66" y="23"/>
                  <a:pt x="66" y="24"/>
                  <a:pt x="66" y="24"/>
                </a:cubicBezTo>
                <a:cubicBezTo>
                  <a:pt x="66" y="25"/>
                  <a:pt x="67" y="26"/>
                  <a:pt x="67" y="27"/>
                </a:cubicBezTo>
                <a:cubicBezTo>
                  <a:pt x="68" y="31"/>
                  <a:pt x="70" y="33"/>
                  <a:pt x="70" y="33"/>
                </a:cubicBezTo>
                <a:cubicBezTo>
                  <a:pt x="72" y="33"/>
                  <a:pt x="73" y="33"/>
                  <a:pt x="75" y="34"/>
                </a:cubicBezTo>
                <a:cubicBezTo>
                  <a:pt x="77" y="35"/>
                  <a:pt x="79" y="37"/>
                  <a:pt x="79" y="38"/>
                </a:cubicBezTo>
                <a:cubicBezTo>
                  <a:pt x="79" y="38"/>
                  <a:pt x="79" y="38"/>
                  <a:pt x="79" y="38"/>
                </a:cubicBezTo>
                <a:cubicBezTo>
                  <a:pt x="79" y="38"/>
                  <a:pt x="79" y="38"/>
                  <a:pt x="79" y="38"/>
                </a:cubicBezTo>
                <a:cubicBezTo>
                  <a:pt x="79" y="39"/>
                  <a:pt x="79" y="41"/>
                  <a:pt x="78" y="41"/>
                </a:cubicBezTo>
                <a:cubicBezTo>
                  <a:pt x="78" y="42"/>
                  <a:pt x="77" y="42"/>
                  <a:pt x="77" y="42"/>
                </a:cubicBezTo>
                <a:cubicBezTo>
                  <a:pt x="74" y="43"/>
                  <a:pt x="73" y="46"/>
                  <a:pt x="72" y="49"/>
                </a:cubicBezTo>
                <a:cubicBezTo>
                  <a:pt x="72" y="50"/>
                  <a:pt x="72" y="51"/>
                  <a:pt x="72" y="52"/>
                </a:cubicBezTo>
                <a:cubicBezTo>
                  <a:pt x="72" y="54"/>
                  <a:pt x="72" y="58"/>
                  <a:pt x="68" y="59"/>
                </a:cubicBezTo>
                <a:cubicBezTo>
                  <a:pt x="66" y="59"/>
                  <a:pt x="65" y="60"/>
                  <a:pt x="65" y="63"/>
                </a:cubicBezTo>
                <a:cubicBezTo>
                  <a:pt x="65" y="68"/>
                  <a:pt x="61" y="69"/>
                  <a:pt x="59" y="69"/>
                </a:cubicBezTo>
                <a:cubicBezTo>
                  <a:pt x="59" y="70"/>
                  <a:pt x="58" y="70"/>
                  <a:pt x="58" y="70"/>
                </a:cubicBezTo>
                <a:cubicBezTo>
                  <a:pt x="58" y="70"/>
                  <a:pt x="57" y="72"/>
                  <a:pt x="57" y="73"/>
                </a:cubicBezTo>
                <a:cubicBezTo>
                  <a:pt x="55" y="79"/>
                  <a:pt x="54" y="81"/>
                  <a:pt x="53" y="82"/>
                </a:cubicBezTo>
                <a:cubicBezTo>
                  <a:pt x="52" y="83"/>
                  <a:pt x="51" y="83"/>
                  <a:pt x="49" y="84"/>
                </a:cubicBezTo>
                <a:cubicBezTo>
                  <a:pt x="47" y="84"/>
                  <a:pt x="44" y="85"/>
                  <a:pt x="44" y="87"/>
                </a:cubicBezTo>
                <a:cubicBezTo>
                  <a:pt x="44" y="91"/>
                  <a:pt x="40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7"/>
                  <a:pt x="35" y="97"/>
                  <a:pt x="34" y="96"/>
                </a:cubicBezTo>
                <a:cubicBezTo>
                  <a:pt x="33" y="96"/>
                  <a:pt x="32" y="96"/>
                  <a:pt x="31" y="96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7"/>
                  <a:pt x="29" y="98"/>
                  <a:pt x="27" y="98"/>
                </a:cubicBezTo>
                <a:cubicBezTo>
                  <a:pt x="26" y="98"/>
                  <a:pt x="24" y="98"/>
                  <a:pt x="23" y="97"/>
                </a:cubicBezTo>
                <a:cubicBezTo>
                  <a:pt x="22" y="97"/>
                  <a:pt x="22" y="96"/>
                  <a:pt x="21" y="96"/>
                </a:cubicBezTo>
                <a:cubicBezTo>
                  <a:pt x="21" y="96"/>
                  <a:pt x="21" y="97"/>
                  <a:pt x="20" y="97"/>
                </a:cubicBezTo>
                <a:cubicBezTo>
                  <a:pt x="16" y="101"/>
                  <a:pt x="14" y="104"/>
                  <a:pt x="14" y="105"/>
                </a:cubicBezTo>
                <a:cubicBezTo>
                  <a:pt x="14" y="106"/>
                  <a:pt x="15" y="106"/>
                  <a:pt x="16" y="107"/>
                </a:cubicBezTo>
                <a:cubicBezTo>
                  <a:pt x="18" y="108"/>
                  <a:pt x="21" y="110"/>
                  <a:pt x="21" y="113"/>
                </a:cubicBezTo>
                <a:cubicBezTo>
                  <a:pt x="20" y="117"/>
                  <a:pt x="23" y="121"/>
                  <a:pt x="25" y="123"/>
                </a:cubicBezTo>
                <a:cubicBezTo>
                  <a:pt x="27" y="125"/>
                  <a:pt x="32" y="132"/>
                  <a:pt x="29" y="136"/>
                </a:cubicBezTo>
                <a:cubicBezTo>
                  <a:pt x="27" y="139"/>
                  <a:pt x="24" y="140"/>
                  <a:pt x="19" y="139"/>
                </a:cubicBezTo>
                <a:cubicBezTo>
                  <a:pt x="18" y="139"/>
                  <a:pt x="17" y="139"/>
                  <a:pt x="16" y="139"/>
                </a:cubicBezTo>
                <a:cubicBezTo>
                  <a:pt x="15" y="140"/>
                  <a:pt x="12" y="140"/>
                  <a:pt x="8" y="140"/>
                </a:cubicBezTo>
                <a:cubicBezTo>
                  <a:pt x="8" y="139"/>
                  <a:pt x="7" y="139"/>
                  <a:pt x="7" y="139"/>
                </a:cubicBezTo>
                <a:cubicBezTo>
                  <a:pt x="4" y="139"/>
                  <a:pt x="3" y="141"/>
                  <a:pt x="2" y="143"/>
                </a:cubicBezTo>
                <a:cubicBezTo>
                  <a:pt x="1" y="144"/>
                  <a:pt x="1" y="144"/>
                  <a:pt x="1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1" y="146"/>
                  <a:pt x="2" y="147"/>
                  <a:pt x="2" y="148"/>
                </a:cubicBezTo>
                <a:cubicBezTo>
                  <a:pt x="4" y="150"/>
                  <a:pt x="6" y="152"/>
                  <a:pt x="9" y="153"/>
                </a:cubicBezTo>
                <a:cubicBezTo>
                  <a:pt x="11" y="154"/>
                  <a:pt x="14" y="153"/>
                  <a:pt x="16" y="153"/>
                </a:cubicBezTo>
                <a:cubicBezTo>
                  <a:pt x="17" y="152"/>
                  <a:pt x="18" y="152"/>
                  <a:pt x="19" y="152"/>
                </a:cubicBezTo>
                <a:cubicBezTo>
                  <a:pt x="21" y="152"/>
                  <a:pt x="22" y="153"/>
                  <a:pt x="22" y="156"/>
                </a:cubicBezTo>
                <a:cubicBezTo>
                  <a:pt x="22" y="161"/>
                  <a:pt x="15" y="161"/>
                  <a:pt x="9" y="162"/>
                </a:cubicBezTo>
                <a:cubicBezTo>
                  <a:pt x="9" y="162"/>
                  <a:pt x="8" y="162"/>
                  <a:pt x="7" y="162"/>
                </a:cubicBezTo>
                <a:cubicBezTo>
                  <a:pt x="11" y="167"/>
                  <a:pt x="23" y="180"/>
                  <a:pt x="28" y="179"/>
                </a:cubicBezTo>
                <a:cubicBezTo>
                  <a:pt x="34" y="178"/>
                  <a:pt x="38" y="172"/>
                  <a:pt x="39" y="170"/>
                </a:cubicBezTo>
                <a:cubicBezTo>
                  <a:pt x="38" y="169"/>
                  <a:pt x="37" y="168"/>
                  <a:pt x="38" y="166"/>
                </a:cubicBezTo>
                <a:cubicBezTo>
                  <a:pt x="38" y="164"/>
                  <a:pt x="41" y="161"/>
                  <a:pt x="43" y="161"/>
                </a:cubicBezTo>
                <a:cubicBezTo>
                  <a:pt x="44" y="161"/>
                  <a:pt x="44" y="161"/>
                  <a:pt x="45" y="161"/>
                </a:cubicBezTo>
                <a:cubicBezTo>
                  <a:pt x="47" y="162"/>
                  <a:pt x="47" y="165"/>
                  <a:pt x="47" y="168"/>
                </a:cubicBezTo>
                <a:cubicBezTo>
                  <a:pt x="47" y="170"/>
                  <a:pt x="47" y="173"/>
                  <a:pt x="48" y="173"/>
                </a:cubicBezTo>
                <a:cubicBezTo>
                  <a:pt x="52" y="176"/>
                  <a:pt x="50" y="181"/>
                  <a:pt x="49" y="186"/>
                </a:cubicBezTo>
                <a:cubicBezTo>
                  <a:pt x="48" y="188"/>
                  <a:pt x="49" y="193"/>
                  <a:pt x="50" y="198"/>
                </a:cubicBezTo>
                <a:cubicBezTo>
                  <a:pt x="50" y="200"/>
                  <a:pt x="51" y="202"/>
                  <a:pt x="51" y="204"/>
                </a:cubicBezTo>
                <a:cubicBezTo>
                  <a:pt x="51" y="206"/>
                  <a:pt x="52" y="209"/>
                  <a:pt x="53" y="212"/>
                </a:cubicBezTo>
                <a:cubicBezTo>
                  <a:pt x="54" y="216"/>
                  <a:pt x="55" y="220"/>
                  <a:pt x="56" y="224"/>
                </a:cubicBezTo>
                <a:cubicBezTo>
                  <a:pt x="57" y="232"/>
                  <a:pt x="62" y="245"/>
                  <a:pt x="66" y="254"/>
                </a:cubicBezTo>
                <a:cubicBezTo>
                  <a:pt x="69" y="258"/>
                  <a:pt x="71" y="265"/>
                  <a:pt x="73" y="270"/>
                </a:cubicBezTo>
                <a:cubicBezTo>
                  <a:pt x="74" y="276"/>
                  <a:pt x="76" y="281"/>
                  <a:pt x="77" y="283"/>
                </a:cubicBezTo>
                <a:cubicBezTo>
                  <a:pt x="80" y="286"/>
                  <a:pt x="88" y="299"/>
                  <a:pt x="88" y="307"/>
                </a:cubicBezTo>
                <a:cubicBezTo>
                  <a:pt x="88" y="314"/>
                  <a:pt x="96" y="324"/>
                  <a:pt x="98" y="326"/>
                </a:cubicBezTo>
                <a:cubicBezTo>
                  <a:pt x="99" y="326"/>
                  <a:pt x="99" y="326"/>
                  <a:pt x="99" y="326"/>
                </a:cubicBezTo>
                <a:cubicBezTo>
                  <a:pt x="101" y="326"/>
                  <a:pt x="105" y="323"/>
                  <a:pt x="106" y="320"/>
                </a:cubicBezTo>
                <a:cubicBezTo>
                  <a:pt x="107" y="317"/>
                  <a:pt x="110" y="315"/>
                  <a:pt x="112" y="313"/>
                </a:cubicBezTo>
                <a:cubicBezTo>
                  <a:pt x="114" y="312"/>
                  <a:pt x="116" y="311"/>
                  <a:pt x="116" y="310"/>
                </a:cubicBezTo>
                <a:cubicBezTo>
                  <a:pt x="117" y="307"/>
                  <a:pt x="117" y="301"/>
                  <a:pt x="122" y="300"/>
                </a:cubicBezTo>
                <a:cubicBezTo>
                  <a:pt x="123" y="300"/>
                  <a:pt x="124" y="299"/>
                  <a:pt x="124" y="294"/>
                </a:cubicBezTo>
                <a:cubicBezTo>
                  <a:pt x="124" y="290"/>
                  <a:pt x="124" y="283"/>
                  <a:pt x="127" y="279"/>
                </a:cubicBezTo>
                <a:cubicBezTo>
                  <a:pt x="130" y="275"/>
                  <a:pt x="130" y="266"/>
                  <a:pt x="129" y="262"/>
                </a:cubicBezTo>
                <a:cubicBezTo>
                  <a:pt x="127" y="258"/>
                  <a:pt x="128" y="251"/>
                  <a:pt x="130" y="247"/>
                </a:cubicBezTo>
                <a:cubicBezTo>
                  <a:pt x="130" y="245"/>
                  <a:pt x="130" y="244"/>
                  <a:pt x="131" y="243"/>
                </a:cubicBezTo>
                <a:cubicBezTo>
                  <a:pt x="131" y="240"/>
                  <a:pt x="132" y="236"/>
                  <a:pt x="135" y="236"/>
                </a:cubicBezTo>
                <a:cubicBezTo>
                  <a:pt x="138" y="236"/>
                  <a:pt x="142" y="233"/>
                  <a:pt x="145" y="229"/>
                </a:cubicBezTo>
                <a:cubicBezTo>
                  <a:pt x="148" y="226"/>
                  <a:pt x="153" y="222"/>
                  <a:pt x="158" y="219"/>
                </a:cubicBezTo>
                <a:cubicBezTo>
                  <a:pt x="160" y="217"/>
                  <a:pt x="162" y="216"/>
                  <a:pt x="163" y="215"/>
                </a:cubicBezTo>
                <a:cubicBezTo>
                  <a:pt x="167" y="212"/>
                  <a:pt x="177" y="202"/>
                  <a:pt x="180" y="197"/>
                </a:cubicBezTo>
                <a:cubicBezTo>
                  <a:pt x="183" y="194"/>
                  <a:pt x="187" y="192"/>
                  <a:pt x="191" y="190"/>
                </a:cubicBezTo>
                <a:cubicBezTo>
                  <a:pt x="193" y="188"/>
                  <a:pt x="196" y="187"/>
                  <a:pt x="198" y="185"/>
                </a:cubicBezTo>
                <a:cubicBezTo>
                  <a:pt x="200" y="183"/>
                  <a:pt x="200" y="181"/>
                  <a:pt x="200" y="179"/>
                </a:cubicBezTo>
                <a:cubicBezTo>
                  <a:pt x="200" y="177"/>
                  <a:pt x="201" y="176"/>
                  <a:pt x="201" y="175"/>
                </a:cubicBezTo>
                <a:cubicBezTo>
                  <a:pt x="202" y="167"/>
                  <a:pt x="223" y="166"/>
                  <a:pt x="223" y="166"/>
                </a:cubicBezTo>
                <a:cubicBezTo>
                  <a:pt x="223" y="166"/>
                  <a:pt x="223" y="166"/>
                  <a:pt x="224" y="166"/>
                </a:cubicBezTo>
                <a:cubicBezTo>
                  <a:pt x="224" y="166"/>
                  <a:pt x="224" y="166"/>
                  <a:pt x="224" y="165"/>
                </a:cubicBezTo>
                <a:cubicBezTo>
                  <a:pt x="224" y="165"/>
                  <a:pt x="224" y="165"/>
                  <a:pt x="224" y="164"/>
                </a:cubicBezTo>
                <a:cubicBezTo>
                  <a:pt x="223" y="164"/>
                  <a:pt x="223" y="163"/>
                  <a:pt x="223" y="163"/>
                </a:cubicBezTo>
                <a:cubicBezTo>
                  <a:pt x="223" y="162"/>
                  <a:pt x="223" y="162"/>
                  <a:pt x="223" y="161"/>
                </a:cubicBezTo>
                <a:cubicBezTo>
                  <a:pt x="223" y="161"/>
                  <a:pt x="223" y="160"/>
                  <a:pt x="223" y="160"/>
                </a:cubicBezTo>
                <a:cubicBezTo>
                  <a:pt x="223" y="160"/>
                  <a:pt x="223" y="159"/>
                  <a:pt x="223" y="159"/>
                </a:cubicBezTo>
                <a:cubicBezTo>
                  <a:pt x="223" y="158"/>
                  <a:pt x="223" y="158"/>
                  <a:pt x="222" y="157"/>
                </a:cubicBezTo>
                <a:cubicBezTo>
                  <a:pt x="222" y="157"/>
                  <a:pt x="222" y="156"/>
                  <a:pt x="222" y="156"/>
                </a:cubicBezTo>
                <a:cubicBezTo>
                  <a:pt x="222" y="156"/>
                  <a:pt x="222" y="155"/>
                  <a:pt x="222" y="155"/>
                </a:cubicBezTo>
                <a:cubicBezTo>
                  <a:pt x="222" y="154"/>
                  <a:pt x="222" y="154"/>
                  <a:pt x="222" y="154"/>
                </a:cubicBezTo>
                <a:cubicBezTo>
                  <a:pt x="222" y="153"/>
                  <a:pt x="221" y="153"/>
                  <a:pt x="221" y="152"/>
                </a:cubicBezTo>
                <a:cubicBezTo>
                  <a:pt x="221" y="152"/>
                  <a:pt x="221" y="152"/>
                  <a:pt x="221" y="151"/>
                </a:cubicBezTo>
                <a:cubicBezTo>
                  <a:pt x="221" y="151"/>
                  <a:pt x="221" y="150"/>
                  <a:pt x="221" y="150"/>
                </a:cubicBezTo>
                <a:cubicBezTo>
                  <a:pt x="221" y="150"/>
                  <a:pt x="221" y="150"/>
                  <a:pt x="220" y="150"/>
                </a:cubicBezTo>
                <a:cubicBezTo>
                  <a:pt x="220" y="149"/>
                  <a:pt x="220" y="148"/>
                  <a:pt x="220" y="148"/>
                </a:cubicBezTo>
                <a:cubicBezTo>
                  <a:pt x="218" y="143"/>
                  <a:pt x="216" y="134"/>
                  <a:pt x="217" y="130"/>
                </a:cubicBezTo>
                <a:cubicBezTo>
                  <a:pt x="218" y="127"/>
                  <a:pt x="220" y="127"/>
                  <a:pt x="221" y="126"/>
                </a:cubicBezTo>
                <a:cubicBezTo>
                  <a:pt x="223" y="126"/>
                  <a:pt x="223" y="126"/>
                  <a:pt x="223" y="125"/>
                </a:cubicBezTo>
                <a:cubicBezTo>
                  <a:pt x="223" y="125"/>
                  <a:pt x="221" y="124"/>
                  <a:pt x="220" y="124"/>
                </a:cubicBezTo>
                <a:cubicBezTo>
                  <a:pt x="218" y="123"/>
                  <a:pt x="216" y="121"/>
                  <a:pt x="215" y="119"/>
                </a:cubicBezTo>
                <a:cubicBezTo>
                  <a:pt x="215" y="118"/>
                  <a:pt x="215" y="116"/>
                  <a:pt x="216" y="115"/>
                </a:cubicBezTo>
                <a:cubicBezTo>
                  <a:pt x="217" y="113"/>
                  <a:pt x="219" y="112"/>
                  <a:pt x="221" y="112"/>
                </a:cubicBezTo>
                <a:cubicBezTo>
                  <a:pt x="222" y="112"/>
                  <a:pt x="223" y="112"/>
                  <a:pt x="224" y="113"/>
                </a:cubicBezTo>
                <a:cubicBezTo>
                  <a:pt x="225" y="114"/>
                  <a:pt x="226" y="114"/>
                  <a:pt x="227" y="114"/>
                </a:cubicBezTo>
                <a:cubicBezTo>
                  <a:pt x="233" y="114"/>
                  <a:pt x="237" y="117"/>
                  <a:pt x="237" y="122"/>
                </a:cubicBezTo>
                <a:cubicBezTo>
                  <a:pt x="237" y="123"/>
                  <a:pt x="239" y="125"/>
                  <a:pt x="240" y="126"/>
                </a:cubicBezTo>
                <a:cubicBezTo>
                  <a:pt x="242" y="125"/>
                  <a:pt x="249" y="125"/>
                  <a:pt x="253" y="125"/>
                </a:cubicBezTo>
                <a:cubicBezTo>
                  <a:pt x="257" y="125"/>
                  <a:pt x="263" y="125"/>
                  <a:pt x="263" y="130"/>
                </a:cubicBezTo>
                <a:cubicBezTo>
                  <a:pt x="263" y="133"/>
                  <a:pt x="258" y="143"/>
                  <a:pt x="252" y="143"/>
                </a:cubicBezTo>
                <a:cubicBezTo>
                  <a:pt x="252" y="143"/>
                  <a:pt x="251" y="144"/>
                  <a:pt x="251" y="146"/>
                </a:cubicBezTo>
                <a:cubicBezTo>
                  <a:pt x="251" y="149"/>
                  <a:pt x="251" y="151"/>
                  <a:pt x="252" y="151"/>
                </a:cubicBezTo>
                <a:cubicBezTo>
                  <a:pt x="252" y="151"/>
                  <a:pt x="254" y="149"/>
                  <a:pt x="255" y="148"/>
                </a:cubicBezTo>
                <a:cubicBezTo>
                  <a:pt x="255" y="147"/>
                  <a:pt x="255" y="147"/>
                  <a:pt x="255" y="147"/>
                </a:cubicBezTo>
                <a:cubicBezTo>
                  <a:pt x="256" y="145"/>
                  <a:pt x="258" y="142"/>
                  <a:pt x="260" y="142"/>
                </a:cubicBezTo>
                <a:cubicBezTo>
                  <a:pt x="262" y="142"/>
                  <a:pt x="263" y="146"/>
                  <a:pt x="265" y="157"/>
                </a:cubicBezTo>
                <a:cubicBezTo>
                  <a:pt x="265" y="158"/>
                  <a:pt x="265" y="160"/>
                  <a:pt x="265" y="162"/>
                </a:cubicBezTo>
                <a:cubicBezTo>
                  <a:pt x="265" y="162"/>
                  <a:pt x="265" y="162"/>
                  <a:pt x="265" y="162"/>
                </a:cubicBezTo>
                <a:cubicBezTo>
                  <a:pt x="265" y="162"/>
                  <a:pt x="265" y="162"/>
                  <a:pt x="265" y="162"/>
                </a:cubicBezTo>
                <a:close/>
              </a:path>
            </a:pathLst>
          </a:custGeom>
          <a:solidFill>
            <a:srgbClr val="DBF0F5"/>
          </a:solidFill>
          <a:ln w="9525">
            <a:solidFill>
              <a:srgbClr val="FFFFFF"/>
            </a:solidFill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20" name="Freeform 1121"/>
          <p:cNvSpPr>
            <a:spLocks/>
          </p:cNvSpPr>
          <p:nvPr/>
        </p:nvSpPr>
        <p:spPr bwMode="auto">
          <a:xfrm>
            <a:off x="5023190" y="2795626"/>
            <a:ext cx="568712" cy="226048"/>
          </a:xfrm>
          <a:custGeom>
            <a:avLst/>
            <a:gdLst>
              <a:gd name="T0" fmla="*/ 117 w 118"/>
              <a:gd name="T1" fmla="*/ 12 h 48"/>
              <a:gd name="T2" fmla="*/ 116 w 118"/>
              <a:gd name="T3" fmla="*/ 12 h 48"/>
              <a:gd name="T4" fmla="*/ 109 w 118"/>
              <a:gd name="T5" fmla="*/ 9 h 48"/>
              <a:gd name="T6" fmla="*/ 105 w 118"/>
              <a:gd name="T7" fmla="*/ 7 h 48"/>
              <a:gd name="T8" fmla="*/ 77 w 118"/>
              <a:gd name="T9" fmla="*/ 4 h 48"/>
              <a:gd name="T10" fmla="*/ 56 w 118"/>
              <a:gd name="T11" fmla="*/ 1 h 48"/>
              <a:gd name="T12" fmla="*/ 53 w 118"/>
              <a:gd name="T13" fmla="*/ 0 h 48"/>
              <a:gd name="T14" fmla="*/ 41 w 118"/>
              <a:gd name="T15" fmla="*/ 9 h 48"/>
              <a:gd name="T16" fmla="*/ 25 w 118"/>
              <a:gd name="T17" fmla="*/ 5 h 48"/>
              <a:gd name="T18" fmla="*/ 13 w 118"/>
              <a:gd name="T19" fmla="*/ 15 h 48"/>
              <a:gd name="T20" fmla="*/ 12 w 118"/>
              <a:gd name="T21" fmla="*/ 16 h 48"/>
              <a:gd name="T22" fmla="*/ 11 w 118"/>
              <a:gd name="T23" fmla="*/ 18 h 48"/>
              <a:gd name="T24" fmla="*/ 14 w 118"/>
              <a:gd name="T25" fmla="*/ 22 h 48"/>
              <a:gd name="T26" fmla="*/ 20 w 118"/>
              <a:gd name="T27" fmla="*/ 22 h 48"/>
              <a:gd name="T28" fmla="*/ 39 w 118"/>
              <a:gd name="T29" fmla="*/ 28 h 48"/>
              <a:gd name="T30" fmla="*/ 38 w 118"/>
              <a:gd name="T31" fmla="*/ 35 h 48"/>
              <a:gd name="T32" fmla="*/ 29 w 118"/>
              <a:gd name="T33" fmla="*/ 39 h 48"/>
              <a:gd name="T34" fmla="*/ 23 w 118"/>
              <a:gd name="T35" fmla="*/ 39 h 48"/>
              <a:gd name="T36" fmla="*/ 22 w 118"/>
              <a:gd name="T37" fmla="*/ 40 h 48"/>
              <a:gd name="T38" fmla="*/ 20 w 118"/>
              <a:gd name="T39" fmla="*/ 40 h 48"/>
              <a:gd name="T40" fmla="*/ 17 w 118"/>
              <a:gd name="T41" fmla="*/ 41 h 48"/>
              <a:gd name="T42" fmla="*/ 10 w 118"/>
              <a:gd name="T43" fmla="*/ 41 h 48"/>
              <a:gd name="T44" fmla="*/ 9 w 118"/>
              <a:gd name="T45" fmla="*/ 41 h 48"/>
              <a:gd name="T46" fmla="*/ 5 w 118"/>
              <a:gd name="T47" fmla="*/ 42 h 48"/>
              <a:gd name="T48" fmla="*/ 5 w 118"/>
              <a:gd name="T49" fmla="*/ 41 h 48"/>
              <a:gd name="T50" fmla="*/ 5 w 118"/>
              <a:gd name="T51" fmla="*/ 41 h 48"/>
              <a:gd name="T52" fmla="*/ 3 w 118"/>
              <a:gd name="T53" fmla="*/ 45 h 48"/>
              <a:gd name="T54" fmla="*/ 14 w 118"/>
              <a:gd name="T55" fmla="*/ 46 h 48"/>
              <a:gd name="T56" fmla="*/ 18 w 118"/>
              <a:gd name="T57" fmla="*/ 46 h 48"/>
              <a:gd name="T58" fmla="*/ 28 w 118"/>
              <a:gd name="T59" fmla="*/ 48 h 48"/>
              <a:gd name="T60" fmla="*/ 31 w 118"/>
              <a:gd name="T61" fmla="*/ 47 h 48"/>
              <a:gd name="T62" fmla="*/ 34 w 118"/>
              <a:gd name="T63" fmla="*/ 48 h 48"/>
              <a:gd name="T64" fmla="*/ 37 w 118"/>
              <a:gd name="T65" fmla="*/ 48 h 48"/>
              <a:gd name="T66" fmla="*/ 39 w 118"/>
              <a:gd name="T67" fmla="*/ 48 h 48"/>
              <a:gd name="T68" fmla="*/ 40 w 118"/>
              <a:gd name="T69" fmla="*/ 48 h 48"/>
              <a:gd name="T70" fmla="*/ 42 w 118"/>
              <a:gd name="T71" fmla="*/ 47 h 48"/>
              <a:gd name="T72" fmla="*/ 44 w 118"/>
              <a:gd name="T73" fmla="*/ 47 h 48"/>
              <a:gd name="T74" fmla="*/ 46 w 118"/>
              <a:gd name="T75" fmla="*/ 47 h 48"/>
              <a:gd name="T76" fmla="*/ 47 w 118"/>
              <a:gd name="T77" fmla="*/ 47 h 48"/>
              <a:gd name="T78" fmla="*/ 47 w 118"/>
              <a:gd name="T79" fmla="*/ 45 h 48"/>
              <a:gd name="T80" fmla="*/ 47 w 118"/>
              <a:gd name="T81" fmla="*/ 44 h 48"/>
              <a:gd name="T82" fmla="*/ 47 w 118"/>
              <a:gd name="T83" fmla="*/ 43 h 48"/>
              <a:gd name="T84" fmla="*/ 54 w 118"/>
              <a:gd name="T85" fmla="*/ 38 h 48"/>
              <a:gd name="T86" fmla="*/ 61 w 118"/>
              <a:gd name="T87" fmla="*/ 34 h 48"/>
              <a:gd name="T88" fmla="*/ 68 w 118"/>
              <a:gd name="T89" fmla="*/ 32 h 48"/>
              <a:gd name="T90" fmla="*/ 73 w 118"/>
              <a:gd name="T91" fmla="*/ 35 h 48"/>
              <a:gd name="T92" fmla="*/ 76 w 118"/>
              <a:gd name="T93" fmla="*/ 33 h 48"/>
              <a:gd name="T94" fmla="*/ 90 w 118"/>
              <a:gd name="T95" fmla="*/ 27 h 48"/>
              <a:gd name="T96" fmla="*/ 99 w 118"/>
              <a:gd name="T97" fmla="*/ 23 h 48"/>
              <a:gd name="T98" fmla="*/ 108 w 118"/>
              <a:gd name="T99" fmla="*/ 17 h 48"/>
              <a:gd name="T100" fmla="*/ 110 w 118"/>
              <a:gd name="T101" fmla="*/ 16 h 48"/>
              <a:gd name="T102" fmla="*/ 111 w 118"/>
              <a:gd name="T103" fmla="*/ 15 h 48"/>
              <a:gd name="T104" fmla="*/ 113 w 118"/>
              <a:gd name="T105" fmla="*/ 14 h 48"/>
              <a:gd name="T106" fmla="*/ 114 w 118"/>
              <a:gd name="T107" fmla="*/ 14 h 48"/>
              <a:gd name="T108" fmla="*/ 118 w 118"/>
              <a:gd name="T109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8" h="48">
                <a:moveTo>
                  <a:pt x="118" y="12"/>
                </a:moveTo>
                <a:cubicBezTo>
                  <a:pt x="117" y="12"/>
                  <a:pt x="117" y="12"/>
                  <a:pt x="117" y="12"/>
                </a:cubicBezTo>
                <a:cubicBezTo>
                  <a:pt x="117" y="12"/>
                  <a:pt x="117" y="12"/>
                  <a:pt x="117" y="12"/>
                </a:cubicBezTo>
                <a:cubicBezTo>
                  <a:pt x="117" y="12"/>
                  <a:pt x="116" y="12"/>
                  <a:pt x="116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3" y="12"/>
                  <a:pt x="111" y="11"/>
                  <a:pt x="109" y="9"/>
                </a:cubicBezTo>
                <a:cubicBezTo>
                  <a:pt x="107" y="7"/>
                  <a:pt x="106" y="7"/>
                  <a:pt x="106" y="7"/>
                </a:cubicBezTo>
                <a:cubicBezTo>
                  <a:pt x="105" y="7"/>
                  <a:pt x="105" y="7"/>
                  <a:pt x="105" y="7"/>
                </a:cubicBezTo>
                <a:cubicBezTo>
                  <a:pt x="103" y="7"/>
                  <a:pt x="101" y="7"/>
                  <a:pt x="100" y="7"/>
                </a:cubicBezTo>
                <a:cubicBezTo>
                  <a:pt x="96" y="6"/>
                  <a:pt x="85" y="4"/>
                  <a:pt x="77" y="4"/>
                </a:cubicBezTo>
                <a:cubicBezTo>
                  <a:pt x="73" y="4"/>
                  <a:pt x="72" y="5"/>
                  <a:pt x="72" y="5"/>
                </a:cubicBezTo>
                <a:cubicBezTo>
                  <a:pt x="68" y="6"/>
                  <a:pt x="60" y="3"/>
                  <a:pt x="56" y="1"/>
                </a:cubicBezTo>
                <a:cubicBezTo>
                  <a:pt x="55" y="0"/>
                  <a:pt x="55" y="0"/>
                  <a:pt x="55" y="0"/>
                </a:cubicBezTo>
                <a:cubicBezTo>
                  <a:pt x="55" y="0"/>
                  <a:pt x="54" y="0"/>
                  <a:pt x="53" y="0"/>
                </a:cubicBezTo>
                <a:cubicBezTo>
                  <a:pt x="50" y="0"/>
                  <a:pt x="47" y="2"/>
                  <a:pt x="46" y="3"/>
                </a:cubicBezTo>
                <a:cubicBezTo>
                  <a:pt x="46" y="7"/>
                  <a:pt x="44" y="9"/>
                  <a:pt x="41" y="9"/>
                </a:cubicBezTo>
                <a:cubicBezTo>
                  <a:pt x="39" y="9"/>
                  <a:pt x="37" y="8"/>
                  <a:pt x="34" y="7"/>
                </a:cubicBezTo>
                <a:cubicBezTo>
                  <a:pt x="31" y="5"/>
                  <a:pt x="28" y="5"/>
                  <a:pt x="25" y="5"/>
                </a:cubicBezTo>
                <a:cubicBezTo>
                  <a:pt x="22" y="5"/>
                  <a:pt x="21" y="5"/>
                  <a:pt x="21" y="6"/>
                </a:cubicBezTo>
                <a:cubicBezTo>
                  <a:pt x="21" y="10"/>
                  <a:pt x="15" y="14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7"/>
                  <a:pt x="11" y="18"/>
                </a:cubicBezTo>
                <a:cubicBezTo>
                  <a:pt x="12" y="19"/>
                  <a:pt x="13" y="20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5" y="22"/>
                  <a:pt x="16" y="23"/>
                  <a:pt x="17" y="23"/>
                </a:cubicBezTo>
                <a:cubicBezTo>
                  <a:pt x="19" y="23"/>
                  <a:pt x="20" y="22"/>
                  <a:pt x="20" y="22"/>
                </a:cubicBezTo>
                <a:cubicBezTo>
                  <a:pt x="20" y="21"/>
                  <a:pt x="21" y="20"/>
                  <a:pt x="23" y="20"/>
                </a:cubicBezTo>
                <a:cubicBezTo>
                  <a:pt x="27" y="20"/>
                  <a:pt x="34" y="25"/>
                  <a:pt x="39" y="28"/>
                </a:cubicBezTo>
                <a:cubicBezTo>
                  <a:pt x="40" y="29"/>
                  <a:pt x="41" y="31"/>
                  <a:pt x="41" y="32"/>
                </a:cubicBezTo>
                <a:cubicBezTo>
                  <a:pt x="41" y="34"/>
                  <a:pt x="39" y="34"/>
                  <a:pt x="38" y="35"/>
                </a:cubicBezTo>
                <a:cubicBezTo>
                  <a:pt x="36" y="35"/>
                  <a:pt x="35" y="35"/>
                  <a:pt x="34" y="36"/>
                </a:cubicBezTo>
                <a:cubicBezTo>
                  <a:pt x="34" y="38"/>
                  <a:pt x="32" y="39"/>
                  <a:pt x="29" y="39"/>
                </a:cubicBezTo>
                <a:cubicBezTo>
                  <a:pt x="28" y="39"/>
                  <a:pt x="26" y="39"/>
                  <a:pt x="25" y="39"/>
                </a:cubicBezTo>
                <a:cubicBezTo>
                  <a:pt x="24" y="39"/>
                  <a:pt x="24" y="39"/>
                  <a:pt x="23" y="39"/>
                </a:cubicBezTo>
                <a:cubicBezTo>
                  <a:pt x="23" y="39"/>
                  <a:pt x="22" y="39"/>
                  <a:pt x="22" y="39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21" y="40"/>
                  <a:pt x="20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19" y="40"/>
                  <a:pt x="19" y="40"/>
                  <a:pt x="18" y="41"/>
                </a:cubicBezTo>
                <a:cubicBezTo>
                  <a:pt x="18" y="41"/>
                  <a:pt x="18" y="41"/>
                  <a:pt x="17" y="41"/>
                </a:cubicBezTo>
                <a:cubicBezTo>
                  <a:pt x="17" y="41"/>
                  <a:pt x="17" y="41"/>
                  <a:pt x="16" y="41"/>
                </a:cubicBezTo>
                <a:cubicBezTo>
                  <a:pt x="14" y="41"/>
                  <a:pt x="11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3" y="41"/>
                  <a:pt x="1" y="43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5" y="45"/>
                  <a:pt x="6" y="44"/>
                  <a:pt x="8" y="44"/>
                </a:cubicBezTo>
                <a:cubicBezTo>
                  <a:pt x="11" y="44"/>
                  <a:pt x="13" y="45"/>
                  <a:pt x="14" y="46"/>
                </a:cubicBezTo>
                <a:cubicBezTo>
                  <a:pt x="15" y="46"/>
                  <a:pt x="16" y="46"/>
                  <a:pt x="16" y="46"/>
                </a:cubicBezTo>
                <a:cubicBezTo>
                  <a:pt x="17" y="46"/>
                  <a:pt x="18" y="46"/>
                  <a:pt x="18" y="46"/>
                </a:cubicBezTo>
                <a:cubicBezTo>
                  <a:pt x="21" y="45"/>
                  <a:pt x="24" y="45"/>
                  <a:pt x="25" y="47"/>
                </a:cubicBezTo>
                <a:cubicBezTo>
                  <a:pt x="25" y="47"/>
                  <a:pt x="26" y="48"/>
                  <a:pt x="28" y="48"/>
                </a:cubicBezTo>
                <a:cubicBezTo>
                  <a:pt x="28" y="48"/>
                  <a:pt x="29" y="48"/>
                  <a:pt x="30" y="48"/>
                </a:cubicBezTo>
                <a:cubicBezTo>
                  <a:pt x="30" y="47"/>
                  <a:pt x="30" y="47"/>
                  <a:pt x="31" y="47"/>
                </a:cubicBezTo>
                <a:cubicBezTo>
                  <a:pt x="32" y="47"/>
                  <a:pt x="33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48"/>
                  <a:pt x="36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8" y="48"/>
                  <a:pt x="38" y="48"/>
                  <a:pt x="39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7"/>
                  <a:pt x="42" y="47"/>
                  <a:pt x="42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5" y="47"/>
                  <a:pt x="46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47"/>
                  <a:pt x="47" y="47"/>
                  <a:pt x="47" y="47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5"/>
                </a:cubicBezTo>
                <a:cubicBezTo>
                  <a:pt x="47" y="45"/>
                  <a:pt x="47" y="45"/>
                  <a:pt x="47" y="45"/>
                </a:cubicBezTo>
                <a:cubicBezTo>
                  <a:pt x="47" y="45"/>
                  <a:pt x="47" y="45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3"/>
                  <a:pt x="47" y="43"/>
                </a:cubicBezTo>
                <a:cubicBezTo>
                  <a:pt x="47" y="39"/>
                  <a:pt x="51" y="39"/>
                  <a:pt x="52" y="39"/>
                </a:cubicBezTo>
                <a:cubicBezTo>
                  <a:pt x="53" y="38"/>
                  <a:pt x="53" y="38"/>
                  <a:pt x="54" y="38"/>
                </a:cubicBezTo>
                <a:cubicBezTo>
                  <a:pt x="55" y="38"/>
                  <a:pt x="55" y="37"/>
                  <a:pt x="56" y="37"/>
                </a:cubicBezTo>
                <a:cubicBezTo>
                  <a:pt x="57" y="35"/>
                  <a:pt x="59" y="34"/>
                  <a:pt x="61" y="34"/>
                </a:cubicBezTo>
                <a:cubicBezTo>
                  <a:pt x="61" y="34"/>
                  <a:pt x="62" y="34"/>
                  <a:pt x="63" y="33"/>
                </a:cubicBezTo>
                <a:cubicBezTo>
                  <a:pt x="64" y="32"/>
                  <a:pt x="66" y="31"/>
                  <a:pt x="68" y="32"/>
                </a:cubicBezTo>
                <a:cubicBezTo>
                  <a:pt x="69" y="32"/>
                  <a:pt x="70" y="33"/>
                  <a:pt x="71" y="34"/>
                </a:cubicBezTo>
                <a:cubicBezTo>
                  <a:pt x="71" y="34"/>
                  <a:pt x="72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4" y="34"/>
                  <a:pt x="75" y="33"/>
                  <a:pt x="76" y="33"/>
                </a:cubicBezTo>
                <a:cubicBezTo>
                  <a:pt x="77" y="33"/>
                  <a:pt x="78" y="33"/>
                  <a:pt x="80" y="30"/>
                </a:cubicBezTo>
                <a:cubicBezTo>
                  <a:pt x="83" y="27"/>
                  <a:pt x="86" y="26"/>
                  <a:pt x="90" y="27"/>
                </a:cubicBezTo>
                <a:cubicBezTo>
                  <a:pt x="92" y="27"/>
                  <a:pt x="92" y="27"/>
                  <a:pt x="92" y="27"/>
                </a:cubicBezTo>
                <a:cubicBezTo>
                  <a:pt x="96" y="27"/>
                  <a:pt x="97" y="25"/>
                  <a:pt x="99" y="23"/>
                </a:cubicBezTo>
                <a:cubicBezTo>
                  <a:pt x="100" y="20"/>
                  <a:pt x="102" y="19"/>
                  <a:pt x="105" y="19"/>
                </a:cubicBezTo>
                <a:cubicBezTo>
                  <a:pt x="106" y="18"/>
                  <a:pt x="107" y="18"/>
                  <a:pt x="108" y="17"/>
                </a:cubicBezTo>
                <a:cubicBezTo>
                  <a:pt x="108" y="17"/>
                  <a:pt x="109" y="17"/>
                  <a:pt x="109" y="16"/>
                </a:cubicBezTo>
                <a:cubicBezTo>
                  <a:pt x="109" y="16"/>
                  <a:pt x="110" y="16"/>
                  <a:pt x="110" y="16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1" y="15"/>
                  <a:pt x="112" y="15"/>
                  <a:pt x="112" y="15"/>
                </a:cubicBezTo>
                <a:cubicBezTo>
                  <a:pt x="112" y="15"/>
                  <a:pt x="112" y="14"/>
                  <a:pt x="113" y="14"/>
                </a:cubicBezTo>
                <a:cubicBezTo>
                  <a:pt x="113" y="14"/>
                  <a:pt x="113" y="14"/>
                  <a:pt x="113" y="14"/>
                </a:cubicBezTo>
                <a:cubicBezTo>
                  <a:pt x="113" y="14"/>
                  <a:pt x="114" y="14"/>
                  <a:pt x="114" y="14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16" y="13"/>
                  <a:pt x="117" y="12"/>
                  <a:pt x="118" y="12"/>
                </a:cubicBezTo>
                <a:cubicBezTo>
                  <a:pt x="118" y="12"/>
                  <a:pt x="118" y="12"/>
                  <a:pt x="118" y="12"/>
                </a:cubicBezTo>
                <a:close/>
              </a:path>
            </a:pathLst>
          </a:custGeom>
          <a:solidFill>
            <a:srgbClr val="DBF0F5"/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21" name="Freeform 1122"/>
          <p:cNvSpPr>
            <a:spLocks/>
          </p:cNvSpPr>
          <p:nvPr/>
        </p:nvSpPr>
        <p:spPr bwMode="auto">
          <a:xfrm>
            <a:off x="5490347" y="3257550"/>
            <a:ext cx="106634" cy="93367"/>
          </a:xfrm>
          <a:custGeom>
            <a:avLst/>
            <a:gdLst>
              <a:gd name="T0" fmla="*/ 1 w 22"/>
              <a:gd name="T1" fmla="*/ 6 h 20"/>
              <a:gd name="T2" fmla="*/ 1 w 22"/>
              <a:gd name="T3" fmla="*/ 6 h 20"/>
              <a:gd name="T4" fmla="*/ 1 w 22"/>
              <a:gd name="T5" fmla="*/ 8 h 20"/>
              <a:gd name="T6" fmla="*/ 1 w 22"/>
              <a:gd name="T7" fmla="*/ 8 h 20"/>
              <a:gd name="T8" fmla="*/ 5 w 22"/>
              <a:gd name="T9" fmla="*/ 13 h 20"/>
              <a:gd name="T10" fmla="*/ 7 w 22"/>
              <a:gd name="T11" fmla="*/ 14 h 20"/>
              <a:gd name="T12" fmla="*/ 8 w 22"/>
              <a:gd name="T13" fmla="*/ 15 h 20"/>
              <a:gd name="T14" fmla="*/ 9 w 22"/>
              <a:gd name="T15" fmla="*/ 15 h 20"/>
              <a:gd name="T16" fmla="*/ 9 w 22"/>
              <a:gd name="T17" fmla="*/ 17 h 20"/>
              <a:gd name="T18" fmla="*/ 9 w 22"/>
              <a:gd name="T19" fmla="*/ 17 h 20"/>
              <a:gd name="T20" fmla="*/ 10 w 22"/>
              <a:gd name="T21" fmla="*/ 18 h 20"/>
              <a:gd name="T22" fmla="*/ 10 w 22"/>
              <a:gd name="T23" fmla="*/ 19 h 20"/>
              <a:gd name="T24" fmla="*/ 10 w 22"/>
              <a:gd name="T25" fmla="*/ 20 h 20"/>
              <a:gd name="T26" fmla="*/ 10 w 22"/>
              <a:gd name="T27" fmla="*/ 20 h 20"/>
              <a:gd name="T28" fmla="*/ 10 w 22"/>
              <a:gd name="T29" fmla="*/ 20 h 20"/>
              <a:gd name="T30" fmla="*/ 11 w 22"/>
              <a:gd name="T31" fmla="*/ 20 h 20"/>
              <a:gd name="T32" fmla="*/ 11 w 22"/>
              <a:gd name="T33" fmla="*/ 20 h 20"/>
              <a:gd name="T34" fmla="*/ 12 w 22"/>
              <a:gd name="T35" fmla="*/ 20 h 20"/>
              <a:gd name="T36" fmla="*/ 22 w 22"/>
              <a:gd name="T37" fmla="*/ 8 h 20"/>
              <a:gd name="T38" fmla="*/ 10 w 22"/>
              <a:gd name="T39" fmla="*/ 0 h 20"/>
              <a:gd name="T40" fmla="*/ 10 w 22"/>
              <a:gd name="T41" fmla="*/ 0 h 20"/>
              <a:gd name="T42" fmla="*/ 9 w 22"/>
              <a:gd name="T43" fmla="*/ 0 h 20"/>
              <a:gd name="T44" fmla="*/ 8 w 22"/>
              <a:gd name="T45" fmla="*/ 0 h 20"/>
              <a:gd name="T46" fmla="*/ 7 w 22"/>
              <a:gd name="T47" fmla="*/ 0 h 20"/>
              <a:gd name="T48" fmla="*/ 7 w 22"/>
              <a:gd name="T49" fmla="*/ 0 h 20"/>
              <a:gd name="T50" fmla="*/ 6 w 22"/>
              <a:gd name="T51" fmla="*/ 1 h 20"/>
              <a:gd name="T52" fmla="*/ 5 w 22"/>
              <a:gd name="T53" fmla="*/ 1 h 20"/>
              <a:gd name="T54" fmla="*/ 4 w 22"/>
              <a:gd name="T55" fmla="*/ 2 h 20"/>
              <a:gd name="T56" fmla="*/ 3 w 22"/>
              <a:gd name="T57" fmla="*/ 2 h 20"/>
              <a:gd name="T58" fmla="*/ 3 w 22"/>
              <a:gd name="T59" fmla="*/ 2 h 20"/>
              <a:gd name="T60" fmla="*/ 2 w 22"/>
              <a:gd name="T61" fmla="*/ 3 h 20"/>
              <a:gd name="T62" fmla="*/ 1 w 22"/>
              <a:gd name="T63" fmla="*/ 3 h 20"/>
              <a:gd name="T64" fmla="*/ 1 w 22"/>
              <a:gd name="T65" fmla="*/ 4 h 20"/>
              <a:gd name="T66" fmla="*/ 0 w 22"/>
              <a:gd name="T67" fmla="*/ 4 h 20"/>
              <a:gd name="T68" fmla="*/ 0 w 22"/>
              <a:gd name="T69" fmla="*/ 5 h 20"/>
              <a:gd name="T70" fmla="*/ 0 w 22"/>
              <a:gd name="T71" fmla="*/ 5 h 20"/>
              <a:gd name="T72" fmla="*/ 0 w 22"/>
              <a:gd name="T73" fmla="*/ 5 h 20"/>
              <a:gd name="T74" fmla="*/ 1 w 22"/>
              <a:gd name="T75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" h="20"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7"/>
                  <a:pt x="1" y="7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3" y="11"/>
                  <a:pt x="5" y="13"/>
                </a:cubicBezTo>
                <a:cubicBezTo>
                  <a:pt x="6" y="13"/>
                  <a:pt x="6" y="14"/>
                  <a:pt x="7" y="14"/>
                </a:cubicBezTo>
                <a:cubicBezTo>
                  <a:pt x="8" y="14"/>
                  <a:pt x="8" y="15"/>
                  <a:pt x="8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6"/>
                  <a:pt x="9" y="16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7"/>
                  <a:pt x="10" y="18"/>
                  <a:pt x="10" y="18"/>
                </a:cubicBezTo>
                <a:cubicBezTo>
                  <a:pt x="10" y="18"/>
                  <a:pt x="10" y="18"/>
                  <a:pt x="10" y="19"/>
                </a:cubicBezTo>
                <a:cubicBezTo>
                  <a:pt x="10" y="19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2" y="20"/>
                  <a:pt x="12" y="20"/>
                </a:cubicBezTo>
                <a:cubicBezTo>
                  <a:pt x="14" y="19"/>
                  <a:pt x="21" y="11"/>
                  <a:pt x="22" y="8"/>
                </a:cubicBezTo>
                <a:cubicBezTo>
                  <a:pt x="21" y="6"/>
                  <a:pt x="14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1"/>
                  <a:pt x="4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4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1" y="6"/>
                  <a:pt x="1" y="6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22" name="Freeform 1123"/>
          <p:cNvSpPr>
            <a:spLocks/>
          </p:cNvSpPr>
          <p:nvPr/>
        </p:nvSpPr>
        <p:spPr bwMode="auto">
          <a:xfrm>
            <a:off x="7963230" y="2815282"/>
            <a:ext cx="335134" cy="319416"/>
          </a:xfrm>
          <a:custGeom>
            <a:avLst/>
            <a:gdLst>
              <a:gd name="T0" fmla="*/ 11 w 69"/>
              <a:gd name="T1" fmla="*/ 46 h 68"/>
              <a:gd name="T2" fmla="*/ 7 w 69"/>
              <a:gd name="T3" fmla="*/ 58 h 68"/>
              <a:gd name="T4" fmla="*/ 4 w 69"/>
              <a:gd name="T5" fmla="*/ 60 h 68"/>
              <a:gd name="T6" fmla="*/ 4 w 69"/>
              <a:gd name="T7" fmla="*/ 61 h 68"/>
              <a:gd name="T8" fmla="*/ 5 w 69"/>
              <a:gd name="T9" fmla="*/ 62 h 68"/>
              <a:gd name="T10" fmla="*/ 7 w 69"/>
              <a:gd name="T11" fmla="*/ 66 h 68"/>
              <a:gd name="T12" fmla="*/ 9 w 69"/>
              <a:gd name="T13" fmla="*/ 68 h 68"/>
              <a:gd name="T14" fmla="*/ 9 w 69"/>
              <a:gd name="T15" fmla="*/ 68 h 68"/>
              <a:gd name="T16" fmla="*/ 14 w 69"/>
              <a:gd name="T17" fmla="*/ 65 h 68"/>
              <a:gd name="T18" fmla="*/ 16 w 69"/>
              <a:gd name="T19" fmla="*/ 65 h 68"/>
              <a:gd name="T20" fmla="*/ 22 w 69"/>
              <a:gd name="T21" fmla="*/ 66 h 68"/>
              <a:gd name="T22" fmla="*/ 22 w 69"/>
              <a:gd name="T23" fmla="*/ 66 h 68"/>
              <a:gd name="T24" fmla="*/ 25 w 69"/>
              <a:gd name="T25" fmla="*/ 64 h 68"/>
              <a:gd name="T26" fmla="*/ 27 w 69"/>
              <a:gd name="T27" fmla="*/ 62 h 68"/>
              <a:gd name="T28" fmla="*/ 39 w 69"/>
              <a:gd name="T29" fmla="*/ 59 h 68"/>
              <a:gd name="T30" fmla="*/ 40 w 69"/>
              <a:gd name="T31" fmla="*/ 59 h 68"/>
              <a:gd name="T32" fmla="*/ 41 w 69"/>
              <a:gd name="T33" fmla="*/ 59 h 68"/>
              <a:gd name="T34" fmla="*/ 41 w 69"/>
              <a:gd name="T35" fmla="*/ 59 h 68"/>
              <a:gd name="T36" fmla="*/ 42 w 69"/>
              <a:gd name="T37" fmla="*/ 59 h 68"/>
              <a:gd name="T38" fmla="*/ 34 w 69"/>
              <a:gd name="T39" fmla="*/ 51 h 68"/>
              <a:gd name="T40" fmla="*/ 31 w 69"/>
              <a:gd name="T41" fmla="*/ 45 h 68"/>
              <a:gd name="T42" fmla="*/ 37 w 69"/>
              <a:gd name="T43" fmla="*/ 38 h 68"/>
              <a:gd name="T44" fmla="*/ 51 w 69"/>
              <a:gd name="T45" fmla="*/ 29 h 68"/>
              <a:gd name="T46" fmla="*/ 57 w 69"/>
              <a:gd name="T47" fmla="*/ 26 h 68"/>
              <a:gd name="T48" fmla="*/ 58 w 69"/>
              <a:gd name="T49" fmla="*/ 21 h 68"/>
              <a:gd name="T50" fmla="*/ 60 w 69"/>
              <a:gd name="T51" fmla="*/ 13 h 68"/>
              <a:gd name="T52" fmla="*/ 69 w 69"/>
              <a:gd name="T53" fmla="*/ 4 h 68"/>
              <a:gd name="T54" fmla="*/ 69 w 69"/>
              <a:gd name="T55" fmla="*/ 3 h 68"/>
              <a:gd name="T56" fmla="*/ 64 w 69"/>
              <a:gd name="T57" fmla="*/ 1 h 68"/>
              <a:gd name="T58" fmla="*/ 62 w 69"/>
              <a:gd name="T59" fmla="*/ 0 h 68"/>
              <a:gd name="T60" fmla="*/ 60 w 69"/>
              <a:gd name="T61" fmla="*/ 3 h 68"/>
              <a:gd name="T62" fmla="*/ 55 w 69"/>
              <a:gd name="T63" fmla="*/ 8 h 68"/>
              <a:gd name="T64" fmla="*/ 53 w 69"/>
              <a:gd name="T65" fmla="*/ 10 h 68"/>
              <a:gd name="T66" fmla="*/ 47 w 69"/>
              <a:gd name="T67" fmla="*/ 14 h 68"/>
              <a:gd name="T68" fmla="*/ 47 w 69"/>
              <a:gd name="T69" fmla="*/ 14 h 68"/>
              <a:gd name="T70" fmla="*/ 44 w 69"/>
              <a:gd name="T71" fmla="*/ 15 h 68"/>
              <a:gd name="T72" fmla="*/ 44 w 69"/>
              <a:gd name="T73" fmla="*/ 16 h 68"/>
              <a:gd name="T74" fmla="*/ 45 w 69"/>
              <a:gd name="T75" fmla="*/ 19 h 68"/>
              <a:gd name="T76" fmla="*/ 41 w 69"/>
              <a:gd name="T77" fmla="*/ 21 h 68"/>
              <a:gd name="T78" fmla="*/ 38 w 69"/>
              <a:gd name="T79" fmla="*/ 21 h 68"/>
              <a:gd name="T80" fmla="*/ 35 w 69"/>
              <a:gd name="T81" fmla="*/ 21 h 68"/>
              <a:gd name="T82" fmla="*/ 30 w 69"/>
              <a:gd name="T83" fmla="*/ 19 h 68"/>
              <a:gd name="T84" fmla="*/ 28 w 69"/>
              <a:gd name="T85" fmla="*/ 18 h 68"/>
              <a:gd name="T86" fmla="*/ 24 w 69"/>
              <a:gd name="T87" fmla="*/ 22 h 68"/>
              <a:gd name="T88" fmla="*/ 23 w 69"/>
              <a:gd name="T89" fmla="*/ 25 h 68"/>
              <a:gd name="T90" fmla="*/ 4 w 69"/>
              <a:gd name="T91" fmla="*/ 36 h 68"/>
              <a:gd name="T92" fmla="*/ 1 w 69"/>
              <a:gd name="T93" fmla="*/ 37 h 68"/>
              <a:gd name="T94" fmla="*/ 1 w 69"/>
              <a:gd name="T95" fmla="*/ 37 h 68"/>
              <a:gd name="T96" fmla="*/ 1 w 69"/>
              <a:gd name="T97" fmla="*/ 37 h 68"/>
              <a:gd name="T98" fmla="*/ 0 w 69"/>
              <a:gd name="T99" fmla="*/ 38 h 68"/>
              <a:gd name="T100" fmla="*/ 0 w 69"/>
              <a:gd name="T101" fmla="*/ 38 h 68"/>
              <a:gd name="T102" fmla="*/ 0 w 69"/>
              <a:gd name="T103" fmla="*/ 38 h 68"/>
              <a:gd name="T104" fmla="*/ 0 w 69"/>
              <a:gd name="T105" fmla="*/ 38 h 68"/>
              <a:gd name="T106" fmla="*/ 0 w 69"/>
              <a:gd name="T107" fmla="*/ 39 h 68"/>
              <a:gd name="T108" fmla="*/ 0 w 69"/>
              <a:gd name="T109" fmla="*/ 39 h 68"/>
              <a:gd name="T110" fmla="*/ 11 w 69"/>
              <a:gd name="T111" fmla="*/ 4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9" h="68">
                <a:moveTo>
                  <a:pt x="11" y="46"/>
                </a:moveTo>
                <a:cubicBezTo>
                  <a:pt x="15" y="50"/>
                  <a:pt x="10" y="54"/>
                  <a:pt x="7" y="58"/>
                </a:cubicBezTo>
                <a:cubicBezTo>
                  <a:pt x="6" y="58"/>
                  <a:pt x="5" y="59"/>
                  <a:pt x="4" y="60"/>
                </a:cubicBez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5" y="62"/>
                </a:cubicBezTo>
                <a:cubicBezTo>
                  <a:pt x="5" y="62"/>
                  <a:pt x="7" y="64"/>
                  <a:pt x="7" y="66"/>
                </a:cubicBezTo>
                <a:cubicBezTo>
                  <a:pt x="7" y="67"/>
                  <a:pt x="8" y="68"/>
                  <a:pt x="9" y="68"/>
                </a:cubicBezTo>
                <a:cubicBezTo>
                  <a:pt x="9" y="68"/>
                  <a:pt x="9" y="68"/>
                  <a:pt x="9" y="68"/>
                </a:cubicBezTo>
                <a:cubicBezTo>
                  <a:pt x="10" y="65"/>
                  <a:pt x="12" y="65"/>
                  <a:pt x="14" y="65"/>
                </a:cubicBezTo>
                <a:cubicBezTo>
                  <a:pt x="15" y="65"/>
                  <a:pt x="16" y="65"/>
                  <a:pt x="16" y="65"/>
                </a:cubicBezTo>
                <a:cubicBezTo>
                  <a:pt x="18" y="65"/>
                  <a:pt x="21" y="65"/>
                  <a:pt x="22" y="66"/>
                </a:cubicBezTo>
                <a:cubicBezTo>
                  <a:pt x="22" y="66"/>
                  <a:pt x="22" y="66"/>
                  <a:pt x="22" y="66"/>
                </a:cubicBezTo>
                <a:cubicBezTo>
                  <a:pt x="23" y="65"/>
                  <a:pt x="24" y="64"/>
                  <a:pt x="25" y="64"/>
                </a:cubicBezTo>
                <a:cubicBezTo>
                  <a:pt x="26" y="63"/>
                  <a:pt x="27" y="62"/>
                  <a:pt x="27" y="62"/>
                </a:cubicBezTo>
                <a:cubicBezTo>
                  <a:pt x="29" y="60"/>
                  <a:pt x="33" y="59"/>
                  <a:pt x="39" y="59"/>
                </a:cubicBezTo>
                <a:cubicBezTo>
                  <a:pt x="39" y="59"/>
                  <a:pt x="40" y="59"/>
                  <a:pt x="40" y="59"/>
                </a:cubicBezTo>
                <a:cubicBezTo>
                  <a:pt x="40" y="59"/>
                  <a:pt x="40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42" y="59"/>
                  <a:pt x="42" y="59"/>
                  <a:pt x="42" y="59"/>
                </a:cubicBezTo>
                <a:cubicBezTo>
                  <a:pt x="38" y="55"/>
                  <a:pt x="35" y="52"/>
                  <a:pt x="34" y="51"/>
                </a:cubicBezTo>
                <a:cubicBezTo>
                  <a:pt x="32" y="50"/>
                  <a:pt x="30" y="48"/>
                  <a:pt x="31" y="45"/>
                </a:cubicBezTo>
                <a:cubicBezTo>
                  <a:pt x="31" y="41"/>
                  <a:pt x="34" y="38"/>
                  <a:pt x="37" y="38"/>
                </a:cubicBezTo>
                <a:cubicBezTo>
                  <a:pt x="40" y="37"/>
                  <a:pt x="47" y="32"/>
                  <a:pt x="51" y="29"/>
                </a:cubicBezTo>
                <a:cubicBezTo>
                  <a:pt x="54" y="28"/>
                  <a:pt x="55" y="26"/>
                  <a:pt x="57" y="26"/>
                </a:cubicBezTo>
                <a:cubicBezTo>
                  <a:pt x="57" y="25"/>
                  <a:pt x="58" y="24"/>
                  <a:pt x="58" y="21"/>
                </a:cubicBezTo>
                <a:cubicBezTo>
                  <a:pt x="58" y="19"/>
                  <a:pt x="58" y="16"/>
                  <a:pt x="60" y="13"/>
                </a:cubicBezTo>
                <a:cubicBezTo>
                  <a:pt x="61" y="11"/>
                  <a:pt x="65" y="7"/>
                  <a:pt x="69" y="4"/>
                </a:cubicBezTo>
                <a:cubicBezTo>
                  <a:pt x="69" y="4"/>
                  <a:pt x="69" y="3"/>
                  <a:pt x="69" y="3"/>
                </a:cubicBezTo>
                <a:cubicBezTo>
                  <a:pt x="67" y="3"/>
                  <a:pt x="65" y="2"/>
                  <a:pt x="64" y="1"/>
                </a:cubicBezTo>
                <a:cubicBezTo>
                  <a:pt x="63" y="0"/>
                  <a:pt x="62" y="0"/>
                  <a:pt x="62" y="0"/>
                </a:cubicBezTo>
                <a:cubicBezTo>
                  <a:pt x="61" y="0"/>
                  <a:pt x="61" y="2"/>
                  <a:pt x="60" y="3"/>
                </a:cubicBezTo>
                <a:cubicBezTo>
                  <a:pt x="59" y="5"/>
                  <a:pt x="58" y="8"/>
                  <a:pt x="55" y="8"/>
                </a:cubicBezTo>
                <a:cubicBezTo>
                  <a:pt x="55" y="8"/>
                  <a:pt x="54" y="9"/>
                  <a:pt x="53" y="10"/>
                </a:cubicBezTo>
                <a:cubicBezTo>
                  <a:pt x="52" y="11"/>
                  <a:pt x="51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6" y="14"/>
                  <a:pt x="45" y="15"/>
                  <a:pt x="44" y="15"/>
                </a:cubicBezTo>
                <a:cubicBezTo>
                  <a:pt x="44" y="15"/>
                  <a:pt x="44" y="15"/>
                  <a:pt x="44" y="16"/>
                </a:cubicBezTo>
                <a:cubicBezTo>
                  <a:pt x="45" y="16"/>
                  <a:pt x="46" y="18"/>
                  <a:pt x="45" y="19"/>
                </a:cubicBezTo>
                <a:cubicBezTo>
                  <a:pt x="44" y="21"/>
                  <a:pt x="42" y="21"/>
                  <a:pt x="41" y="21"/>
                </a:cubicBezTo>
                <a:cubicBezTo>
                  <a:pt x="40" y="21"/>
                  <a:pt x="39" y="21"/>
                  <a:pt x="38" y="21"/>
                </a:cubicBezTo>
                <a:cubicBezTo>
                  <a:pt x="37" y="21"/>
                  <a:pt x="36" y="21"/>
                  <a:pt x="35" y="21"/>
                </a:cubicBezTo>
                <a:cubicBezTo>
                  <a:pt x="32" y="21"/>
                  <a:pt x="31" y="20"/>
                  <a:pt x="30" y="19"/>
                </a:cubicBezTo>
                <a:cubicBezTo>
                  <a:pt x="29" y="18"/>
                  <a:pt x="29" y="18"/>
                  <a:pt x="28" y="18"/>
                </a:cubicBezTo>
                <a:cubicBezTo>
                  <a:pt x="27" y="18"/>
                  <a:pt x="25" y="21"/>
                  <a:pt x="24" y="22"/>
                </a:cubicBezTo>
                <a:cubicBezTo>
                  <a:pt x="24" y="23"/>
                  <a:pt x="23" y="24"/>
                  <a:pt x="23" y="25"/>
                </a:cubicBezTo>
                <a:cubicBezTo>
                  <a:pt x="21" y="28"/>
                  <a:pt x="13" y="32"/>
                  <a:pt x="4" y="36"/>
                </a:cubicBezTo>
                <a:cubicBezTo>
                  <a:pt x="3" y="36"/>
                  <a:pt x="2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0" y="37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5" y="40"/>
                  <a:pt x="9" y="43"/>
                  <a:pt x="11" y="46"/>
                </a:cubicBezTo>
                <a:close/>
              </a:path>
            </a:pathLst>
          </a:custGeom>
          <a:solidFill>
            <a:srgbClr val="DBF0F5"/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23" name="Freeform 1124"/>
          <p:cNvSpPr>
            <a:spLocks/>
          </p:cNvSpPr>
          <p:nvPr/>
        </p:nvSpPr>
        <p:spPr bwMode="auto">
          <a:xfrm>
            <a:off x="6216471" y="3699817"/>
            <a:ext cx="431611" cy="953333"/>
          </a:xfrm>
          <a:custGeom>
            <a:avLst/>
            <a:gdLst>
              <a:gd name="T0" fmla="*/ 84 w 89"/>
              <a:gd name="T1" fmla="*/ 92 h 204"/>
              <a:gd name="T2" fmla="*/ 86 w 89"/>
              <a:gd name="T3" fmla="*/ 90 h 204"/>
              <a:gd name="T4" fmla="*/ 87 w 89"/>
              <a:gd name="T5" fmla="*/ 89 h 204"/>
              <a:gd name="T6" fmla="*/ 88 w 89"/>
              <a:gd name="T7" fmla="*/ 86 h 204"/>
              <a:gd name="T8" fmla="*/ 89 w 89"/>
              <a:gd name="T9" fmla="*/ 84 h 204"/>
              <a:gd name="T10" fmla="*/ 85 w 89"/>
              <a:gd name="T11" fmla="*/ 85 h 204"/>
              <a:gd name="T12" fmla="*/ 83 w 89"/>
              <a:gd name="T13" fmla="*/ 84 h 204"/>
              <a:gd name="T14" fmla="*/ 76 w 89"/>
              <a:gd name="T15" fmla="*/ 77 h 204"/>
              <a:gd name="T16" fmla="*/ 74 w 89"/>
              <a:gd name="T17" fmla="*/ 67 h 204"/>
              <a:gd name="T18" fmla="*/ 67 w 89"/>
              <a:gd name="T19" fmla="*/ 61 h 204"/>
              <a:gd name="T20" fmla="*/ 59 w 89"/>
              <a:gd name="T21" fmla="*/ 53 h 204"/>
              <a:gd name="T22" fmla="*/ 54 w 89"/>
              <a:gd name="T23" fmla="*/ 47 h 204"/>
              <a:gd name="T24" fmla="*/ 66 w 89"/>
              <a:gd name="T25" fmla="*/ 14 h 204"/>
              <a:gd name="T26" fmla="*/ 56 w 89"/>
              <a:gd name="T27" fmla="*/ 0 h 204"/>
              <a:gd name="T28" fmla="*/ 54 w 89"/>
              <a:gd name="T29" fmla="*/ 1 h 204"/>
              <a:gd name="T30" fmla="*/ 53 w 89"/>
              <a:gd name="T31" fmla="*/ 3 h 204"/>
              <a:gd name="T32" fmla="*/ 51 w 89"/>
              <a:gd name="T33" fmla="*/ 6 h 204"/>
              <a:gd name="T34" fmla="*/ 52 w 89"/>
              <a:gd name="T35" fmla="*/ 12 h 204"/>
              <a:gd name="T36" fmla="*/ 43 w 89"/>
              <a:gd name="T37" fmla="*/ 14 h 204"/>
              <a:gd name="T38" fmla="*/ 30 w 89"/>
              <a:gd name="T39" fmla="*/ 26 h 204"/>
              <a:gd name="T40" fmla="*/ 24 w 89"/>
              <a:gd name="T41" fmla="*/ 49 h 204"/>
              <a:gd name="T42" fmla="*/ 20 w 89"/>
              <a:gd name="T43" fmla="*/ 56 h 204"/>
              <a:gd name="T44" fmla="*/ 13 w 89"/>
              <a:gd name="T45" fmla="*/ 57 h 204"/>
              <a:gd name="T46" fmla="*/ 11 w 89"/>
              <a:gd name="T47" fmla="*/ 72 h 204"/>
              <a:gd name="T48" fmla="*/ 10 w 89"/>
              <a:gd name="T49" fmla="*/ 74 h 204"/>
              <a:gd name="T50" fmla="*/ 10 w 89"/>
              <a:gd name="T51" fmla="*/ 76 h 204"/>
              <a:gd name="T52" fmla="*/ 9 w 89"/>
              <a:gd name="T53" fmla="*/ 77 h 204"/>
              <a:gd name="T54" fmla="*/ 8 w 89"/>
              <a:gd name="T55" fmla="*/ 78 h 204"/>
              <a:gd name="T56" fmla="*/ 7 w 89"/>
              <a:gd name="T57" fmla="*/ 78 h 204"/>
              <a:gd name="T58" fmla="*/ 4 w 89"/>
              <a:gd name="T59" fmla="*/ 85 h 204"/>
              <a:gd name="T60" fmla="*/ 4 w 89"/>
              <a:gd name="T61" fmla="*/ 86 h 204"/>
              <a:gd name="T62" fmla="*/ 3 w 89"/>
              <a:gd name="T63" fmla="*/ 87 h 204"/>
              <a:gd name="T64" fmla="*/ 1 w 89"/>
              <a:gd name="T65" fmla="*/ 88 h 204"/>
              <a:gd name="T66" fmla="*/ 9 w 89"/>
              <a:gd name="T67" fmla="*/ 97 h 204"/>
              <a:gd name="T68" fmla="*/ 21 w 89"/>
              <a:gd name="T69" fmla="*/ 142 h 204"/>
              <a:gd name="T70" fmla="*/ 34 w 89"/>
              <a:gd name="T71" fmla="*/ 144 h 204"/>
              <a:gd name="T72" fmla="*/ 46 w 89"/>
              <a:gd name="T73" fmla="*/ 130 h 204"/>
              <a:gd name="T74" fmla="*/ 57 w 89"/>
              <a:gd name="T75" fmla="*/ 150 h 204"/>
              <a:gd name="T76" fmla="*/ 67 w 89"/>
              <a:gd name="T77" fmla="*/ 193 h 204"/>
              <a:gd name="T78" fmla="*/ 71 w 89"/>
              <a:gd name="T79" fmla="*/ 198 h 204"/>
              <a:gd name="T80" fmla="*/ 73 w 89"/>
              <a:gd name="T81" fmla="*/ 194 h 204"/>
              <a:gd name="T82" fmla="*/ 70 w 89"/>
              <a:gd name="T83" fmla="*/ 182 h 204"/>
              <a:gd name="T84" fmla="*/ 62 w 89"/>
              <a:gd name="T85" fmla="*/ 155 h 204"/>
              <a:gd name="T86" fmla="*/ 64 w 89"/>
              <a:gd name="T87" fmla="*/ 146 h 204"/>
              <a:gd name="T88" fmla="*/ 65 w 89"/>
              <a:gd name="T89" fmla="*/ 145 h 204"/>
              <a:gd name="T90" fmla="*/ 53 w 89"/>
              <a:gd name="T91" fmla="*/ 125 h 204"/>
              <a:gd name="T92" fmla="*/ 64 w 89"/>
              <a:gd name="T93" fmla="*/ 102 h 204"/>
              <a:gd name="T94" fmla="*/ 77 w 89"/>
              <a:gd name="T95" fmla="*/ 96 h 204"/>
              <a:gd name="T96" fmla="*/ 81 w 89"/>
              <a:gd name="T97" fmla="*/ 9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" h="204">
                <a:moveTo>
                  <a:pt x="81" y="93"/>
                </a:moveTo>
                <a:cubicBezTo>
                  <a:pt x="83" y="92"/>
                  <a:pt x="83" y="92"/>
                  <a:pt x="83" y="92"/>
                </a:cubicBezTo>
                <a:cubicBezTo>
                  <a:pt x="83" y="92"/>
                  <a:pt x="84" y="92"/>
                  <a:pt x="84" y="92"/>
                </a:cubicBezTo>
                <a:cubicBezTo>
                  <a:pt x="85" y="91"/>
                  <a:pt x="85" y="91"/>
                  <a:pt x="85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85" y="91"/>
                  <a:pt x="86" y="91"/>
                  <a:pt x="86" y="90"/>
                </a:cubicBezTo>
                <a:cubicBezTo>
                  <a:pt x="86" y="90"/>
                  <a:pt x="86" y="90"/>
                  <a:pt x="86" y="90"/>
                </a:cubicBezTo>
                <a:cubicBezTo>
                  <a:pt x="86" y="90"/>
                  <a:pt x="86" y="90"/>
                  <a:pt x="86" y="89"/>
                </a:cubicBezTo>
                <a:cubicBezTo>
                  <a:pt x="86" y="89"/>
                  <a:pt x="87" y="89"/>
                  <a:pt x="87" y="89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87"/>
                  <a:pt x="87" y="87"/>
                  <a:pt x="87" y="87"/>
                </a:cubicBezTo>
                <a:cubicBezTo>
                  <a:pt x="87" y="87"/>
                  <a:pt x="88" y="86"/>
                  <a:pt x="88" y="86"/>
                </a:cubicBezTo>
                <a:cubicBezTo>
                  <a:pt x="88" y="86"/>
                  <a:pt x="88" y="86"/>
                  <a:pt x="88" y="85"/>
                </a:cubicBezTo>
                <a:cubicBezTo>
                  <a:pt x="88" y="85"/>
                  <a:pt x="89" y="85"/>
                  <a:pt x="89" y="85"/>
                </a:cubicBezTo>
                <a:cubicBezTo>
                  <a:pt x="89" y="84"/>
                  <a:pt x="89" y="84"/>
                  <a:pt x="89" y="84"/>
                </a:cubicBezTo>
                <a:cubicBezTo>
                  <a:pt x="89" y="84"/>
                  <a:pt x="88" y="84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5"/>
                  <a:pt x="86" y="85"/>
                  <a:pt x="85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5"/>
                  <a:pt x="84" y="84"/>
                  <a:pt x="83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2" y="84"/>
                  <a:pt x="82" y="83"/>
                  <a:pt x="81" y="83"/>
                </a:cubicBezTo>
                <a:cubicBezTo>
                  <a:pt x="80" y="82"/>
                  <a:pt x="80" y="80"/>
                  <a:pt x="80" y="78"/>
                </a:cubicBezTo>
                <a:cubicBezTo>
                  <a:pt x="80" y="77"/>
                  <a:pt x="77" y="77"/>
                  <a:pt x="76" y="77"/>
                </a:cubicBezTo>
                <a:cubicBezTo>
                  <a:pt x="75" y="77"/>
                  <a:pt x="74" y="77"/>
                  <a:pt x="73" y="76"/>
                </a:cubicBezTo>
                <a:cubicBezTo>
                  <a:pt x="72" y="74"/>
                  <a:pt x="73" y="71"/>
                  <a:pt x="74" y="68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7"/>
                  <a:pt x="74" y="66"/>
                  <a:pt x="74" y="66"/>
                </a:cubicBezTo>
                <a:cubicBezTo>
                  <a:pt x="74" y="65"/>
                  <a:pt x="73" y="65"/>
                  <a:pt x="72" y="65"/>
                </a:cubicBezTo>
                <a:cubicBezTo>
                  <a:pt x="70" y="65"/>
                  <a:pt x="68" y="64"/>
                  <a:pt x="67" y="61"/>
                </a:cubicBezTo>
                <a:cubicBezTo>
                  <a:pt x="66" y="59"/>
                  <a:pt x="65" y="56"/>
                  <a:pt x="66" y="54"/>
                </a:cubicBezTo>
                <a:cubicBezTo>
                  <a:pt x="65" y="53"/>
                  <a:pt x="64" y="53"/>
                  <a:pt x="62" y="53"/>
                </a:cubicBezTo>
                <a:cubicBezTo>
                  <a:pt x="61" y="53"/>
                  <a:pt x="59" y="53"/>
                  <a:pt x="59" y="53"/>
                </a:cubicBezTo>
                <a:cubicBezTo>
                  <a:pt x="57" y="54"/>
                  <a:pt x="56" y="54"/>
                  <a:pt x="55" y="53"/>
                </a:cubicBezTo>
                <a:cubicBezTo>
                  <a:pt x="54" y="52"/>
                  <a:pt x="54" y="51"/>
                  <a:pt x="54" y="49"/>
                </a:cubicBezTo>
                <a:cubicBezTo>
                  <a:pt x="54" y="48"/>
                  <a:pt x="54" y="47"/>
                  <a:pt x="54" y="47"/>
                </a:cubicBezTo>
                <a:cubicBezTo>
                  <a:pt x="52" y="42"/>
                  <a:pt x="61" y="32"/>
                  <a:pt x="64" y="29"/>
                </a:cubicBezTo>
                <a:cubicBezTo>
                  <a:pt x="67" y="26"/>
                  <a:pt x="66" y="22"/>
                  <a:pt x="66" y="18"/>
                </a:cubicBezTo>
                <a:cubicBezTo>
                  <a:pt x="66" y="17"/>
                  <a:pt x="66" y="15"/>
                  <a:pt x="66" y="14"/>
                </a:cubicBezTo>
                <a:cubicBezTo>
                  <a:pt x="66" y="10"/>
                  <a:pt x="65" y="10"/>
                  <a:pt x="63" y="10"/>
                </a:cubicBezTo>
                <a:cubicBezTo>
                  <a:pt x="59" y="10"/>
                  <a:pt x="59" y="5"/>
                  <a:pt x="59" y="2"/>
                </a:cubicBezTo>
                <a:cubicBezTo>
                  <a:pt x="59" y="1"/>
                  <a:pt x="57" y="0"/>
                  <a:pt x="56" y="0"/>
                </a:cubicBezTo>
                <a:cubicBezTo>
                  <a:pt x="55" y="0"/>
                  <a:pt x="55" y="0"/>
                  <a:pt x="55" y="1"/>
                </a:cubicBezTo>
                <a:cubicBezTo>
                  <a:pt x="54" y="1"/>
                  <a:pt x="54" y="1"/>
                  <a:pt x="54" y="1"/>
                </a:cubicBezTo>
                <a:cubicBezTo>
                  <a:pt x="54" y="1"/>
                  <a:pt x="54" y="1"/>
                  <a:pt x="54" y="1"/>
                </a:cubicBezTo>
                <a:cubicBezTo>
                  <a:pt x="54" y="1"/>
                  <a:pt x="54" y="1"/>
                  <a:pt x="53" y="1"/>
                </a:cubicBezTo>
                <a:cubicBezTo>
                  <a:pt x="53" y="2"/>
                  <a:pt x="53" y="2"/>
                  <a:pt x="53" y="3"/>
                </a:cubicBezTo>
                <a:cubicBezTo>
                  <a:pt x="53" y="3"/>
                  <a:pt x="53" y="3"/>
                  <a:pt x="53" y="3"/>
                </a:cubicBezTo>
                <a:cubicBezTo>
                  <a:pt x="53" y="3"/>
                  <a:pt x="53" y="4"/>
                  <a:pt x="52" y="4"/>
                </a:cubicBezTo>
                <a:cubicBezTo>
                  <a:pt x="52" y="4"/>
                  <a:pt x="52" y="4"/>
                  <a:pt x="52" y="5"/>
                </a:cubicBezTo>
                <a:cubicBezTo>
                  <a:pt x="52" y="5"/>
                  <a:pt x="52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7"/>
                  <a:pt x="50" y="7"/>
                  <a:pt x="50" y="7"/>
                </a:cubicBezTo>
                <a:cubicBezTo>
                  <a:pt x="50" y="7"/>
                  <a:pt x="50" y="9"/>
                  <a:pt x="52" y="12"/>
                </a:cubicBezTo>
                <a:cubicBezTo>
                  <a:pt x="53" y="13"/>
                  <a:pt x="53" y="15"/>
                  <a:pt x="52" y="16"/>
                </a:cubicBezTo>
                <a:cubicBezTo>
                  <a:pt x="52" y="16"/>
                  <a:pt x="51" y="17"/>
                  <a:pt x="49" y="17"/>
                </a:cubicBezTo>
                <a:cubicBezTo>
                  <a:pt x="48" y="17"/>
                  <a:pt x="45" y="16"/>
                  <a:pt x="43" y="14"/>
                </a:cubicBezTo>
                <a:cubicBezTo>
                  <a:pt x="42" y="15"/>
                  <a:pt x="40" y="16"/>
                  <a:pt x="37" y="18"/>
                </a:cubicBezTo>
                <a:cubicBezTo>
                  <a:pt x="36" y="19"/>
                  <a:pt x="35" y="20"/>
                  <a:pt x="34" y="20"/>
                </a:cubicBezTo>
                <a:cubicBezTo>
                  <a:pt x="32" y="22"/>
                  <a:pt x="30" y="23"/>
                  <a:pt x="30" y="26"/>
                </a:cubicBezTo>
                <a:cubicBezTo>
                  <a:pt x="30" y="29"/>
                  <a:pt x="29" y="31"/>
                  <a:pt x="28" y="33"/>
                </a:cubicBezTo>
                <a:cubicBezTo>
                  <a:pt x="27" y="36"/>
                  <a:pt x="27" y="38"/>
                  <a:pt x="27" y="39"/>
                </a:cubicBezTo>
                <a:cubicBezTo>
                  <a:pt x="28" y="42"/>
                  <a:pt x="26" y="46"/>
                  <a:pt x="24" y="49"/>
                </a:cubicBezTo>
                <a:cubicBezTo>
                  <a:pt x="24" y="51"/>
                  <a:pt x="23" y="53"/>
                  <a:pt x="23" y="53"/>
                </a:cubicBezTo>
                <a:cubicBezTo>
                  <a:pt x="23" y="54"/>
                  <a:pt x="23" y="55"/>
                  <a:pt x="22" y="55"/>
                </a:cubicBezTo>
                <a:cubicBezTo>
                  <a:pt x="22" y="56"/>
                  <a:pt x="20" y="56"/>
                  <a:pt x="20" y="56"/>
                </a:cubicBezTo>
                <a:cubicBezTo>
                  <a:pt x="18" y="56"/>
                  <a:pt x="16" y="56"/>
                  <a:pt x="14" y="55"/>
                </a:cubicBezTo>
                <a:cubicBezTo>
                  <a:pt x="14" y="55"/>
                  <a:pt x="14" y="55"/>
                  <a:pt x="13" y="55"/>
                </a:cubicBezTo>
                <a:cubicBezTo>
                  <a:pt x="13" y="56"/>
                  <a:pt x="13" y="57"/>
                  <a:pt x="13" y="57"/>
                </a:cubicBezTo>
                <a:cubicBezTo>
                  <a:pt x="13" y="60"/>
                  <a:pt x="13" y="63"/>
                  <a:pt x="12" y="65"/>
                </a:cubicBezTo>
                <a:cubicBezTo>
                  <a:pt x="11" y="66"/>
                  <a:pt x="11" y="69"/>
                  <a:pt x="11" y="70"/>
                </a:cubicBezTo>
                <a:cubicBezTo>
                  <a:pt x="11" y="71"/>
                  <a:pt x="11" y="71"/>
                  <a:pt x="11" y="72"/>
                </a:cubicBezTo>
                <a:cubicBezTo>
                  <a:pt x="11" y="72"/>
                  <a:pt x="11" y="72"/>
                  <a:pt x="11" y="72"/>
                </a:cubicBezTo>
                <a:cubicBezTo>
                  <a:pt x="11" y="72"/>
                  <a:pt x="10" y="73"/>
                  <a:pt x="10" y="73"/>
                </a:cubicBezTo>
                <a:cubicBezTo>
                  <a:pt x="10" y="73"/>
                  <a:pt x="10" y="73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5"/>
                  <a:pt x="10" y="75"/>
                  <a:pt x="10" y="75"/>
                </a:cubicBezTo>
                <a:cubicBezTo>
                  <a:pt x="10" y="75"/>
                  <a:pt x="10" y="75"/>
                  <a:pt x="10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10" y="76"/>
                  <a:pt x="10" y="76"/>
                  <a:pt x="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8"/>
                  <a:pt x="9" y="78"/>
                  <a:pt x="8" y="78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8" y="78"/>
                  <a:pt x="7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78"/>
                  <a:pt x="7" y="78"/>
                  <a:pt x="7" y="79"/>
                </a:cubicBezTo>
                <a:cubicBezTo>
                  <a:pt x="7" y="79"/>
                  <a:pt x="7" y="79"/>
                  <a:pt x="7" y="79"/>
                </a:cubicBezTo>
                <a:cubicBezTo>
                  <a:pt x="6" y="80"/>
                  <a:pt x="4" y="83"/>
                  <a:pt x="4" y="85"/>
                </a:cubicBezTo>
                <a:cubicBezTo>
                  <a:pt x="4" y="85"/>
                  <a:pt x="4" y="85"/>
                  <a:pt x="4" y="85"/>
                </a:cubicBezTo>
                <a:cubicBezTo>
                  <a:pt x="4" y="85"/>
                  <a:pt x="4" y="85"/>
                  <a:pt x="4" y="85"/>
                </a:cubicBezTo>
                <a:cubicBezTo>
                  <a:pt x="4" y="86"/>
                  <a:pt x="4" y="86"/>
                  <a:pt x="4" y="86"/>
                </a:cubicBezTo>
                <a:cubicBezTo>
                  <a:pt x="3" y="86"/>
                  <a:pt x="3" y="86"/>
                  <a:pt x="3" y="86"/>
                </a:cubicBezTo>
                <a:cubicBezTo>
                  <a:pt x="3" y="86"/>
                  <a:pt x="3" y="86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2" y="87"/>
                  <a:pt x="2" y="87"/>
                  <a:pt x="2" y="87"/>
                </a:cubicBezTo>
                <a:cubicBezTo>
                  <a:pt x="2" y="87"/>
                  <a:pt x="2" y="87"/>
                  <a:pt x="2" y="87"/>
                </a:cubicBezTo>
                <a:cubicBezTo>
                  <a:pt x="1" y="87"/>
                  <a:pt x="1" y="88"/>
                  <a:pt x="1" y="88"/>
                </a:cubicBezTo>
                <a:cubicBezTo>
                  <a:pt x="1" y="88"/>
                  <a:pt x="1" y="88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2" y="92"/>
                  <a:pt x="6" y="96"/>
                  <a:pt x="9" y="97"/>
                </a:cubicBezTo>
                <a:cubicBezTo>
                  <a:pt x="15" y="99"/>
                  <a:pt x="19" y="108"/>
                  <a:pt x="23" y="121"/>
                </a:cubicBezTo>
                <a:cubicBezTo>
                  <a:pt x="25" y="129"/>
                  <a:pt x="24" y="137"/>
                  <a:pt x="21" y="141"/>
                </a:cubicBezTo>
                <a:cubicBezTo>
                  <a:pt x="21" y="142"/>
                  <a:pt x="21" y="142"/>
                  <a:pt x="21" y="142"/>
                </a:cubicBezTo>
                <a:cubicBezTo>
                  <a:pt x="21" y="143"/>
                  <a:pt x="22" y="143"/>
                  <a:pt x="23" y="143"/>
                </a:cubicBezTo>
                <a:cubicBezTo>
                  <a:pt x="24" y="144"/>
                  <a:pt x="24" y="144"/>
                  <a:pt x="25" y="144"/>
                </a:cubicBezTo>
                <a:cubicBezTo>
                  <a:pt x="29" y="146"/>
                  <a:pt x="32" y="146"/>
                  <a:pt x="34" y="144"/>
                </a:cubicBezTo>
                <a:cubicBezTo>
                  <a:pt x="35" y="142"/>
                  <a:pt x="36" y="141"/>
                  <a:pt x="38" y="139"/>
                </a:cubicBezTo>
                <a:cubicBezTo>
                  <a:pt x="40" y="137"/>
                  <a:pt x="42" y="135"/>
                  <a:pt x="43" y="133"/>
                </a:cubicBezTo>
                <a:cubicBezTo>
                  <a:pt x="43" y="131"/>
                  <a:pt x="45" y="130"/>
                  <a:pt x="46" y="130"/>
                </a:cubicBezTo>
                <a:cubicBezTo>
                  <a:pt x="47" y="130"/>
                  <a:pt x="49" y="132"/>
                  <a:pt x="50" y="134"/>
                </a:cubicBezTo>
                <a:cubicBezTo>
                  <a:pt x="51" y="135"/>
                  <a:pt x="51" y="136"/>
                  <a:pt x="52" y="137"/>
                </a:cubicBezTo>
                <a:cubicBezTo>
                  <a:pt x="55" y="139"/>
                  <a:pt x="57" y="144"/>
                  <a:pt x="57" y="150"/>
                </a:cubicBezTo>
                <a:cubicBezTo>
                  <a:pt x="57" y="153"/>
                  <a:pt x="57" y="153"/>
                  <a:pt x="57" y="153"/>
                </a:cubicBezTo>
                <a:cubicBezTo>
                  <a:pt x="58" y="158"/>
                  <a:pt x="59" y="170"/>
                  <a:pt x="62" y="173"/>
                </a:cubicBezTo>
                <a:cubicBezTo>
                  <a:pt x="68" y="179"/>
                  <a:pt x="69" y="190"/>
                  <a:pt x="67" y="193"/>
                </a:cubicBezTo>
                <a:cubicBezTo>
                  <a:pt x="67" y="195"/>
                  <a:pt x="67" y="197"/>
                  <a:pt x="68" y="199"/>
                </a:cubicBezTo>
                <a:cubicBezTo>
                  <a:pt x="68" y="200"/>
                  <a:pt x="69" y="202"/>
                  <a:pt x="69" y="204"/>
                </a:cubicBezTo>
                <a:cubicBezTo>
                  <a:pt x="70" y="202"/>
                  <a:pt x="70" y="200"/>
                  <a:pt x="71" y="198"/>
                </a:cubicBezTo>
                <a:cubicBezTo>
                  <a:pt x="71" y="198"/>
                  <a:pt x="71" y="198"/>
                  <a:pt x="71" y="197"/>
                </a:cubicBezTo>
                <a:cubicBezTo>
                  <a:pt x="72" y="197"/>
                  <a:pt x="72" y="196"/>
                  <a:pt x="72" y="195"/>
                </a:cubicBezTo>
                <a:cubicBezTo>
                  <a:pt x="72" y="194"/>
                  <a:pt x="73" y="194"/>
                  <a:pt x="73" y="194"/>
                </a:cubicBezTo>
                <a:cubicBezTo>
                  <a:pt x="73" y="193"/>
                  <a:pt x="73" y="192"/>
                  <a:pt x="74" y="190"/>
                </a:cubicBezTo>
                <a:cubicBezTo>
                  <a:pt x="74" y="189"/>
                  <a:pt x="73" y="188"/>
                  <a:pt x="72" y="187"/>
                </a:cubicBezTo>
                <a:cubicBezTo>
                  <a:pt x="71" y="186"/>
                  <a:pt x="70" y="184"/>
                  <a:pt x="70" y="182"/>
                </a:cubicBezTo>
                <a:cubicBezTo>
                  <a:pt x="70" y="179"/>
                  <a:pt x="70" y="173"/>
                  <a:pt x="66" y="170"/>
                </a:cubicBezTo>
                <a:cubicBezTo>
                  <a:pt x="63" y="167"/>
                  <a:pt x="61" y="162"/>
                  <a:pt x="61" y="159"/>
                </a:cubicBezTo>
                <a:cubicBezTo>
                  <a:pt x="61" y="157"/>
                  <a:pt x="61" y="156"/>
                  <a:pt x="62" y="155"/>
                </a:cubicBezTo>
                <a:cubicBezTo>
                  <a:pt x="63" y="154"/>
                  <a:pt x="63" y="152"/>
                  <a:pt x="63" y="150"/>
                </a:cubicBezTo>
                <a:cubicBezTo>
                  <a:pt x="63" y="149"/>
                  <a:pt x="63" y="148"/>
                  <a:pt x="64" y="147"/>
                </a:cubicBezTo>
                <a:cubicBezTo>
                  <a:pt x="64" y="146"/>
                  <a:pt x="64" y="146"/>
                  <a:pt x="64" y="146"/>
                </a:cubicBezTo>
                <a:cubicBezTo>
                  <a:pt x="65" y="146"/>
                  <a:pt x="65" y="146"/>
                  <a:pt x="65" y="146"/>
                </a:cubicBezTo>
                <a:cubicBezTo>
                  <a:pt x="65" y="146"/>
                  <a:pt x="65" y="146"/>
                  <a:pt x="65" y="145"/>
                </a:cubicBezTo>
                <a:cubicBezTo>
                  <a:pt x="65" y="145"/>
                  <a:pt x="65" y="145"/>
                  <a:pt x="65" y="145"/>
                </a:cubicBezTo>
                <a:cubicBezTo>
                  <a:pt x="63" y="143"/>
                  <a:pt x="63" y="141"/>
                  <a:pt x="63" y="139"/>
                </a:cubicBezTo>
                <a:cubicBezTo>
                  <a:pt x="63" y="138"/>
                  <a:pt x="63" y="137"/>
                  <a:pt x="63" y="137"/>
                </a:cubicBezTo>
                <a:cubicBezTo>
                  <a:pt x="60" y="136"/>
                  <a:pt x="53" y="128"/>
                  <a:pt x="53" y="125"/>
                </a:cubicBezTo>
                <a:cubicBezTo>
                  <a:pt x="53" y="123"/>
                  <a:pt x="54" y="115"/>
                  <a:pt x="55" y="108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3"/>
                  <a:pt x="61" y="102"/>
                  <a:pt x="64" y="102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69" y="102"/>
                  <a:pt x="70" y="101"/>
                  <a:pt x="70" y="100"/>
                </a:cubicBezTo>
                <a:cubicBezTo>
                  <a:pt x="72" y="98"/>
                  <a:pt x="75" y="97"/>
                  <a:pt x="77" y="96"/>
                </a:cubicBezTo>
                <a:cubicBezTo>
                  <a:pt x="79" y="95"/>
                  <a:pt x="80" y="95"/>
                  <a:pt x="81" y="94"/>
                </a:cubicBezTo>
                <a:cubicBezTo>
                  <a:pt x="81" y="94"/>
                  <a:pt x="81" y="94"/>
                  <a:pt x="81" y="94"/>
                </a:cubicBezTo>
                <a:lnTo>
                  <a:pt x="81" y="93"/>
                </a:lnTo>
                <a:close/>
              </a:path>
            </a:pathLst>
          </a:custGeom>
          <a:solidFill>
            <a:srgbClr val="DBF0F5"/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24" name="Freeform 1125"/>
          <p:cNvSpPr>
            <a:spLocks/>
          </p:cNvSpPr>
          <p:nvPr/>
        </p:nvSpPr>
        <p:spPr bwMode="auto">
          <a:xfrm>
            <a:off x="6749637" y="3994665"/>
            <a:ext cx="370679" cy="781340"/>
          </a:xfrm>
          <a:custGeom>
            <a:avLst/>
            <a:gdLst>
              <a:gd name="T0" fmla="*/ 1 w 77"/>
              <a:gd name="T1" fmla="*/ 11 h 167"/>
              <a:gd name="T2" fmla="*/ 2 w 77"/>
              <a:gd name="T3" fmla="*/ 12 h 167"/>
              <a:gd name="T4" fmla="*/ 3 w 77"/>
              <a:gd name="T5" fmla="*/ 14 h 167"/>
              <a:gd name="T6" fmla="*/ 8 w 77"/>
              <a:gd name="T7" fmla="*/ 23 h 167"/>
              <a:gd name="T8" fmla="*/ 9 w 77"/>
              <a:gd name="T9" fmla="*/ 24 h 167"/>
              <a:gd name="T10" fmla="*/ 9 w 77"/>
              <a:gd name="T11" fmla="*/ 24 h 167"/>
              <a:gd name="T12" fmla="*/ 10 w 77"/>
              <a:gd name="T13" fmla="*/ 25 h 167"/>
              <a:gd name="T14" fmla="*/ 14 w 77"/>
              <a:gd name="T15" fmla="*/ 26 h 167"/>
              <a:gd name="T16" fmla="*/ 20 w 77"/>
              <a:gd name="T17" fmla="*/ 25 h 167"/>
              <a:gd name="T18" fmla="*/ 27 w 77"/>
              <a:gd name="T19" fmla="*/ 34 h 167"/>
              <a:gd name="T20" fmla="*/ 23 w 77"/>
              <a:gd name="T21" fmla="*/ 43 h 167"/>
              <a:gd name="T22" fmla="*/ 26 w 77"/>
              <a:gd name="T23" fmla="*/ 48 h 167"/>
              <a:gd name="T24" fmla="*/ 35 w 77"/>
              <a:gd name="T25" fmla="*/ 59 h 167"/>
              <a:gd name="T26" fmla="*/ 42 w 77"/>
              <a:gd name="T27" fmla="*/ 68 h 167"/>
              <a:gd name="T28" fmla="*/ 53 w 77"/>
              <a:gd name="T29" fmla="*/ 81 h 167"/>
              <a:gd name="T30" fmla="*/ 59 w 77"/>
              <a:gd name="T31" fmla="*/ 97 h 167"/>
              <a:gd name="T32" fmla="*/ 59 w 77"/>
              <a:gd name="T33" fmla="*/ 104 h 167"/>
              <a:gd name="T34" fmla="*/ 59 w 77"/>
              <a:gd name="T35" fmla="*/ 107 h 167"/>
              <a:gd name="T36" fmla="*/ 60 w 77"/>
              <a:gd name="T37" fmla="*/ 110 h 167"/>
              <a:gd name="T38" fmla="*/ 62 w 77"/>
              <a:gd name="T39" fmla="*/ 114 h 167"/>
              <a:gd name="T40" fmla="*/ 54 w 77"/>
              <a:gd name="T41" fmla="*/ 129 h 167"/>
              <a:gd name="T42" fmla="*/ 46 w 77"/>
              <a:gd name="T43" fmla="*/ 137 h 167"/>
              <a:gd name="T44" fmla="*/ 42 w 77"/>
              <a:gd name="T45" fmla="*/ 136 h 167"/>
              <a:gd name="T46" fmla="*/ 43 w 77"/>
              <a:gd name="T47" fmla="*/ 139 h 167"/>
              <a:gd name="T48" fmla="*/ 41 w 77"/>
              <a:gd name="T49" fmla="*/ 147 h 167"/>
              <a:gd name="T50" fmla="*/ 32 w 77"/>
              <a:gd name="T51" fmla="*/ 146 h 167"/>
              <a:gd name="T52" fmla="*/ 31 w 77"/>
              <a:gd name="T53" fmla="*/ 147 h 167"/>
              <a:gd name="T54" fmla="*/ 30 w 77"/>
              <a:gd name="T55" fmla="*/ 148 h 167"/>
              <a:gd name="T56" fmla="*/ 29 w 77"/>
              <a:gd name="T57" fmla="*/ 149 h 167"/>
              <a:gd name="T58" fmla="*/ 26 w 77"/>
              <a:gd name="T59" fmla="*/ 150 h 167"/>
              <a:gd name="T60" fmla="*/ 29 w 77"/>
              <a:gd name="T61" fmla="*/ 152 h 167"/>
              <a:gd name="T62" fmla="*/ 29 w 77"/>
              <a:gd name="T63" fmla="*/ 158 h 167"/>
              <a:gd name="T64" fmla="*/ 29 w 77"/>
              <a:gd name="T65" fmla="*/ 167 h 167"/>
              <a:gd name="T66" fmla="*/ 40 w 77"/>
              <a:gd name="T67" fmla="*/ 158 h 167"/>
              <a:gd name="T68" fmla="*/ 40 w 77"/>
              <a:gd name="T69" fmla="*/ 158 h 167"/>
              <a:gd name="T70" fmla="*/ 44 w 77"/>
              <a:gd name="T71" fmla="*/ 152 h 167"/>
              <a:gd name="T72" fmla="*/ 49 w 77"/>
              <a:gd name="T73" fmla="*/ 146 h 167"/>
              <a:gd name="T74" fmla="*/ 53 w 77"/>
              <a:gd name="T75" fmla="*/ 147 h 167"/>
              <a:gd name="T76" fmla="*/ 67 w 77"/>
              <a:gd name="T77" fmla="*/ 140 h 167"/>
              <a:gd name="T78" fmla="*/ 75 w 77"/>
              <a:gd name="T79" fmla="*/ 126 h 167"/>
              <a:gd name="T80" fmla="*/ 73 w 77"/>
              <a:gd name="T81" fmla="*/ 100 h 167"/>
              <a:gd name="T82" fmla="*/ 64 w 77"/>
              <a:gd name="T83" fmla="*/ 84 h 167"/>
              <a:gd name="T84" fmla="*/ 45 w 77"/>
              <a:gd name="T85" fmla="*/ 69 h 167"/>
              <a:gd name="T86" fmla="*/ 40 w 77"/>
              <a:gd name="T87" fmla="*/ 60 h 167"/>
              <a:gd name="T88" fmla="*/ 42 w 77"/>
              <a:gd name="T89" fmla="*/ 36 h 167"/>
              <a:gd name="T90" fmla="*/ 46 w 77"/>
              <a:gd name="T91" fmla="*/ 26 h 167"/>
              <a:gd name="T92" fmla="*/ 57 w 77"/>
              <a:gd name="T93" fmla="*/ 20 h 167"/>
              <a:gd name="T94" fmla="*/ 56 w 77"/>
              <a:gd name="T95" fmla="*/ 20 h 167"/>
              <a:gd name="T96" fmla="*/ 54 w 77"/>
              <a:gd name="T97" fmla="*/ 19 h 167"/>
              <a:gd name="T98" fmla="*/ 52 w 77"/>
              <a:gd name="T99" fmla="*/ 17 h 167"/>
              <a:gd name="T100" fmla="*/ 50 w 77"/>
              <a:gd name="T101" fmla="*/ 16 h 167"/>
              <a:gd name="T102" fmla="*/ 48 w 77"/>
              <a:gd name="T103" fmla="*/ 14 h 167"/>
              <a:gd name="T104" fmla="*/ 46 w 77"/>
              <a:gd name="T105" fmla="*/ 13 h 167"/>
              <a:gd name="T106" fmla="*/ 45 w 77"/>
              <a:gd name="T107" fmla="*/ 11 h 167"/>
              <a:gd name="T108" fmla="*/ 45 w 77"/>
              <a:gd name="T109" fmla="*/ 7 h 167"/>
              <a:gd name="T110" fmla="*/ 46 w 77"/>
              <a:gd name="T111" fmla="*/ 6 h 167"/>
              <a:gd name="T112" fmla="*/ 33 w 77"/>
              <a:gd name="T113" fmla="*/ 0 h 167"/>
              <a:gd name="T114" fmla="*/ 27 w 77"/>
              <a:gd name="T115" fmla="*/ 5 h 167"/>
              <a:gd name="T116" fmla="*/ 22 w 77"/>
              <a:gd name="T117" fmla="*/ 7 h 167"/>
              <a:gd name="T118" fmla="*/ 11 w 77"/>
              <a:gd name="T119" fmla="*/ 7 h 167"/>
              <a:gd name="T120" fmla="*/ 6 w 77"/>
              <a:gd name="T121" fmla="*/ 8 h 167"/>
              <a:gd name="T122" fmla="*/ 1 w 77"/>
              <a:gd name="T123" fmla="*/ 7 h 167"/>
              <a:gd name="T124" fmla="*/ 0 w 77"/>
              <a:gd name="T125" fmla="*/ 9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7" h="167">
                <a:moveTo>
                  <a:pt x="0" y="10"/>
                </a:moveTo>
                <a:cubicBezTo>
                  <a:pt x="1" y="10"/>
                  <a:pt x="1" y="10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3" y="14"/>
                  <a:pt x="3" y="14"/>
                </a:cubicBezTo>
                <a:cubicBezTo>
                  <a:pt x="3" y="15"/>
                  <a:pt x="4" y="16"/>
                  <a:pt x="5" y="17"/>
                </a:cubicBezTo>
                <a:cubicBezTo>
                  <a:pt x="6" y="18"/>
                  <a:pt x="8" y="20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6"/>
                  <a:pt x="13" y="26"/>
                  <a:pt x="14" y="26"/>
                </a:cubicBezTo>
                <a:cubicBezTo>
                  <a:pt x="14" y="26"/>
                  <a:pt x="15" y="26"/>
                  <a:pt x="15" y="26"/>
                </a:cubicBezTo>
                <a:cubicBezTo>
                  <a:pt x="16" y="25"/>
                  <a:pt x="18" y="25"/>
                  <a:pt x="20" y="25"/>
                </a:cubicBezTo>
                <a:cubicBezTo>
                  <a:pt x="23" y="25"/>
                  <a:pt x="25" y="27"/>
                  <a:pt x="25" y="30"/>
                </a:cubicBezTo>
                <a:cubicBezTo>
                  <a:pt x="26" y="32"/>
                  <a:pt x="26" y="33"/>
                  <a:pt x="27" y="34"/>
                </a:cubicBezTo>
                <a:cubicBezTo>
                  <a:pt x="28" y="35"/>
                  <a:pt x="29" y="36"/>
                  <a:pt x="29" y="39"/>
                </a:cubicBezTo>
                <a:cubicBezTo>
                  <a:pt x="29" y="42"/>
                  <a:pt x="26" y="43"/>
                  <a:pt x="23" y="43"/>
                </a:cubicBezTo>
                <a:cubicBezTo>
                  <a:pt x="22" y="43"/>
                  <a:pt x="21" y="44"/>
                  <a:pt x="20" y="44"/>
                </a:cubicBezTo>
                <a:cubicBezTo>
                  <a:pt x="21" y="45"/>
                  <a:pt x="24" y="47"/>
                  <a:pt x="26" y="48"/>
                </a:cubicBezTo>
                <a:cubicBezTo>
                  <a:pt x="30" y="50"/>
                  <a:pt x="33" y="52"/>
                  <a:pt x="33" y="54"/>
                </a:cubicBezTo>
                <a:cubicBezTo>
                  <a:pt x="33" y="55"/>
                  <a:pt x="34" y="57"/>
                  <a:pt x="35" y="59"/>
                </a:cubicBezTo>
                <a:cubicBezTo>
                  <a:pt x="36" y="60"/>
                  <a:pt x="37" y="62"/>
                  <a:pt x="38" y="64"/>
                </a:cubicBezTo>
                <a:cubicBezTo>
                  <a:pt x="39" y="65"/>
                  <a:pt x="40" y="67"/>
                  <a:pt x="42" y="68"/>
                </a:cubicBezTo>
                <a:cubicBezTo>
                  <a:pt x="44" y="71"/>
                  <a:pt x="47" y="73"/>
                  <a:pt x="47" y="76"/>
                </a:cubicBezTo>
                <a:cubicBezTo>
                  <a:pt x="48" y="78"/>
                  <a:pt x="51" y="80"/>
                  <a:pt x="53" y="81"/>
                </a:cubicBezTo>
                <a:cubicBezTo>
                  <a:pt x="54" y="82"/>
                  <a:pt x="55" y="83"/>
                  <a:pt x="56" y="84"/>
                </a:cubicBezTo>
                <a:cubicBezTo>
                  <a:pt x="59" y="87"/>
                  <a:pt x="60" y="93"/>
                  <a:pt x="59" y="97"/>
                </a:cubicBezTo>
                <a:cubicBezTo>
                  <a:pt x="59" y="98"/>
                  <a:pt x="59" y="99"/>
                  <a:pt x="59" y="101"/>
                </a:cubicBezTo>
                <a:cubicBezTo>
                  <a:pt x="59" y="102"/>
                  <a:pt x="59" y="103"/>
                  <a:pt x="59" y="10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9" y="105"/>
                  <a:pt x="59" y="106"/>
                  <a:pt x="59" y="107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60" y="108"/>
                  <a:pt x="60" y="109"/>
                  <a:pt x="60" y="110"/>
                </a:cubicBezTo>
                <a:cubicBezTo>
                  <a:pt x="60" y="110"/>
                  <a:pt x="61" y="111"/>
                  <a:pt x="61" y="111"/>
                </a:cubicBezTo>
                <a:cubicBezTo>
                  <a:pt x="61" y="112"/>
                  <a:pt x="62" y="113"/>
                  <a:pt x="62" y="114"/>
                </a:cubicBezTo>
                <a:cubicBezTo>
                  <a:pt x="66" y="120"/>
                  <a:pt x="61" y="124"/>
                  <a:pt x="57" y="127"/>
                </a:cubicBezTo>
                <a:cubicBezTo>
                  <a:pt x="56" y="127"/>
                  <a:pt x="55" y="128"/>
                  <a:pt x="54" y="129"/>
                </a:cubicBezTo>
                <a:cubicBezTo>
                  <a:pt x="54" y="130"/>
                  <a:pt x="53" y="131"/>
                  <a:pt x="53" y="132"/>
                </a:cubicBezTo>
                <a:cubicBezTo>
                  <a:pt x="52" y="134"/>
                  <a:pt x="51" y="137"/>
                  <a:pt x="46" y="137"/>
                </a:cubicBezTo>
                <a:cubicBezTo>
                  <a:pt x="45" y="137"/>
                  <a:pt x="44" y="137"/>
                  <a:pt x="42" y="136"/>
                </a:cubicBezTo>
                <a:cubicBezTo>
                  <a:pt x="42" y="136"/>
                  <a:pt x="42" y="136"/>
                  <a:pt x="42" y="136"/>
                </a:cubicBezTo>
                <a:cubicBezTo>
                  <a:pt x="42" y="137"/>
                  <a:pt x="42" y="138"/>
                  <a:pt x="43" y="138"/>
                </a:cubicBezTo>
                <a:cubicBezTo>
                  <a:pt x="43" y="138"/>
                  <a:pt x="43" y="139"/>
                  <a:pt x="43" y="139"/>
                </a:cubicBezTo>
                <a:cubicBezTo>
                  <a:pt x="44" y="141"/>
                  <a:pt x="45" y="143"/>
                  <a:pt x="44" y="145"/>
                </a:cubicBezTo>
                <a:cubicBezTo>
                  <a:pt x="44" y="146"/>
                  <a:pt x="43" y="147"/>
                  <a:pt x="41" y="147"/>
                </a:cubicBezTo>
                <a:cubicBezTo>
                  <a:pt x="39" y="147"/>
                  <a:pt x="37" y="147"/>
                  <a:pt x="35" y="146"/>
                </a:cubicBezTo>
                <a:cubicBezTo>
                  <a:pt x="34" y="146"/>
                  <a:pt x="33" y="146"/>
                  <a:pt x="32" y="146"/>
                </a:cubicBezTo>
                <a:cubicBezTo>
                  <a:pt x="32" y="146"/>
                  <a:pt x="31" y="146"/>
                  <a:pt x="31" y="146"/>
                </a:cubicBezTo>
                <a:cubicBezTo>
                  <a:pt x="31" y="146"/>
                  <a:pt x="31" y="147"/>
                  <a:pt x="31" y="147"/>
                </a:cubicBezTo>
                <a:cubicBezTo>
                  <a:pt x="31" y="147"/>
                  <a:pt x="31" y="147"/>
                  <a:pt x="30" y="148"/>
                </a:cubicBezTo>
                <a:cubicBezTo>
                  <a:pt x="30" y="148"/>
                  <a:pt x="30" y="148"/>
                  <a:pt x="30" y="148"/>
                </a:cubicBezTo>
                <a:cubicBezTo>
                  <a:pt x="30" y="148"/>
                  <a:pt x="29" y="148"/>
                  <a:pt x="29" y="149"/>
                </a:cubicBezTo>
                <a:cubicBezTo>
                  <a:pt x="29" y="149"/>
                  <a:pt x="29" y="149"/>
                  <a:pt x="29" y="149"/>
                </a:cubicBezTo>
                <a:cubicBezTo>
                  <a:pt x="28" y="149"/>
                  <a:pt x="27" y="150"/>
                  <a:pt x="27" y="150"/>
                </a:cubicBezTo>
                <a:cubicBezTo>
                  <a:pt x="27" y="150"/>
                  <a:pt x="26" y="150"/>
                  <a:pt x="26" y="150"/>
                </a:cubicBezTo>
                <a:cubicBezTo>
                  <a:pt x="27" y="151"/>
                  <a:pt x="27" y="151"/>
                  <a:pt x="28" y="151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30" y="153"/>
                  <a:pt x="30" y="153"/>
                  <a:pt x="31" y="154"/>
                </a:cubicBezTo>
                <a:cubicBezTo>
                  <a:pt x="31" y="156"/>
                  <a:pt x="30" y="157"/>
                  <a:pt x="29" y="158"/>
                </a:cubicBezTo>
                <a:cubicBezTo>
                  <a:pt x="28" y="160"/>
                  <a:pt x="27" y="161"/>
                  <a:pt x="27" y="163"/>
                </a:cubicBezTo>
                <a:cubicBezTo>
                  <a:pt x="27" y="166"/>
                  <a:pt x="28" y="167"/>
                  <a:pt x="29" y="167"/>
                </a:cubicBezTo>
                <a:cubicBezTo>
                  <a:pt x="29" y="167"/>
                  <a:pt x="29" y="167"/>
                  <a:pt x="29" y="167"/>
                </a:cubicBezTo>
                <a:cubicBezTo>
                  <a:pt x="30" y="164"/>
                  <a:pt x="37" y="159"/>
                  <a:pt x="40" y="158"/>
                </a:cubicBezTo>
                <a:cubicBezTo>
                  <a:pt x="40" y="158"/>
                  <a:pt x="40" y="158"/>
                  <a:pt x="40" y="158"/>
                </a:cubicBezTo>
                <a:cubicBezTo>
                  <a:pt x="40" y="158"/>
                  <a:pt x="40" y="158"/>
                  <a:pt x="40" y="158"/>
                </a:cubicBezTo>
                <a:cubicBezTo>
                  <a:pt x="40" y="154"/>
                  <a:pt x="42" y="154"/>
                  <a:pt x="43" y="154"/>
                </a:cubicBezTo>
                <a:cubicBezTo>
                  <a:pt x="43" y="154"/>
                  <a:pt x="43" y="153"/>
                  <a:pt x="44" y="152"/>
                </a:cubicBezTo>
                <a:cubicBezTo>
                  <a:pt x="44" y="151"/>
                  <a:pt x="44" y="150"/>
                  <a:pt x="44" y="149"/>
                </a:cubicBezTo>
                <a:cubicBezTo>
                  <a:pt x="46" y="147"/>
                  <a:pt x="48" y="146"/>
                  <a:pt x="49" y="146"/>
                </a:cubicBezTo>
                <a:cubicBezTo>
                  <a:pt x="50" y="146"/>
                  <a:pt x="50" y="146"/>
                  <a:pt x="51" y="146"/>
                </a:cubicBezTo>
                <a:cubicBezTo>
                  <a:pt x="52" y="146"/>
                  <a:pt x="52" y="147"/>
                  <a:pt x="53" y="147"/>
                </a:cubicBezTo>
                <a:cubicBezTo>
                  <a:pt x="53" y="147"/>
                  <a:pt x="53" y="147"/>
                  <a:pt x="53" y="147"/>
                </a:cubicBezTo>
                <a:cubicBezTo>
                  <a:pt x="57" y="147"/>
                  <a:pt x="62" y="143"/>
                  <a:pt x="67" y="140"/>
                </a:cubicBezTo>
                <a:cubicBezTo>
                  <a:pt x="67" y="140"/>
                  <a:pt x="67" y="140"/>
                  <a:pt x="67" y="140"/>
                </a:cubicBezTo>
                <a:cubicBezTo>
                  <a:pt x="73" y="136"/>
                  <a:pt x="73" y="136"/>
                  <a:pt x="75" y="126"/>
                </a:cubicBezTo>
                <a:cubicBezTo>
                  <a:pt x="77" y="119"/>
                  <a:pt x="75" y="110"/>
                  <a:pt x="74" y="105"/>
                </a:cubicBezTo>
                <a:cubicBezTo>
                  <a:pt x="73" y="103"/>
                  <a:pt x="73" y="101"/>
                  <a:pt x="73" y="100"/>
                </a:cubicBezTo>
                <a:cubicBezTo>
                  <a:pt x="73" y="98"/>
                  <a:pt x="66" y="85"/>
                  <a:pt x="64" y="84"/>
                </a:cubicBezTo>
                <a:cubicBezTo>
                  <a:pt x="64" y="84"/>
                  <a:pt x="64" y="84"/>
                  <a:pt x="64" y="84"/>
                </a:cubicBezTo>
                <a:cubicBezTo>
                  <a:pt x="62" y="84"/>
                  <a:pt x="57" y="81"/>
                  <a:pt x="47" y="70"/>
                </a:cubicBezTo>
                <a:cubicBezTo>
                  <a:pt x="46" y="70"/>
                  <a:pt x="45" y="69"/>
                  <a:pt x="45" y="69"/>
                </a:cubicBezTo>
                <a:cubicBezTo>
                  <a:pt x="43" y="67"/>
                  <a:pt x="43" y="66"/>
                  <a:pt x="42" y="64"/>
                </a:cubicBezTo>
                <a:cubicBezTo>
                  <a:pt x="42" y="63"/>
                  <a:pt x="41" y="61"/>
                  <a:pt x="40" y="60"/>
                </a:cubicBezTo>
                <a:cubicBezTo>
                  <a:pt x="36" y="56"/>
                  <a:pt x="35" y="49"/>
                  <a:pt x="36" y="43"/>
                </a:cubicBezTo>
                <a:cubicBezTo>
                  <a:pt x="37" y="39"/>
                  <a:pt x="39" y="37"/>
                  <a:pt x="42" y="36"/>
                </a:cubicBezTo>
                <a:cubicBezTo>
                  <a:pt x="43" y="35"/>
                  <a:pt x="44" y="34"/>
                  <a:pt x="44" y="33"/>
                </a:cubicBezTo>
                <a:cubicBezTo>
                  <a:pt x="44" y="30"/>
                  <a:pt x="45" y="28"/>
                  <a:pt x="46" y="26"/>
                </a:cubicBezTo>
                <a:cubicBezTo>
                  <a:pt x="47" y="25"/>
                  <a:pt x="48" y="25"/>
                  <a:pt x="50" y="25"/>
                </a:cubicBezTo>
                <a:cubicBezTo>
                  <a:pt x="53" y="24"/>
                  <a:pt x="56" y="22"/>
                  <a:pt x="57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7" y="20"/>
                  <a:pt x="56" y="20"/>
                  <a:pt x="56" y="20"/>
                </a:cubicBezTo>
                <a:cubicBezTo>
                  <a:pt x="56" y="20"/>
                  <a:pt x="56" y="19"/>
                  <a:pt x="56" y="19"/>
                </a:cubicBezTo>
                <a:cubicBezTo>
                  <a:pt x="55" y="19"/>
                  <a:pt x="55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1" y="17"/>
                  <a:pt x="50" y="16"/>
                  <a:pt x="50" y="16"/>
                </a:cubicBezTo>
                <a:cubicBezTo>
                  <a:pt x="50" y="16"/>
                  <a:pt x="50" y="16"/>
                  <a:pt x="49" y="16"/>
                </a:cubicBezTo>
                <a:cubicBezTo>
                  <a:pt x="49" y="15"/>
                  <a:pt x="48" y="15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3"/>
                  <a:pt x="47" y="13"/>
                  <a:pt x="46" y="13"/>
                </a:cubicBezTo>
                <a:cubicBezTo>
                  <a:pt x="46" y="12"/>
                  <a:pt x="46" y="12"/>
                  <a:pt x="46" y="12"/>
                </a:cubicBezTo>
                <a:cubicBezTo>
                  <a:pt x="45" y="12"/>
                  <a:pt x="45" y="11"/>
                  <a:pt x="45" y="11"/>
                </a:cubicBezTo>
                <a:cubicBezTo>
                  <a:pt x="45" y="11"/>
                  <a:pt x="45" y="10"/>
                  <a:pt x="45" y="10"/>
                </a:cubicBezTo>
                <a:cubicBezTo>
                  <a:pt x="45" y="9"/>
                  <a:pt x="45" y="8"/>
                  <a:pt x="45" y="7"/>
                </a:cubicBezTo>
                <a:cubicBezTo>
                  <a:pt x="46" y="7"/>
                  <a:pt x="46" y="6"/>
                  <a:pt x="4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6"/>
                  <a:pt x="45" y="5"/>
                  <a:pt x="43" y="5"/>
                </a:cubicBezTo>
                <a:cubicBezTo>
                  <a:pt x="37" y="4"/>
                  <a:pt x="35" y="2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2" y="0"/>
                  <a:pt x="28" y="3"/>
                  <a:pt x="27" y="5"/>
                </a:cubicBezTo>
                <a:cubicBezTo>
                  <a:pt x="26" y="6"/>
                  <a:pt x="25" y="7"/>
                  <a:pt x="24" y="7"/>
                </a:cubicBezTo>
                <a:cubicBezTo>
                  <a:pt x="23" y="7"/>
                  <a:pt x="22" y="7"/>
                  <a:pt x="22" y="7"/>
                </a:cubicBezTo>
                <a:cubicBezTo>
                  <a:pt x="21" y="6"/>
                  <a:pt x="20" y="6"/>
                  <a:pt x="19" y="7"/>
                </a:cubicBezTo>
                <a:cubicBezTo>
                  <a:pt x="16" y="8"/>
                  <a:pt x="13" y="7"/>
                  <a:pt x="11" y="7"/>
                </a:cubicBezTo>
                <a:cubicBezTo>
                  <a:pt x="11" y="6"/>
                  <a:pt x="10" y="6"/>
                  <a:pt x="10" y="6"/>
                </a:cubicBezTo>
                <a:cubicBezTo>
                  <a:pt x="9" y="8"/>
                  <a:pt x="8" y="8"/>
                  <a:pt x="6" y="8"/>
                </a:cubicBezTo>
                <a:cubicBezTo>
                  <a:pt x="5" y="8"/>
                  <a:pt x="4" y="8"/>
                  <a:pt x="3" y="8"/>
                </a:cubicBezTo>
                <a:cubicBezTo>
                  <a:pt x="3" y="7"/>
                  <a:pt x="2" y="7"/>
                  <a:pt x="1" y="7"/>
                </a:cubicBezTo>
                <a:cubicBezTo>
                  <a:pt x="1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10"/>
                  <a:pt x="0" y="10"/>
                </a:cubicBezTo>
                <a:close/>
              </a:path>
            </a:pathLst>
          </a:custGeom>
          <a:solidFill>
            <a:srgbClr val="DBF0F5"/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25" name="Freeform 1126"/>
          <p:cNvSpPr>
            <a:spLocks/>
          </p:cNvSpPr>
          <p:nvPr/>
        </p:nvSpPr>
        <p:spPr bwMode="auto">
          <a:xfrm>
            <a:off x="6643004" y="4043805"/>
            <a:ext cx="370679" cy="447181"/>
          </a:xfrm>
          <a:custGeom>
            <a:avLst/>
            <a:gdLst>
              <a:gd name="T0" fmla="*/ 16 w 77"/>
              <a:gd name="T1" fmla="*/ 0 h 95"/>
              <a:gd name="T2" fmla="*/ 14 w 77"/>
              <a:gd name="T3" fmla="*/ 0 h 95"/>
              <a:gd name="T4" fmla="*/ 14 w 77"/>
              <a:gd name="T5" fmla="*/ 2 h 95"/>
              <a:gd name="T6" fmla="*/ 11 w 77"/>
              <a:gd name="T7" fmla="*/ 14 h 95"/>
              <a:gd name="T8" fmla="*/ 6 w 77"/>
              <a:gd name="T9" fmla="*/ 10 h 95"/>
              <a:gd name="T10" fmla="*/ 5 w 77"/>
              <a:gd name="T11" fmla="*/ 12 h 95"/>
              <a:gd name="T12" fmla="*/ 4 w 77"/>
              <a:gd name="T13" fmla="*/ 14 h 95"/>
              <a:gd name="T14" fmla="*/ 3 w 77"/>
              <a:gd name="T15" fmla="*/ 15 h 95"/>
              <a:gd name="T16" fmla="*/ 2 w 77"/>
              <a:gd name="T17" fmla="*/ 18 h 95"/>
              <a:gd name="T18" fmla="*/ 2 w 77"/>
              <a:gd name="T19" fmla="*/ 19 h 95"/>
              <a:gd name="T20" fmla="*/ 1 w 77"/>
              <a:gd name="T21" fmla="*/ 20 h 95"/>
              <a:gd name="T22" fmla="*/ 0 w 77"/>
              <a:gd name="T23" fmla="*/ 20 h 95"/>
              <a:gd name="T24" fmla="*/ 0 w 77"/>
              <a:gd name="T25" fmla="*/ 20 h 95"/>
              <a:gd name="T26" fmla="*/ 1 w 77"/>
              <a:gd name="T27" fmla="*/ 25 h 95"/>
              <a:gd name="T28" fmla="*/ 3 w 77"/>
              <a:gd name="T29" fmla="*/ 30 h 95"/>
              <a:gd name="T30" fmla="*/ 6 w 77"/>
              <a:gd name="T31" fmla="*/ 30 h 95"/>
              <a:gd name="T32" fmla="*/ 7 w 77"/>
              <a:gd name="T33" fmla="*/ 30 h 95"/>
              <a:gd name="T34" fmla="*/ 8 w 77"/>
              <a:gd name="T35" fmla="*/ 31 h 95"/>
              <a:gd name="T36" fmla="*/ 9 w 77"/>
              <a:gd name="T37" fmla="*/ 41 h 95"/>
              <a:gd name="T38" fmla="*/ 8 w 77"/>
              <a:gd name="T39" fmla="*/ 47 h 95"/>
              <a:gd name="T40" fmla="*/ 5 w 77"/>
              <a:gd name="T41" fmla="*/ 53 h 95"/>
              <a:gd name="T42" fmla="*/ 5 w 77"/>
              <a:gd name="T43" fmla="*/ 54 h 95"/>
              <a:gd name="T44" fmla="*/ 12 w 77"/>
              <a:gd name="T45" fmla="*/ 49 h 95"/>
              <a:gd name="T46" fmla="*/ 24 w 77"/>
              <a:gd name="T47" fmla="*/ 49 h 95"/>
              <a:gd name="T48" fmla="*/ 34 w 77"/>
              <a:gd name="T49" fmla="*/ 44 h 95"/>
              <a:gd name="T50" fmla="*/ 41 w 77"/>
              <a:gd name="T51" fmla="*/ 46 h 95"/>
              <a:gd name="T52" fmla="*/ 49 w 77"/>
              <a:gd name="T53" fmla="*/ 54 h 95"/>
              <a:gd name="T54" fmla="*/ 49 w 77"/>
              <a:gd name="T55" fmla="*/ 67 h 95"/>
              <a:gd name="T56" fmla="*/ 58 w 77"/>
              <a:gd name="T57" fmla="*/ 85 h 95"/>
              <a:gd name="T58" fmla="*/ 59 w 77"/>
              <a:gd name="T59" fmla="*/ 87 h 95"/>
              <a:gd name="T60" fmla="*/ 59 w 77"/>
              <a:gd name="T61" fmla="*/ 89 h 95"/>
              <a:gd name="T62" fmla="*/ 59 w 77"/>
              <a:gd name="T63" fmla="*/ 91 h 95"/>
              <a:gd name="T64" fmla="*/ 58 w 77"/>
              <a:gd name="T65" fmla="*/ 93 h 95"/>
              <a:gd name="T66" fmla="*/ 58 w 77"/>
              <a:gd name="T67" fmla="*/ 93 h 95"/>
              <a:gd name="T68" fmla="*/ 61 w 77"/>
              <a:gd name="T69" fmla="*/ 94 h 95"/>
              <a:gd name="T70" fmla="*/ 71 w 77"/>
              <a:gd name="T71" fmla="*/ 90 h 95"/>
              <a:gd name="T72" fmla="*/ 74 w 77"/>
              <a:gd name="T73" fmla="*/ 90 h 95"/>
              <a:gd name="T74" fmla="*/ 75 w 77"/>
              <a:gd name="T75" fmla="*/ 90 h 95"/>
              <a:gd name="T76" fmla="*/ 76 w 77"/>
              <a:gd name="T77" fmla="*/ 89 h 95"/>
              <a:gd name="T78" fmla="*/ 77 w 77"/>
              <a:gd name="T79" fmla="*/ 89 h 95"/>
              <a:gd name="T80" fmla="*/ 77 w 77"/>
              <a:gd name="T81" fmla="*/ 87 h 95"/>
              <a:gd name="T82" fmla="*/ 77 w 77"/>
              <a:gd name="T83" fmla="*/ 85 h 95"/>
              <a:gd name="T84" fmla="*/ 77 w 77"/>
              <a:gd name="T85" fmla="*/ 82 h 95"/>
              <a:gd name="T86" fmla="*/ 75 w 77"/>
              <a:gd name="T87" fmla="*/ 76 h 95"/>
              <a:gd name="T88" fmla="*/ 66 w 77"/>
              <a:gd name="T89" fmla="*/ 66 h 95"/>
              <a:gd name="T90" fmla="*/ 56 w 77"/>
              <a:gd name="T91" fmla="*/ 54 h 95"/>
              <a:gd name="T92" fmla="*/ 51 w 77"/>
              <a:gd name="T93" fmla="*/ 43 h 95"/>
              <a:gd name="T94" fmla="*/ 39 w 77"/>
              <a:gd name="T95" fmla="*/ 32 h 95"/>
              <a:gd name="T96" fmla="*/ 47 w 77"/>
              <a:gd name="T97" fmla="*/ 28 h 95"/>
              <a:gd name="T98" fmla="*/ 43 w 77"/>
              <a:gd name="T99" fmla="*/ 19 h 95"/>
              <a:gd name="T100" fmla="*/ 39 w 77"/>
              <a:gd name="T101" fmla="*/ 19 h 95"/>
              <a:gd name="T102" fmla="*/ 37 w 77"/>
              <a:gd name="T103" fmla="*/ 19 h 95"/>
              <a:gd name="T104" fmla="*/ 32 w 77"/>
              <a:gd name="T105" fmla="*/ 19 h 95"/>
              <a:gd name="T106" fmla="*/ 30 w 77"/>
              <a:gd name="T107" fmla="*/ 17 h 95"/>
              <a:gd name="T108" fmla="*/ 30 w 77"/>
              <a:gd name="T109" fmla="*/ 17 h 95"/>
              <a:gd name="T110" fmla="*/ 28 w 77"/>
              <a:gd name="T111" fmla="*/ 16 h 95"/>
              <a:gd name="T112" fmla="*/ 27 w 77"/>
              <a:gd name="T113" fmla="*/ 14 h 95"/>
              <a:gd name="T114" fmla="*/ 26 w 77"/>
              <a:gd name="T115" fmla="*/ 12 h 95"/>
              <a:gd name="T116" fmla="*/ 21 w 77"/>
              <a:gd name="T117" fmla="*/ 3 h 95"/>
              <a:gd name="T118" fmla="*/ 20 w 77"/>
              <a:gd name="T119" fmla="*/ 2 h 95"/>
              <a:gd name="T120" fmla="*/ 19 w 77"/>
              <a:gd name="T121" fmla="*/ 1 h 95"/>
              <a:gd name="T122" fmla="*/ 18 w 77"/>
              <a:gd name="T123" fmla="*/ 0 h 95"/>
              <a:gd name="T124" fmla="*/ 18 w 77"/>
              <a:gd name="T12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7" h="95"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4" y="0"/>
                </a:cubicBezTo>
                <a:cubicBezTo>
                  <a:pt x="14" y="1"/>
                  <a:pt x="14" y="1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4"/>
                  <a:pt x="17" y="9"/>
                  <a:pt x="15" y="12"/>
                </a:cubicBezTo>
                <a:cubicBezTo>
                  <a:pt x="15" y="14"/>
                  <a:pt x="13" y="15"/>
                  <a:pt x="11" y="14"/>
                </a:cubicBezTo>
                <a:cubicBezTo>
                  <a:pt x="9" y="14"/>
                  <a:pt x="7" y="12"/>
                  <a:pt x="7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0"/>
                  <a:pt x="6" y="11"/>
                </a:cubicBezTo>
                <a:cubicBezTo>
                  <a:pt x="5" y="11"/>
                  <a:pt x="5" y="11"/>
                  <a:pt x="5" y="12"/>
                </a:cubicBezTo>
                <a:cubicBezTo>
                  <a:pt x="5" y="12"/>
                  <a:pt x="4" y="12"/>
                  <a:pt x="4" y="13"/>
                </a:cubicBezTo>
                <a:cubicBezTo>
                  <a:pt x="4" y="13"/>
                  <a:pt x="4" y="13"/>
                  <a:pt x="4" y="14"/>
                </a:cubicBezTo>
                <a:cubicBezTo>
                  <a:pt x="3" y="14"/>
                  <a:pt x="3" y="14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2" y="17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20"/>
                </a:cubicBezTo>
                <a:cubicBezTo>
                  <a:pt x="1" y="20"/>
                  <a:pt x="1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3"/>
                  <a:pt x="1" y="25"/>
                </a:cubicBezTo>
                <a:cubicBezTo>
                  <a:pt x="1" y="27"/>
                  <a:pt x="1" y="28"/>
                  <a:pt x="1" y="30"/>
                </a:cubicBezTo>
                <a:cubicBezTo>
                  <a:pt x="2" y="30"/>
                  <a:pt x="2" y="30"/>
                  <a:pt x="3" y="30"/>
                </a:cubicBezTo>
                <a:cubicBezTo>
                  <a:pt x="3" y="29"/>
                  <a:pt x="4" y="29"/>
                  <a:pt x="5" y="29"/>
                </a:cubicBezTo>
                <a:cubicBezTo>
                  <a:pt x="5" y="29"/>
                  <a:pt x="6" y="29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8" y="30"/>
                  <a:pt x="8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9" y="32"/>
                  <a:pt x="9" y="32"/>
                  <a:pt x="9" y="33"/>
                </a:cubicBezTo>
                <a:cubicBezTo>
                  <a:pt x="10" y="36"/>
                  <a:pt x="9" y="39"/>
                  <a:pt x="9" y="41"/>
                </a:cubicBezTo>
                <a:cubicBezTo>
                  <a:pt x="9" y="42"/>
                  <a:pt x="8" y="44"/>
                  <a:pt x="8" y="45"/>
                </a:cubicBezTo>
                <a:cubicBezTo>
                  <a:pt x="8" y="46"/>
                  <a:pt x="8" y="47"/>
                  <a:pt x="8" y="47"/>
                </a:cubicBezTo>
                <a:cubicBezTo>
                  <a:pt x="8" y="49"/>
                  <a:pt x="7" y="50"/>
                  <a:pt x="6" y="51"/>
                </a:cubicBezTo>
                <a:cubicBezTo>
                  <a:pt x="5" y="52"/>
                  <a:pt x="5" y="52"/>
                  <a:pt x="5" y="53"/>
                </a:cubicBezTo>
                <a:cubicBezTo>
                  <a:pt x="5" y="53"/>
                  <a:pt x="5" y="53"/>
                  <a:pt x="5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6" y="53"/>
                  <a:pt x="9" y="51"/>
                  <a:pt x="10" y="50"/>
                </a:cubicBezTo>
                <a:cubicBezTo>
                  <a:pt x="11" y="50"/>
                  <a:pt x="12" y="49"/>
                  <a:pt x="12" y="49"/>
                </a:cubicBezTo>
                <a:cubicBezTo>
                  <a:pt x="17" y="45"/>
                  <a:pt x="21" y="46"/>
                  <a:pt x="23" y="49"/>
                </a:cubicBezTo>
                <a:cubicBezTo>
                  <a:pt x="23" y="49"/>
                  <a:pt x="23" y="49"/>
                  <a:pt x="24" y="49"/>
                </a:cubicBezTo>
                <a:cubicBezTo>
                  <a:pt x="25" y="49"/>
                  <a:pt x="27" y="48"/>
                  <a:pt x="27" y="47"/>
                </a:cubicBezTo>
                <a:cubicBezTo>
                  <a:pt x="28" y="45"/>
                  <a:pt x="31" y="44"/>
                  <a:pt x="34" y="44"/>
                </a:cubicBezTo>
                <a:cubicBezTo>
                  <a:pt x="35" y="44"/>
                  <a:pt x="36" y="44"/>
                  <a:pt x="36" y="44"/>
                </a:cubicBezTo>
                <a:cubicBezTo>
                  <a:pt x="38" y="44"/>
                  <a:pt x="40" y="45"/>
                  <a:pt x="41" y="46"/>
                </a:cubicBezTo>
                <a:cubicBezTo>
                  <a:pt x="42" y="48"/>
                  <a:pt x="42" y="48"/>
                  <a:pt x="42" y="48"/>
                </a:cubicBezTo>
                <a:cubicBezTo>
                  <a:pt x="44" y="50"/>
                  <a:pt x="46" y="52"/>
                  <a:pt x="49" y="54"/>
                </a:cubicBezTo>
                <a:cubicBezTo>
                  <a:pt x="52" y="56"/>
                  <a:pt x="51" y="60"/>
                  <a:pt x="50" y="63"/>
                </a:cubicBezTo>
                <a:cubicBezTo>
                  <a:pt x="50" y="64"/>
                  <a:pt x="49" y="66"/>
                  <a:pt x="49" y="67"/>
                </a:cubicBezTo>
                <a:cubicBezTo>
                  <a:pt x="53" y="69"/>
                  <a:pt x="59" y="75"/>
                  <a:pt x="58" y="81"/>
                </a:cubicBezTo>
                <a:cubicBezTo>
                  <a:pt x="58" y="83"/>
                  <a:pt x="58" y="84"/>
                  <a:pt x="58" y="85"/>
                </a:cubicBezTo>
                <a:cubicBezTo>
                  <a:pt x="59" y="86"/>
                  <a:pt x="59" y="86"/>
                  <a:pt x="59" y="87"/>
                </a:cubicBezTo>
                <a:cubicBezTo>
                  <a:pt x="59" y="87"/>
                  <a:pt x="59" y="87"/>
                  <a:pt x="59" y="87"/>
                </a:cubicBezTo>
                <a:cubicBezTo>
                  <a:pt x="59" y="88"/>
                  <a:pt x="59" y="88"/>
                  <a:pt x="59" y="89"/>
                </a:cubicBezTo>
                <a:cubicBezTo>
                  <a:pt x="59" y="89"/>
                  <a:pt x="59" y="89"/>
                  <a:pt x="59" y="89"/>
                </a:cubicBezTo>
                <a:cubicBezTo>
                  <a:pt x="59" y="90"/>
                  <a:pt x="59" y="90"/>
                  <a:pt x="59" y="91"/>
                </a:cubicBezTo>
                <a:cubicBezTo>
                  <a:pt x="59" y="91"/>
                  <a:pt x="59" y="91"/>
                  <a:pt x="59" y="91"/>
                </a:cubicBezTo>
                <a:cubicBezTo>
                  <a:pt x="58" y="92"/>
                  <a:pt x="58" y="92"/>
                  <a:pt x="58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59" y="94"/>
                  <a:pt x="60" y="94"/>
                  <a:pt x="61" y="95"/>
                </a:cubicBezTo>
                <a:cubicBezTo>
                  <a:pt x="61" y="95"/>
                  <a:pt x="61" y="94"/>
                  <a:pt x="61" y="94"/>
                </a:cubicBezTo>
                <a:cubicBezTo>
                  <a:pt x="61" y="91"/>
                  <a:pt x="63" y="89"/>
                  <a:pt x="67" y="89"/>
                </a:cubicBezTo>
                <a:cubicBezTo>
                  <a:pt x="68" y="89"/>
                  <a:pt x="70" y="89"/>
                  <a:pt x="71" y="90"/>
                </a:cubicBezTo>
                <a:cubicBezTo>
                  <a:pt x="72" y="90"/>
                  <a:pt x="72" y="90"/>
                  <a:pt x="73" y="90"/>
                </a:cubicBezTo>
                <a:cubicBezTo>
                  <a:pt x="73" y="90"/>
                  <a:pt x="73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5" y="90"/>
                </a:cubicBezTo>
                <a:cubicBezTo>
                  <a:pt x="75" y="90"/>
                  <a:pt x="75" y="90"/>
                  <a:pt x="75" y="90"/>
                </a:cubicBezTo>
                <a:cubicBezTo>
                  <a:pt x="75" y="90"/>
                  <a:pt x="76" y="90"/>
                  <a:pt x="76" y="89"/>
                </a:cubicBezTo>
                <a:cubicBezTo>
                  <a:pt x="76" y="89"/>
                  <a:pt x="76" y="89"/>
                  <a:pt x="76" y="89"/>
                </a:cubicBezTo>
                <a:cubicBezTo>
                  <a:pt x="76" y="89"/>
                  <a:pt x="77" y="89"/>
                  <a:pt x="77" y="89"/>
                </a:cubicBezTo>
                <a:cubicBezTo>
                  <a:pt x="77" y="89"/>
                  <a:pt x="77" y="89"/>
                  <a:pt x="77" y="89"/>
                </a:cubicBezTo>
                <a:cubicBezTo>
                  <a:pt x="77" y="88"/>
                  <a:pt x="77" y="88"/>
                  <a:pt x="77" y="87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6"/>
                  <a:pt x="77" y="86"/>
                  <a:pt x="77" y="85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84"/>
                  <a:pt x="77" y="83"/>
                  <a:pt x="77" y="82"/>
                </a:cubicBezTo>
                <a:cubicBezTo>
                  <a:pt x="77" y="80"/>
                  <a:pt x="77" y="78"/>
                  <a:pt x="76" y="77"/>
                </a:cubicBezTo>
                <a:cubicBezTo>
                  <a:pt x="76" y="76"/>
                  <a:pt x="76" y="76"/>
                  <a:pt x="75" y="76"/>
                </a:cubicBezTo>
                <a:cubicBezTo>
                  <a:pt x="75" y="75"/>
                  <a:pt x="74" y="74"/>
                  <a:pt x="73" y="74"/>
                </a:cubicBezTo>
                <a:cubicBezTo>
                  <a:pt x="70" y="72"/>
                  <a:pt x="67" y="70"/>
                  <a:pt x="66" y="66"/>
                </a:cubicBezTo>
                <a:cubicBezTo>
                  <a:pt x="65" y="64"/>
                  <a:pt x="63" y="62"/>
                  <a:pt x="61" y="60"/>
                </a:cubicBezTo>
                <a:cubicBezTo>
                  <a:pt x="59" y="58"/>
                  <a:pt x="57" y="56"/>
                  <a:pt x="56" y="54"/>
                </a:cubicBezTo>
                <a:cubicBezTo>
                  <a:pt x="56" y="53"/>
                  <a:pt x="55" y="51"/>
                  <a:pt x="54" y="50"/>
                </a:cubicBezTo>
                <a:cubicBezTo>
                  <a:pt x="52" y="48"/>
                  <a:pt x="51" y="46"/>
                  <a:pt x="51" y="43"/>
                </a:cubicBezTo>
                <a:cubicBezTo>
                  <a:pt x="50" y="43"/>
                  <a:pt x="48" y="42"/>
                  <a:pt x="46" y="41"/>
                </a:cubicBezTo>
                <a:cubicBezTo>
                  <a:pt x="42" y="38"/>
                  <a:pt x="37" y="36"/>
                  <a:pt x="39" y="32"/>
                </a:cubicBezTo>
                <a:cubicBezTo>
                  <a:pt x="40" y="29"/>
                  <a:pt x="43" y="29"/>
                  <a:pt x="45" y="28"/>
                </a:cubicBezTo>
                <a:cubicBezTo>
                  <a:pt x="46" y="28"/>
                  <a:pt x="47" y="28"/>
                  <a:pt x="47" y="28"/>
                </a:cubicBezTo>
                <a:cubicBezTo>
                  <a:pt x="47" y="27"/>
                  <a:pt x="47" y="26"/>
                  <a:pt x="46" y="25"/>
                </a:cubicBezTo>
                <a:cubicBezTo>
                  <a:pt x="45" y="24"/>
                  <a:pt x="44" y="22"/>
                  <a:pt x="43" y="19"/>
                </a:cubicBezTo>
                <a:cubicBezTo>
                  <a:pt x="43" y="18"/>
                  <a:pt x="43" y="18"/>
                  <a:pt x="42" y="18"/>
                </a:cubicBezTo>
                <a:cubicBezTo>
                  <a:pt x="41" y="18"/>
                  <a:pt x="39" y="18"/>
                  <a:pt x="39" y="19"/>
                </a:cubicBezTo>
                <a:cubicBezTo>
                  <a:pt x="38" y="19"/>
                  <a:pt x="38" y="19"/>
                  <a:pt x="37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7" y="19"/>
                  <a:pt x="36" y="19"/>
                  <a:pt x="36" y="19"/>
                </a:cubicBezTo>
                <a:cubicBezTo>
                  <a:pt x="35" y="19"/>
                  <a:pt x="34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8"/>
                  <a:pt x="31" y="18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8" y="16"/>
                  <a:pt x="28" y="16"/>
                </a:cubicBezTo>
                <a:cubicBezTo>
                  <a:pt x="28" y="16"/>
                  <a:pt x="28" y="15"/>
                  <a:pt x="27" y="15"/>
                </a:cubicBezTo>
                <a:cubicBezTo>
                  <a:pt x="27" y="15"/>
                  <a:pt x="27" y="14"/>
                  <a:pt x="27" y="14"/>
                </a:cubicBezTo>
                <a:cubicBezTo>
                  <a:pt x="27" y="14"/>
                  <a:pt x="27" y="14"/>
                  <a:pt x="27" y="13"/>
                </a:cubicBezTo>
                <a:cubicBezTo>
                  <a:pt x="26" y="13"/>
                  <a:pt x="26" y="12"/>
                  <a:pt x="26" y="12"/>
                </a:cubicBezTo>
                <a:cubicBezTo>
                  <a:pt x="26" y="11"/>
                  <a:pt x="25" y="10"/>
                  <a:pt x="24" y="9"/>
                </a:cubicBezTo>
                <a:cubicBezTo>
                  <a:pt x="22" y="7"/>
                  <a:pt x="21" y="6"/>
                  <a:pt x="21" y="3"/>
                </a:cubicBezTo>
                <a:cubicBezTo>
                  <a:pt x="21" y="3"/>
                  <a:pt x="20" y="3"/>
                  <a:pt x="20" y="3"/>
                </a:cubicBezTo>
                <a:cubicBezTo>
                  <a:pt x="20" y="3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0"/>
                  <a:pt x="17" y="0"/>
                  <a:pt x="16" y="0"/>
                </a:cubicBezTo>
                <a:close/>
              </a:path>
            </a:pathLst>
          </a:custGeom>
          <a:solidFill>
            <a:srgbClr val="DBF0F5"/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26" name="Freeform 1127"/>
          <p:cNvSpPr>
            <a:spLocks/>
          </p:cNvSpPr>
          <p:nvPr/>
        </p:nvSpPr>
        <p:spPr bwMode="auto">
          <a:xfrm>
            <a:off x="6490671" y="4147001"/>
            <a:ext cx="416379" cy="781340"/>
          </a:xfrm>
          <a:custGeom>
            <a:avLst/>
            <a:gdLst>
              <a:gd name="T0" fmla="*/ 86 w 86"/>
              <a:gd name="T1" fmla="*/ 67 h 166"/>
              <a:gd name="T2" fmla="*/ 86 w 86"/>
              <a:gd name="T3" fmla="*/ 66 h 166"/>
              <a:gd name="T4" fmla="*/ 85 w 86"/>
              <a:gd name="T5" fmla="*/ 59 h 166"/>
              <a:gd name="T6" fmla="*/ 77 w 86"/>
              <a:gd name="T7" fmla="*/ 40 h 166"/>
              <a:gd name="T8" fmla="*/ 70 w 86"/>
              <a:gd name="T9" fmla="*/ 28 h 166"/>
              <a:gd name="T10" fmla="*/ 65 w 86"/>
              <a:gd name="T11" fmla="*/ 26 h 166"/>
              <a:gd name="T12" fmla="*/ 55 w 86"/>
              <a:gd name="T13" fmla="*/ 31 h 166"/>
              <a:gd name="T14" fmla="*/ 49 w 86"/>
              <a:gd name="T15" fmla="*/ 28 h 166"/>
              <a:gd name="T16" fmla="*/ 44 w 86"/>
              <a:gd name="T17" fmla="*/ 31 h 166"/>
              <a:gd name="T18" fmla="*/ 32 w 86"/>
              <a:gd name="T19" fmla="*/ 33 h 166"/>
              <a:gd name="T20" fmla="*/ 34 w 86"/>
              <a:gd name="T21" fmla="*/ 27 h 166"/>
              <a:gd name="T22" fmla="*/ 35 w 86"/>
              <a:gd name="T23" fmla="*/ 23 h 166"/>
              <a:gd name="T24" fmla="*/ 36 w 86"/>
              <a:gd name="T25" fmla="*/ 12 h 166"/>
              <a:gd name="T26" fmla="*/ 34 w 86"/>
              <a:gd name="T27" fmla="*/ 11 h 166"/>
              <a:gd name="T28" fmla="*/ 28 w 86"/>
              <a:gd name="T29" fmla="*/ 3 h 166"/>
              <a:gd name="T30" fmla="*/ 28 w 86"/>
              <a:gd name="T31" fmla="*/ 1 h 166"/>
              <a:gd name="T32" fmla="*/ 27 w 86"/>
              <a:gd name="T33" fmla="*/ 0 h 166"/>
              <a:gd name="T34" fmla="*/ 26 w 86"/>
              <a:gd name="T35" fmla="*/ 1 h 166"/>
              <a:gd name="T36" fmla="*/ 25 w 86"/>
              <a:gd name="T37" fmla="*/ 2 h 166"/>
              <a:gd name="T38" fmla="*/ 24 w 86"/>
              <a:gd name="T39" fmla="*/ 3 h 166"/>
              <a:gd name="T40" fmla="*/ 17 w 86"/>
              <a:gd name="T41" fmla="*/ 6 h 166"/>
              <a:gd name="T42" fmla="*/ 7 w 86"/>
              <a:gd name="T43" fmla="*/ 10 h 166"/>
              <a:gd name="T44" fmla="*/ 2 w 86"/>
              <a:gd name="T45" fmla="*/ 12 h 166"/>
              <a:gd name="T46" fmla="*/ 7 w 86"/>
              <a:gd name="T47" fmla="*/ 38 h 166"/>
              <a:gd name="T48" fmla="*/ 10 w 86"/>
              <a:gd name="T49" fmla="*/ 45 h 166"/>
              <a:gd name="T50" fmla="*/ 10 w 86"/>
              <a:gd name="T51" fmla="*/ 54 h 166"/>
              <a:gd name="T52" fmla="*/ 8 w 86"/>
              <a:gd name="T53" fmla="*/ 62 h 166"/>
              <a:gd name="T54" fmla="*/ 12 w 86"/>
              <a:gd name="T55" fmla="*/ 71 h 166"/>
              <a:gd name="T56" fmla="*/ 18 w 86"/>
              <a:gd name="T57" fmla="*/ 89 h 166"/>
              <a:gd name="T58" fmla="*/ 21 w 86"/>
              <a:gd name="T59" fmla="*/ 95 h 166"/>
              <a:gd name="T60" fmla="*/ 20 w 86"/>
              <a:gd name="T61" fmla="*/ 98 h 166"/>
              <a:gd name="T62" fmla="*/ 19 w 86"/>
              <a:gd name="T63" fmla="*/ 101 h 166"/>
              <a:gd name="T64" fmla="*/ 18 w 86"/>
              <a:gd name="T65" fmla="*/ 104 h 166"/>
              <a:gd name="T66" fmla="*/ 17 w 86"/>
              <a:gd name="T67" fmla="*/ 107 h 166"/>
              <a:gd name="T68" fmla="*/ 14 w 86"/>
              <a:gd name="T69" fmla="*/ 112 h 166"/>
              <a:gd name="T70" fmla="*/ 12 w 86"/>
              <a:gd name="T71" fmla="*/ 114 h 166"/>
              <a:gd name="T72" fmla="*/ 11 w 86"/>
              <a:gd name="T73" fmla="*/ 115 h 166"/>
              <a:gd name="T74" fmla="*/ 8 w 86"/>
              <a:gd name="T75" fmla="*/ 130 h 166"/>
              <a:gd name="T76" fmla="*/ 23 w 86"/>
              <a:gd name="T77" fmla="*/ 153 h 166"/>
              <a:gd name="T78" fmla="*/ 32 w 86"/>
              <a:gd name="T79" fmla="*/ 158 h 166"/>
              <a:gd name="T80" fmla="*/ 36 w 86"/>
              <a:gd name="T81" fmla="*/ 160 h 166"/>
              <a:gd name="T82" fmla="*/ 41 w 86"/>
              <a:gd name="T83" fmla="*/ 166 h 166"/>
              <a:gd name="T84" fmla="*/ 45 w 86"/>
              <a:gd name="T85" fmla="*/ 165 h 166"/>
              <a:gd name="T86" fmla="*/ 45 w 86"/>
              <a:gd name="T87" fmla="*/ 164 h 166"/>
              <a:gd name="T88" fmla="*/ 46 w 86"/>
              <a:gd name="T89" fmla="*/ 163 h 166"/>
              <a:gd name="T90" fmla="*/ 30 w 86"/>
              <a:gd name="T91" fmla="*/ 154 h 166"/>
              <a:gd name="T92" fmla="*/ 25 w 86"/>
              <a:gd name="T93" fmla="*/ 138 h 166"/>
              <a:gd name="T94" fmla="*/ 19 w 86"/>
              <a:gd name="T95" fmla="*/ 130 h 166"/>
              <a:gd name="T96" fmla="*/ 15 w 86"/>
              <a:gd name="T97" fmla="*/ 114 h 166"/>
              <a:gd name="T98" fmla="*/ 19 w 86"/>
              <a:gd name="T99" fmla="*/ 100 h 166"/>
              <a:gd name="T100" fmla="*/ 23 w 86"/>
              <a:gd name="T101" fmla="*/ 83 h 166"/>
              <a:gd name="T102" fmla="*/ 36 w 86"/>
              <a:gd name="T103" fmla="*/ 83 h 166"/>
              <a:gd name="T104" fmla="*/ 43 w 86"/>
              <a:gd name="T105" fmla="*/ 88 h 166"/>
              <a:gd name="T106" fmla="*/ 54 w 86"/>
              <a:gd name="T107" fmla="*/ 94 h 166"/>
              <a:gd name="T108" fmla="*/ 53 w 86"/>
              <a:gd name="T109" fmla="*/ 93 h 166"/>
              <a:gd name="T110" fmla="*/ 51 w 86"/>
              <a:gd name="T111" fmla="*/ 85 h 166"/>
              <a:gd name="T112" fmla="*/ 70 w 86"/>
              <a:gd name="T113" fmla="*/ 68 h 166"/>
              <a:gd name="T114" fmla="*/ 76 w 86"/>
              <a:gd name="T115" fmla="*/ 68 h 166"/>
              <a:gd name="T116" fmla="*/ 82 w 86"/>
              <a:gd name="T117" fmla="*/ 68 h 166"/>
              <a:gd name="T118" fmla="*/ 83 w 86"/>
              <a:gd name="T119" fmla="*/ 68 h 166"/>
              <a:gd name="T120" fmla="*/ 84 w 86"/>
              <a:gd name="T121" fmla="*/ 68 h 166"/>
              <a:gd name="T122" fmla="*/ 85 w 86"/>
              <a:gd name="T123" fmla="*/ 69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6" h="166">
                <a:moveTo>
                  <a:pt x="86" y="68"/>
                </a:moveTo>
                <a:cubicBezTo>
                  <a:pt x="86" y="67"/>
                  <a:pt x="86" y="67"/>
                  <a:pt x="86" y="67"/>
                </a:cubicBezTo>
                <a:cubicBezTo>
                  <a:pt x="86" y="67"/>
                  <a:pt x="86" y="66"/>
                  <a:pt x="86" y="66"/>
                </a:cubicBezTo>
                <a:cubicBezTo>
                  <a:pt x="86" y="66"/>
                  <a:pt x="86" y="66"/>
                  <a:pt x="86" y="66"/>
                </a:cubicBezTo>
                <a:cubicBezTo>
                  <a:pt x="86" y="65"/>
                  <a:pt x="86" y="65"/>
                  <a:pt x="86" y="64"/>
                </a:cubicBezTo>
                <a:cubicBezTo>
                  <a:pt x="85" y="62"/>
                  <a:pt x="85" y="61"/>
                  <a:pt x="85" y="59"/>
                </a:cubicBezTo>
                <a:cubicBezTo>
                  <a:pt x="86" y="54"/>
                  <a:pt x="81" y="50"/>
                  <a:pt x="79" y="49"/>
                </a:cubicBezTo>
                <a:cubicBezTo>
                  <a:pt x="76" y="48"/>
                  <a:pt x="76" y="44"/>
                  <a:pt x="77" y="40"/>
                </a:cubicBezTo>
                <a:cubicBezTo>
                  <a:pt x="77" y="39"/>
                  <a:pt x="78" y="36"/>
                  <a:pt x="78" y="35"/>
                </a:cubicBezTo>
                <a:cubicBezTo>
                  <a:pt x="74" y="33"/>
                  <a:pt x="72" y="31"/>
                  <a:pt x="70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6"/>
                  <a:pt x="67" y="26"/>
                  <a:pt x="65" y="26"/>
                </a:cubicBezTo>
                <a:cubicBezTo>
                  <a:pt x="63" y="26"/>
                  <a:pt x="62" y="26"/>
                  <a:pt x="62" y="27"/>
                </a:cubicBezTo>
                <a:cubicBezTo>
                  <a:pt x="61" y="29"/>
                  <a:pt x="57" y="31"/>
                  <a:pt x="55" y="31"/>
                </a:cubicBezTo>
                <a:cubicBezTo>
                  <a:pt x="53" y="31"/>
                  <a:pt x="52" y="30"/>
                  <a:pt x="51" y="29"/>
                </a:cubicBezTo>
                <a:cubicBezTo>
                  <a:pt x="51" y="28"/>
                  <a:pt x="50" y="28"/>
                  <a:pt x="49" y="28"/>
                </a:cubicBezTo>
                <a:cubicBezTo>
                  <a:pt x="49" y="28"/>
                  <a:pt x="47" y="29"/>
                  <a:pt x="46" y="30"/>
                </a:cubicBezTo>
                <a:cubicBezTo>
                  <a:pt x="45" y="30"/>
                  <a:pt x="44" y="31"/>
                  <a:pt x="44" y="31"/>
                </a:cubicBezTo>
                <a:cubicBezTo>
                  <a:pt x="41" y="34"/>
                  <a:pt x="38" y="36"/>
                  <a:pt x="36" y="36"/>
                </a:cubicBezTo>
                <a:cubicBezTo>
                  <a:pt x="35" y="36"/>
                  <a:pt x="33" y="36"/>
                  <a:pt x="32" y="33"/>
                </a:cubicBezTo>
                <a:cubicBezTo>
                  <a:pt x="32" y="32"/>
                  <a:pt x="32" y="31"/>
                  <a:pt x="32" y="30"/>
                </a:cubicBezTo>
                <a:cubicBezTo>
                  <a:pt x="32" y="29"/>
                  <a:pt x="33" y="27"/>
                  <a:pt x="34" y="27"/>
                </a:cubicBezTo>
                <a:cubicBezTo>
                  <a:pt x="34" y="26"/>
                  <a:pt x="35" y="25"/>
                  <a:pt x="35" y="25"/>
                </a:cubicBezTo>
                <a:cubicBezTo>
                  <a:pt x="35" y="24"/>
                  <a:pt x="35" y="24"/>
                  <a:pt x="35" y="23"/>
                </a:cubicBezTo>
                <a:cubicBezTo>
                  <a:pt x="35" y="21"/>
                  <a:pt x="36" y="20"/>
                  <a:pt x="36" y="18"/>
                </a:cubicBezTo>
                <a:cubicBezTo>
                  <a:pt x="37" y="16"/>
                  <a:pt x="37" y="14"/>
                  <a:pt x="36" y="12"/>
                </a:cubicBezTo>
                <a:cubicBezTo>
                  <a:pt x="36" y="11"/>
                  <a:pt x="36" y="11"/>
                  <a:pt x="36" y="11"/>
                </a:cubicBezTo>
                <a:cubicBezTo>
                  <a:pt x="35" y="11"/>
                  <a:pt x="35" y="11"/>
                  <a:pt x="34" y="11"/>
                </a:cubicBezTo>
                <a:cubicBezTo>
                  <a:pt x="32" y="12"/>
                  <a:pt x="30" y="11"/>
                  <a:pt x="29" y="9"/>
                </a:cubicBezTo>
                <a:cubicBezTo>
                  <a:pt x="28" y="7"/>
                  <a:pt x="28" y="5"/>
                  <a:pt x="28" y="3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7" y="1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6" y="1"/>
                </a:cubicBezTo>
                <a:cubicBezTo>
                  <a:pt x="26" y="2"/>
                  <a:pt x="26" y="2"/>
                  <a:pt x="26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2" y="3"/>
                  <a:pt x="22" y="4"/>
                </a:cubicBezTo>
                <a:cubicBezTo>
                  <a:pt x="20" y="4"/>
                  <a:pt x="18" y="5"/>
                  <a:pt x="17" y="6"/>
                </a:cubicBezTo>
                <a:cubicBezTo>
                  <a:pt x="16" y="9"/>
                  <a:pt x="13" y="10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3" y="10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22"/>
                  <a:pt x="0" y="28"/>
                  <a:pt x="0" y="29"/>
                </a:cubicBezTo>
                <a:cubicBezTo>
                  <a:pt x="1" y="31"/>
                  <a:pt x="6" y="37"/>
                  <a:pt x="7" y="38"/>
                </a:cubicBezTo>
                <a:cubicBezTo>
                  <a:pt x="10" y="38"/>
                  <a:pt x="10" y="41"/>
                  <a:pt x="10" y="43"/>
                </a:cubicBezTo>
                <a:cubicBezTo>
                  <a:pt x="10" y="43"/>
                  <a:pt x="10" y="45"/>
                  <a:pt x="10" y="45"/>
                </a:cubicBezTo>
                <a:cubicBezTo>
                  <a:pt x="12" y="46"/>
                  <a:pt x="13" y="48"/>
                  <a:pt x="12" y="51"/>
                </a:cubicBezTo>
                <a:cubicBezTo>
                  <a:pt x="12" y="52"/>
                  <a:pt x="11" y="53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10" y="56"/>
                  <a:pt x="10" y="60"/>
                  <a:pt x="8" y="62"/>
                </a:cubicBezTo>
                <a:cubicBezTo>
                  <a:pt x="8" y="62"/>
                  <a:pt x="8" y="62"/>
                  <a:pt x="8" y="63"/>
                </a:cubicBezTo>
                <a:cubicBezTo>
                  <a:pt x="8" y="65"/>
                  <a:pt x="9" y="68"/>
                  <a:pt x="12" y="71"/>
                </a:cubicBezTo>
                <a:cubicBezTo>
                  <a:pt x="17" y="75"/>
                  <a:pt x="17" y="82"/>
                  <a:pt x="17" y="86"/>
                </a:cubicBezTo>
                <a:cubicBezTo>
                  <a:pt x="17" y="87"/>
                  <a:pt x="18" y="88"/>
                  <a:pt x="18" y="89"/>
                </a:cubicBezTo>
                <a:cubicBezTo>
                  <a:pt x="19" y="90"/>
                  <a:pt x="21" y="92"/>
                  <a:pt x="21" y="95"/>
                </a:cubicBezTo>
                <a:cubicBezTo>
                  <a:pt x="21" y="95"/>
                  <a:pt x="21" y="95"/>
                  <a:pt x="21" y="95"/>
                </a:cubicBezTo>
                <a:cubicBezTo>
                  <a:pt x="20" y="96"/>
                  <a:pt x="20" y="97"/>
                  <a:pt x="20" y="98"/>
                </a:cubicBezTo>
                <a:cubicBezTo>
                  <a:pt x="20" y="98"/>
                  <a:pt x="20" y="98"/>
                  <a:pt x="20" y="98"/>
                </a:cubicBezTo>
                <a:cubicBezTo>
                  <a:pt x="20" y="99"/>
                  <a:pt x="19" y="100"/>
                  <a:pt x="19" y="100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19" y="102"/>
                  <a:pt x="18" y="103"/>
                  <a:pt x="18" y="104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17" y="105"/>
                  <a:pt x="17" y="106"/>
                  <a:pt x="17" y="107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16" y="109"/>
                  <a:pt x="15" y="110"/>
                  <a:pt x="14" y="112"/>
                </a:cubicBezTo>
                <a:cubicBezTo>
                  <a:pt x="14" y="112"/>
                  <a:pt x="14" y="112"/>
                  <a:pt x="14" y="112"/>
                </a:cubicBezTo>
                <a:cubicBezTo>
                  <a:pt x="13" y="113"/>
                  <a:pt x="13" y="113"/>
                  <a:pt x="13" y="114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6"/>
                  <a:pt x="10" y="118"/>
                  <a:pt x="10" y="119"/>
                </a:cubicBezTo>
                <a:cubicBezTo>
                  <a:pt x="9" y="123"/>
                  <a:pt x="9" y="127"/>
                  <a:pt x="8" y="130"/>
                </a:cubicBezTo>
                <a:cubicBezTo>
                  <a:pt x="7" y="132"/>
                  <a:pt x="6" y="137"/>
                  <a:pt x="7" y="138"/>
                </a:cubicBezTo>
                <a:cubicBezTo>
                  <a:pt x="10" y="138"/>
                  <a:pt x="15" y="143"/>
                  <a:pt x="23" y="153"/>
                </a:cubicBezTo>
                <a:cubicBezTo>
                  <a:pt x="24" y="154"/>
                  <a:pt x="25" y="156"/>
                  <a:pt x="26" y="158"/>
                </a:cubicBezTo>
                <a:cubicBezTo>
                  <a:pt x="28" y="158"/>
                  <a:pt x="30" y="158"/>
                  <a:pt x="32" y="158"/>
                </a:cubicBezTo>
                <a:cubicBezTo>
                  <a:pt x="32" y="158"/>
                  <a:pt x="33" y="159"/>
                  <a:pt x="33" y="159"/>
                </a:cubicBezTo>
                <a:cubicBezTo>
                  <a:pt x="34" y="159"/>
                  <a:pt x="35" y="160"/>
                  <a:pt x="36" y="160"/>
                </a:cubicBezTo>
                <a:cubicBezTo>
                  <a:pt x="38" y="162"/>
                  <a:pt x="39" y="164"/>
                  <a:pt x="39" y="166"/>
                </a:cubicBezTo>
                <a:cubicBezTo>
                  <a:pt x="39" y="166"/>
                  <a:pt x="40" y="166"/>
                  <a:pt x="41" y="166"/>
                </a:cubicBezTo>
                <a:cubicBezTo>
                  <a:pt x="42" y="166"/>
                  <a:pt x="44" y="166"/>
                  <a:pt x="44" y="166"/>
                </a:cubicBezTo>
                <a:cubicBezTo>
                  <a:pt x="44" y="166"/>
                  <a:pt x="45" y="166"/>
                  <a:pt x="45" y="165"/>
                </a:cubicBezTo>
                <a:cubicBezTo>
                  <a:pt x="45" y="165"/>
                  <a:pt x="45" y="165"/>
                  <a:pt x="45" y="165"/>
                </a:cubicBezTo>
                <a:cubicBezTo>
                  <a:pt x="45" y="164"/>
                  <a:pt x="45" y="164"/>
                  <a:pt x="45" y="164"/>
                </a:cubicBezTo>
                <a:cubicBezTo>
                  <a:pt x="45" y="164"/>
                  <a:pt x="46" y="164"/>
                  <a:pt x="46" y="164"/>
                </a:cubicBezTo>
                <a:cubicBezTo>
                  <a:pt x="46" y="163"/>
                  <a:pt x="46" y="163"/>
                  <a:pt x="46" y="163"/>
                </a:cubicBezTo>
                <a:cubicBezTo>
                  <a:pt x="44" y="161"/>
                  <a:pt x="39" y="158"/>
                  <a:pt x="36" y="158"/>
                </a:cubicBezTo>
                <a:cubicBezTo>
                  <a:pt x="34" y="158"/>
                  <a:pt x="32" y="156"/>
                  <a:pt x="30" y="154"/>
                </a:cubicBezTo>
                <a:cubicBezTo>
                  <a:pt x="27" y="151"/>
                  <a:pt x="26" y="146"/>
                  <a:pt x="26" y="143"/>
                </a:cubicBezTo>
                <a:cubicBezTo>
                  <a:pt x="27" y="141"/>
                  <a:pt x="26" y="140"/>
                  <a:pt x="25" y="138"/>
                </a:cubicBezTo>
                <a:cubicBezTo>
                  <a:pt x="23" y="137"/>
                  <a:pt x="22" y="135"/>
                  <a:pt x="22" y="133"/>
                </a:cubicBezTo>
                <a:cubicBezTo>
                  <a:pt x="22" y="132"/>
                  <a:pt x="22" y="131"/>
                  <a:pt x="19" y="130"/>
                </a:cubicBezTo>
                <a:cubicBezTo>
                  <a:pt x="18" y="130"/>
                  <a:pt x="17" y="130"/>
                  <a:pt x="16" y="129"/>
                </a:cubicBezTo>
                <a:cubicBezTo>
                  <a:pt x="12" y="127"/>
                  <a:pt x="14" y="120"/>
                  <a:pt x="15" y="114"/>
                </a:cubicBezTo>
                <a:cubicBezTo>
                  <a:pt x="16" y="112"/>
                  <a:pt x="16" y="110"/>
                  <a:pt x="16" y="109"/>
                </a:cubicBezTo>
                <a:cubicBezTo>
                  <a:pt x="17" y="107"/>
                  <a:pt x="18" y="104"/>
                  <a:pt x="19" y="100"/>
                </a:cubicBezTo>
                <a:cubicBezTo>
                  <a:pt x="21" y="96"/>
                  <a:pt x="24" y="89"/>
                  <a:pt x="23" y="87"/>
                </a:cubicBezTo>
                <a:cubicBezTo>
                  <a:pt x="22" y="86"/>
                  <a:pt x="22" y="84"/>
                  <a:pt x="23" y="83"/>
                </a:cubicBezTo>
                <a:cubicBezTo>
                  <a:pt x="24" y="80"/>
                  <a:pt x="28" y="79"/>
                  <a:pt x="30" y="79"/>
                </a:cubicBezTo>
                <a:cubicBezTo>
                  <a:pt x="33" y="79"/>
                  <a:pt x="35" y="80"/>
                  <a:pt x="36" y="83"/>
                </a:cubicBezTo>
                <a:cubicBezTo>
                  <a:pt x="37" y="88"/>
                  <a:pt x="38" y="88"/>
                  <a:pt x="42" y="88"/>
                </a:cubicBezTo>
                <a:cubicBezTo>
                  <a:pt x="43" y="88"/>
                  <a:pt x="43" y="88"/>
                  <a:pt x="43" y="88"/>
                </a:cubicBezTo>
                <a:cubicBezTo>
                  <a:pt x="47" y="88"/>
                  <a:pt x="49" y="90"/>
                  <a:pt x="51" y="92"/>
                </a:cubicBezTo>
                <a:cubicBezTo>
                  <a:pt x="52" y="93"/>
                  <a:pt x="53" y="94"/>
                  <a:pt x="54" y="94"/>
                </a:cubicBezTo>
                <a:cubicBezTo>
                  <a:pt x="54" y="94"/>
                  <a:pt x="54" y="94"/>
                  <a:pt x="54" y="94"/>
                </a:cubicBezTo>
                <a:cubicBezTo>
                  <a:pt x="54" y="94"/>
                  <a:pt x="54" y="94"/>
                  <a:pt x="53" y="93"/>
                </a:cubicBezTo>
                <a:cubicBezTo>
                  <a:pt x="53" y="92"/>
                  <a:pt x="52" y="91"/>
                  <a:pt x="52" y="88"/>
                </a:cubicBezTo>
                <a:cubicBezTo>
                  <a:pt x="52" y="87"/>
                  <a:pt x="52" y="86"/>
                  <a:pt x="51" y="85"/>
                </a:cubicBezTo>
                <a:cubicBezTo>
                  <a:pt x="50" y="83"/>
                  <a:pt x="49" y="81"/>
                  <a:pt x="52" y="77"/>
                </a:cubicBezTo>
                <a:cubicBezTo>
                  <a:pt x="57" y="70"/>
                  <a:pt x="65" y="67"/>
                  <a:pt x="70" y="68"/>
                </a:cubicBezTo>
                <a:cubicBezTo>
                  <a:pt x="70" y="68"/>
                  <a:pt x="70" y="68"/>
                  <a:pt x="71" y="68"/>
                </a:cubicBezTo>
                <a:cubicBezTo>
                  <a:pt x="72" y="69"/>
                  <a:pt x="74" y="68"/>
                  <a:pt x="76" y="68"/>
                </a:cubicBezTo>
                <a:cubicBezTo>
                  <a:pt x="78" y="68"/>
                  <a:pt x="79" y="68"/>
                  <a:pt x="81" y="68"/>
                </a:cubicBezTo>
                <a:cubicBezTo>
                  <a:pt x="81" y="68"/>
                  <a:pt x="81" y="68"/>
                  <a:pt x="82" y="68"/>
                </a:cubicBezTo>
                <a:cubicBezTo>
                  <a:pt x="82" y="68"/>
                  <a:pt x="82" y="68"/>
                  <a:pt x="82" y="68"/>
                </a:cubicBezTo>
                <a:cubicBezTo>
                  <a:pt x="82" y="68"/>
                  <a:pt x="83" y="68"/>
                  <a:pt x="83" y="68"/>
                </a:cubicBezTo>
                <a:cubicBezTo>
                  <a:pt x="83" y="68"/>
                  <a:pt x="83" y="68"/>
                  <a:pt x="83" y="68"/>
                </a:cubicBezTo>
                <a:cubicBezTo>
                  <a:pt x="84" y="68"/>
                  <a:pt x="84" y="68"/>
                  <a:pt x="84" y="68"/>
                </a:cubicBezTo>
                <a:cubicBezTo>
                  <a:pt x="85" y="68"/>
                  <a:pt x="85" y="68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6" y="68"/>
                  <a:pt x="86" y="68"/>
                  <a:pt x="86" y="68"/>
                </a:cubicBezTo>
                <a:close/>
              </a:path>
            </a:pathLst>
          </a:custGeom>
          <a:solidFill>
            <a:srgbClr val="DBF0F5"/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27" name="Freeform 1128"/>
          <p:cNvSpPr>
            <a:spLocks/>
          </p:cNvSpPr>
          <p:nvPr/>
        </p:nvSpPr>
        <p:spPr bwMode="auto">
          <a:xfrm>
            <a:off x="7150784" y="4898856"/>
            <a:ext cx="507780" cy="294844"/>
          </a:xfrm>
          <a:custGeom>
            <a:avLst/>
            <a:gdLst>
              <a:gd name="T0" fmla="*/ 94 w 105"/>
              <a:gd name="T1" fmla="*/ 19 h 63"/>
              <a:gd name="T2" fmla="*/ 105 w 105"/>
              <a:gd name="T3" fmla="*/ 16 h 63"/>
              <a:gd name="T4" fmla="*/ 99 w 105"/>
              <a:gd name="T5" fmla="*/ 12 h 63"/>
              <a:gd name="T6" fmla="*/ 90 w 105"/>
              <a:gd name="T7" fmla="*/ 11 h 63"/>
              <a:gd name="T8" fmla="*/ 78 w 105"/>
              <a:gd name="T9" fmla="*/ 0 h 63"/>
              <a:gd name="T10" fmla="*/ 68 w 105"/>
              <a:gd name="T11" fmla="*/ 14 h 63"/>
              <a:gd name="T12" fmla="*/ 63 w 105"/>
              <a:gd name="T13" fmla="*/ 21 h 63"/>
              <a:gd name="T14" fmla="*/ 64 w 105"/>
              <a:gd name="T15" fmla="*/ 24 h 63"/>
              <a:gd name="T16" fmla="*/ 64 w 105"/>
              <a:gd name="T17" fmla="*/ 25 h 63"/>
              <a:gd name="T18" fmla="*/ 64 w 105"/>
              <a:gd name="T19" fmla="*/ 27 h 63"/>
              <a:gd name="T20" fmla="*/ 63 w 105"/>
              <a:gd name="T21" fmla="*/ 28 h 63"/>
              <a:gd name="T22" fmla="*/ 61 w 105"/>
              <a:gd name="T23" fmla="*/ 29 h 63"/>
              <a:gd name="T24" fmla="*/ 54 w 105"/>
              <a:gd name="T25" fmla="*/ 32 h 63"/>
              <a:gd name="T26" fmla="*/ 53 w 105"/>
              <a:gd name="T27" fmla="*/ 31 h 63"/>
              <a:gd name="T28" fmla="*/ 52 w 105"/>
              <a:gd name="T29" fmla="*/ 31 h 63"/>
              <a:gd name="T30" fmla="*/ 51 w 105"/>
              <a:gd name="T31" fmla="*/ 30 h 63"/>
              <a:gd name="T32" fmla="*/ 50 w 105"/>
              <a:gd name="T33" fmla="*/ 30 h 63"/>
              <a:gd name="T34" fmla="*/ 49 w 105"/>
              <a:gd name="T35" fmla="*/ 28 h 63"/>
              <a:gd name="T36" fmla="*/ 48 w 105"/>
              <a:gd name="T37" fmla="*/ 27 h 63"/>
              <a:gd name="T38" fmla="*/ 47 w 105"/>
              <a:gd name="T39" fmla="*/ 25 h 63"/>
              <a:gd name="T40" fmla="*/ 39 w 105"/>
              <a:gd name="T41" fmla="*/ 38 h 63"/>
              <a:gd name="T42" fmla="*/ 21 w 105"/>
              <a:gd name="T43" fmla="*/ 44 h 63"/>
              <a:gd name="T44" fmla="*/ 16 w 105"/>
              <a:gd name="T45" fmla="*/ 57 h 63"/>
              <a:gd name="T46" fmla="*/ 3 w 105"/>
              <a:gd name="T47" fmla="*/ 57 h 63"/>
              <a:gd name="T48" fmla="*/ 0 w 105"/>
              <a:gd name="T49" fmla="*/ 56 h 63"/>
              <a:gd name="T50" fmla="*/ 0 w 105"/>
              <a:gd name="T51" fmla="*/ 56 h 63"/>
              <a:gd name="T52" fmla="*/ 1 w 105"/>
              <a:gd name="T53" fmla="*/ 57 h 63"/>
              <a:gd name="T54" fmla="*/ 1 w 105"/>
              <a:gd name="T55" fmla="*/ 57 h 63"/>
              <a:gd name="T56" fmla="*/ 6 w 105"/>
              <a:gd name="T57" fmla="*/ 60 h 63"/>
              <a:gd name="T58" fmla="*/ 7 w 105"/>
              <a:gd name="T59" fmla="*/ 62 h 63"/>
              <a:gd name="T60" fmla="*/ 8 w 105"/>
              <a:gd name="T61" fmla="*/ 62 h 63"/>
              <a:gd name="T62" fmla="*/ 10 w 105"/>
              <a:gd name="T63" fmla="*/ 62 h 63"/>
              <a:gd name="T64" fmla="*/ 17 w 105"/>
              <a:gd name="T65" fmla="*/ 61 h 63"/>
              <a:gd name="T66" fmla="*/ 24 w 105"/>
              <a:gd name="T67" fmla="*/ 61 h 63"/>
              <a:gd name="T68" fmla="*/ 36 w 105"/>
              <a:gd name="T69" fmla="*/ 56 h 63"/>
              <a:gd name="T70" fmla="*/ 43 w 105"/>
              <a:gd name="T71" fmla="*/ 59 h 63"/>
              <a:gd name="T72" fmla="*/ 43 w 105"/>
              <a:gd name="T73" fmla="*/ 59 h 63"/>
              <a:gd name="T74" fmla="*/ 52 w 105"/>
              <a:gd name="T75" fmla="*/ 56 h 63"/>
              <a:gd name="T76" fmla="*/ 57 w 105"/>
              <a:gd name="T77" fmla="*/ 46 h 63"/>
              <a:gd name="T78" fmla="*/ 62 w 105"/>
              <a:gd name="T79" fmla="*/ 38 h 63"/>
              <a:gd name="T80" fmla="*/ 66 w 105"/>
              <a:gd name="T81" fmla="*/ 27 h 63"/>
              <a:gd name="T82" fmla="*/ 84 w 105"/>
              <a:gd name="T83" fmla="*/ 24 h 63"/>
              <a:gd name="T84" fmla="*/ 85 w 105"/>
              <a:gd name="T85" fmla="*/ 24 h 63"/>
              <a:gd name="T86" fmla="*/ 87 w 105"/>
              <a:gd name="T87" fmla="*/ 24 h 63"/>
              <a:gd name="T88" fmla="*/ 89 w 105"/>
              <a:gd name="T89" fmla="*/ 25 h 63"/>
              <a:gd name="T90" fmla="*/ 95 w 105"/>
              <a:gd name="T91" fmla="*/ 2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5" h="63">
                <a:moveTo>
                  <a:pt x="95" y="22"/>
                </a:moveTo>
                <a:cubicBezTo>
                  <a:pt x="93" y="21"/>
                  <a:pt x="94" y="20"/>
                  <a:pt x="94" y="19"/>
                </a:cubicBezTo>
                <a:cubicBezTo>
                  <a:pt x="94" y="17"/>
                  <a:pt x="96" y="17"/>
                  <a:pt x="99" y="17"/>
                </a:cubicBezTo>
                <a:cubicBezTo>
                  <a:pt x="100" y="17"/>
                  <a:pt x="104" y="17"/>
                  <a:pt x="105" y="16"/>
                </a:cubicBezTo>
                <a:cubicBezTo>
                  <a:pt x="105" y="15"/>
                  <a:pt x="105" y="15"/>
                  <a:pt x="104" y="14"/>
                </a:cubicBezTo>
                <a:cubicBezTo>
                  <a:pt x="103" y="12"/>
                  <a:pt x="100" y="11"/>
                  <a:pt x="99" y="12"/>
                </a:cubicBezTo>
                <a:cubicBezTo>
                  <a:pt x="98" y="12"/>
                  <a:pt x="97" y="12"/>
                  <a:pt x="96" y="12"/>
                </a:cubicBezTo>
                <a:cubicBezTo>
                  <a:pt x="94" y="12"/>
                  <a:pt x="92" y="12"/>
                  <a:pt x="90" y="11"/>
                </a:cubicBezTo>
                <a:cubicBezTo>
                  <a:pt x="87" y="10"/>
                  <a:pt x="87" y="8"/>
                  <a:pt x="87" y="7"/>
                </a:cubicBezTo>
                <a:cubicBezTo>
                  <a:pt x="87" y="5"/>
                  <a:pt x="81" y="0"/>
                  <a:pt x="78" y="0"/>
                </a:cubicBezTo>
                <a:cubicBezTo>
                  <a:pt x="76" y="0"/>
                  <a:pt x="72" y="7"/>
                  <a:pt x="71" y="10"/>
                </a:cubicBezTo>
                <a:cubicBezTo>
                  <a:pt x="71" y="12"/>
                  <a:pt x="69" y="13"/>
                  <a:pt x="68" y="14"/>
                </a:cubicBezTo>
                <a:cubicBezTo>
                  <a:pt x="66" y="15"/>
                  <a:pt x="65" y="16"/>
                  <a:pt x="65" y="17"/>
                </a:cubicBezTo>
                <a:cubicBezTo>
                  <a:pt x="66" y="18"/>
                  <a:pt x="65" y="20"/>
                  <a:pt x="63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3" y="22"/>
                  <a:pt x="64" y="23"/>
                  <a:pt x="64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4" y="26"/>
                  <a:pt x="64" y="27"/>
                  <a:pt x="64" y="27"/>
                </a:cubicBezTo>
                <a:cubicBezTo>
                  <a:pt x="64" y="27"/>
                  <a:pt x="64" y="27"/>
                  <a:pt x="64" y="27"/>
                </a:cubicBezTo>
                <a:cubicBezTo>
                  <a:pt x="64" y="27"/>
                  <a:pt x="64" y="28"/>
                  <a:pt x="63" y="28"/>
                </a:cubicBezTo>
                <a:cubicBezTo>
                  <a:pt x="63" y="29"/>
                  <a:pt x="62" y="29"/>
                  <a:pt x="61" y="29"/>
                </a:cubicBezTo>
                <a:cubicBezTo>
                  <a:pt x="61" y="29"/>
                  <a:pt x="61" y="29"/>
                  <a:pt x="61" y="29"/>
                </a:cubicBezTo>
                <a:cubicBezTo>
                  <a:pt x="60" y="29"/>
                  <a:pt x="60" y="29"/>
                  <a:pt x="59" y="30"/>
                </a:cubicBezTo>
                <a:cubicBezTo>
                  <a:pt x="58" y="30"/>
                  <a:pt x="56" y="32"/>
                  <a:pt x="54" y="32"/>
                </a:cubicBezTo>
                <a:cubicBezTo>
                  <a:pt x="54" y="32"/>
                  <a:pt x="53" y="32"/>
                  <a:pt x="53" y="32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2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1" y="31"/>
                  <a:pt x="51" y="31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0" y="30"/>
                  <a:pt x="50" y="30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0" y="29"/>
                  <a:pt x="49" y="28"/>
                </a:cubicBezTo>
                <a:cubicBezTo>
                  <a:pt x="49" y="28"/>
                  <a:pt x="49" y="28"/>
                  <a:pt x="49" y="27"/>
                </a:cubicBezTo>
                <a:cubicBezTo>
                  <a:pt x="49" y="27"/>
                  <a:pt x="48" y="27"/>
                  <a:pt x="48" y="27"/>
                </a:cubicBezTo>
                <a:cubicBezTo>
                  <a:pt x="48" y="26"/>
                  <a:pt x="48" y="26"/>
                  <a:pt x="48" y="26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45" y="26"/>
                  <a:pt x="40" y="32"/>
                  <a:pt x="39" y="38"/>
                </a:cubicBezTo>
                <a:cubicBezTo>
                  <a:pt x="38" y="44"/>
                  <a:pt x="33" y="44"/>
                  <a:pt x="27" y="44"/>
                </a:cubicBezTo>
                <a:cubicBezTo>
                  <a:pt x="25" y="44"/>
                  <a:pt x="23" y="44"/>
                  <a:pt x="21" y="44"/>
                </a:cubicBezTo>
                <a:cubicBezTo>
                  <a:pt x="17" y="45"/>
                  <a:pt x="17" y="47"/>
                  <a:pt x="17" y="52"/>
                </a:cubicBezTo>
                <a:cubicBezTo>
                  <a:pt x="16" y="54"/>
                  <a:pt x="16" y="56"/>
                  <a:pt x="16" y="57"/>
                </a:cubicBezTo>
                <a:cubicBezTo>
                  <a:pt x="15" y="58"/>
                  <a:pt x="14" y="60"/>
                  <a:pt x="12" y="60"/>
                </a:cubicBezTo>
                <a:cubicBezTo>
                  <a:pt x="9" y="60"/>
                  <a:pt x="6" y="58"/>
                  <a:pt x="3" y="57"/>
                </a:cubicBezTo>
                <a:cubicBezTo>
                  <a:pt x="2" y="56"/>
                  <a:pt x="1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7"/>
                  <a:pt x="0" y="57"/>
                  <a:pt x="1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1" y="58"/>
                  <a:pt x="1" y="58"/>
                </a:cubicBezTo>
                <a:cubicBezTo>
                  <a:pt x="3" y="58"/>
                  <a:pt x="4" y="59"/>
                  <a:pt x="6" y="60"/>
                </a:cubicBezTo>
                <a:cubicBezTo>
                  <a:pt x="6" y="61"/>
                  <a:pt x="7" y="61"/>
                  <a:pt x="7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8" y="63"/>
                  <a:pt x="9" y="63"/>
                  <a:pt x="9" y="63"/>
                </a:cubicBezTo>
                <a:cubicBezTo>
                  <a:pt x="9" y="62"/>
                  <a:pt x="10" y="62"/>
                  <a:pt x="10" y="62"/>
                </a:cubicBezTo>
                <a:cubicBezTo>
                  <a:pt x="10" y="62"/>
                  <a:pt x="10" y="62"/>
                  <a:pt x="10" y="62"/>
                </a:cubicBezTo>
                <a:cubicBezTo>
                  <a:pt x="12" y="61"/>
                  <a:pt x="15" y="61"/>
                  <a:pt x="17" y="61"/>
                </a:cubicBezTo>
                <a:cubicBezTo>
                  <a:pt x="18" y="61"/>
                  <a:pt x="19" y="61"/>
                  <a:pt x="20" y="61"/>
                </a:cubicBezTo>
                <a:cubicBezTo>
                  <a:pt x="21" y="61"/>
                  <a:pt x="23" y="61"/>
                  <a:pt x="24" y="61"/>
                </a:cubicBezTo>
                <a:cubicBezTo>
                  <a:pt x="25" y="61"/>
                  <a:pt x="26" y="60"/>
                  <a:pt x="27" y="59"/>
                </a:cubicBezTo>
                <a:cubicBezTo>
                  <a:pt x="29" y="58"/>
                  <a:pt x="31" y="56"/>
                  <a:pt x="36" y="56"/>
                </a:cubicBezTo>
                <a:cubicBezTo>
                  <a:pt x="40" y="56"/>
                  <a:pt x="41" y="58"/>
                  <a:pt x="42" y="59"/>
                </a:cubicBezTo>
                <a:cubicBezTo>
                  <a:pt x="42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4" y="59"/>
                  <a:pt x="46" y="58"/>
                </a:cubicBezTo>
                <a:cubicBezTo>
                  <a:pt x="48" y="57"/>
                  <a:pt x="50" y="57"/>
                  <a:pt x="52" y="56"/>
                </a:cubicBezTo>
                <a:cubicBezTo>
                  <a:pt x="55" y="56"/>
                  <a:pt x="55" y="56"/>
                  <a:pt x="54" y="54"/>
                </a:cubicBezTo>
                <a:cubicBezTo>
                  <a:pt x="54" y="50"/>
                  <a:pt x="56" y="48"/>
                  <a:pt x="57" y="46"/>
                </a:cubicBezTo>
                <a:cubicBezTo>
                  <a:pt x="57" y="45"/>
                  <a:pt x="58" y="45"/>
                  <a:pt x="58" y="43"/>
                </a:cubicBezTo>
                <a:cubicBezTo>
                  <a:pt x="57" y="40"/>
                  <a:pt x="60" y="39"/>
                  <a:pt x="62" y="38"/>
                </a:cubicBezTo>
                <a:cubicBezTo>
                  <a:pt x="63" y="37"/>
                  <a:pt x="65" y="37"/>
                  <a:pt x="64" y="33"/>
                </a:cubicBezTo>
                <a:cubicBezTo>
                  <a:pt x="64" y="31"/>
                  <a:pt x="65" y="29"/>
                  <a:pt x="66" y="27"/>
                </a:cubicBezTo>
                <a:cubicBezTo>
                  <a:pt x="70" y="23"/>
                  <a:pt x="77" y="23"/>
                  <a:pt x="82" y="24"/>
                </a:cubicBezTo>
                <a:cubicBezTo>
                  <a:pt x="83" y="24"/>
                  <a:pt x="83" y="24"/>
                  <a:pt x="84" y="24"/>
                </a:cubicBezTo>
                <a:cubicBezTo>
                  <a:pt x="84" y="24"/>
                  <a:pt x="84" y="24"/>
                  <a:pt x="85" y="24"/>
                </a:cubicBezTo>
                <a:cubicBezTo>
                  <a:pt x="85" y="24"/>
                  <a:pt x="85" y="24"/>
                  <a:pt x="85" y="24"/>
                </a:cubicBezTo>
                <a:cubicBezTo>
                  <a:pt x="86" y="24"/>
                  <a:pt x="86" y="24"/>
                  <a:pt x="86" y="24"/>
                </a:cubicBezTo>
                <a:cubicBezTo>
                  <a:pt x="86" y="24"/>
                  <a:pt x="87" y="24"/>
                  <a:pt x="87" y="24"/>
                </a:cubicBezTo>
                <a:cubicBezTo>
                  <a:pt x="87" y="24"/>
                  <a:pt x="87" y="24"/>
                  <a:pt x="88" y="25"/>
                </a:cubicBezTo>
                <a:cubicBezTo>
                  <a:pt x="88" y="25"/>
                  <a:pt x="88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91" y="24"/>
                  <a:pt x="94" y="23"/>
                  <a:pt x="95" y="22"/>
                </a:cubicBezTo>
                <a:close/>
              </a:path>
            </a:pathLst>
          </a:custGeom>
          <a:solidFill>
            <a:srgbClr val="DBF0F5"/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28" name="Freeform 1129"/>
          <p:cNvSpPr>
            <a:spLocks/>
          </p:cNvSpPr>
          <p:nvPr/>
        </p:nvSpPr>
        <p:spPr bwMode="auto">
          <a:xfrm>
            <a:off x="6627771" y="4908685"/>
            <a:ext cx="203111" cy="260448"/>
          </a:xfrm>
          <a:custGeom>
            <a:avLst/>
            <a:gdLst>
              <a:gd name="T0" fmla="*/ 9 w 42"/>
              <a:gd name="T1" fmla="*/ 29 h 56"/>
              <a:gd name="T2" fmla="*/ 13 w 42"/>
              <a:gd name="T3" fmla="*/ 36 h 56"/>
              <a:gd name="T4" fmla="*/ 20 w 42"/>
              <a:gd name="T5" fmla="*/ 43 h 56"/>
              <a:gd name="T6" fmla="*/ 23 w 42"/>
              <a:gd name="T7" fmla="*/ 45 h 56"/>
              <a:gd name="T8" fmla="*/ 42 w 42"/>
              <a:gd name="T9" fmla="*/ 56 h 56"/>
              <a:gd name="T10" fmla="*/ 35 w 42"/>
              <a:gd name="T11" fmla="*/ 43 h 56"/>
              <a:gd name="T12" fmla="*/ 33 w 42"/>
              <a:gd name="T13" fmla="*/ 28 h 56"/>
              <a:gd name="T14" fmla="*/ 34 w 42"/>
              <a:gd name="T15" fmla="*/ 20 h 56"/>
              <a:gd name="T16" fmla="*/ 31 w 42"/>
              <a:gd name="T17" fmla="*/ 15 h 56"/>
              <a:gd name="T18" fmla="*/ 26 w 42"/>
              <a:gd name="T19" fmla="*/ 9 h 56"/>
              <a:gd name="T20" fmla="*/ 24 w 42"/>
              <a:gd name="T21" fmla="*/ 7 h 56"/>
              <a:gd name="T22" fmla="*/ 20 w 42"/>
              <a:gd name="T23" fmla="*/ 4 h 56"/>
              <a:gd name="T24" fmla="*/ 20 w 42"/>
              <a:gd name="T25" fmla="*/ 5 h 56"/>
              <a:gd name="T26" fmla="*/ 20 w 42"/>
              <a:gd name="T27" fmla="*/ 5 h 56"/>
              <a:gd name="T28" fmla="*/ 18 w 42"/>
              <a:gd name="T29" fmla="*/ 8 h 56"/>
              <a:gd name="T30" fmla="*/ 13 w 42"/>
              <a:gd name="T31" fmla="*/ 8 h 56"/>
              <a:gd name="T32" fmla="*/ 11 w 42"/>
              <a:gd name="T33" fmla="*/ 8 h 56"/>
              <a:gd name="T34" fmla="*/ 10 w 42"/>
              <a:gd name="T35" fmla="*/ 8 h 56"/>
              <a:gd name="T36" fmla="*/ 10 w 42"/>
              <a:gd name="T37" fmla="*/ 8 h 56"/>
              <a:gd name="T38" fmla="*/ 9 w 42"/>
              <a:gd name="T39" fmla="*/ 8 h 56"/>
              <a:gd name="T40" fmla="*/ 8 w 42"/>
              <a:gd name="T41" fmla="*/ 7 h 56"/>
              <a:gd name="T42" fmla="*/ 7 w 42"/>
              <a:gd name="T43" fmla="*/ 7 h 56"/>
              <a:gd name="T44" fmla="*/ 7 w 42"/>
              <a:gd name="T45" fmla="*/ 6 h 56"/>
              <a:gd name="T46" fmla="*/ 7 w 42"/>
              <a:gd name="T47" fmla="*/ 5 h 56"/>
              <a:gd name="T48" fmla="*/ 3 w 42"/>
              <a:gd name="T49" fmla="*/ 0 h 56"/>
              <a:gd name="T50" fmla="*/ 0 w 42"/>
              <a:gd name="T51" fmla="*/ 0 h 56"/>
              <a:gd name="T52" fmla="*/ 0 w 42"/>
              <a:gd name="T53" fmla="*/ 0 h 56"/>
              <a:gd name="T54" fmla="*/ 2 w 42"/>
              <a:gd name="T55" fmla="*/ 15 h 56"/>
              <a:gd name="T56" fmla="*/ 9 w 42"/>
              <a:gd name="T57" fmla="*/ 29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2" h="56">
                <a:moveTo>
                  <a:pt x="9" y="29"/>
                </a:moveTo>
                <a:cubicBezTo>
                  <a:pt x="11" y="32"/>
                  <a:pt x="13" y="34"/>
                  <a:pt x="13" y="36"/>
                </a:cubicBezTo>
                <a:cubicBezTo>
                  <a:pt x="14" y="39"/>
                  <a:pt x="16" y="40"/>
                  <a:pt x="20" y="43"/>
                </a:cubicBezTo>
                <a:cubicBezTo>
                  <a:pt x="21" y="44"/>
                  <a:pt x="22" y="45"/>
                  <a:pt x="23" y="45"/>
                </a:cubicBezTo>
                <a:cubicBezTo>
                  <a:pt x="30" y="50"/>
                  <a:pt x="39" y="55"/>
                  <a:pt x="42" y="56"/>
                </a:cubicBezTo>
                <a:cubicBezTo>
                  <a:pt x="42" y="53"/>
                  <a:pt x="38" y="47"/>
                  <a:pt x="35" y="43"/>
                </a:cubicBezTo>
                <a:cubicBezTo>
                  <a:pt x="32" y="40"/>
                  <a:pt x="33" y="34"/>
                  <a:pt x="33" y="28"/>
                </a:cubicBezTo>
                <a:cubicBezTo>
                  <a:pt x="34" y="25"/>
                  <a:pt x="34" y="23"/>
                  <a:pt x="34" y="20"/>
                </a:cubicBezTo>
                <a:cubicBezTo>
                  <a:pt x="34" y="17"/>
                  <a:pt x="33" y="16"/>
                  <a:pt x="31" y="15"/>
                </a:cubicBezTo>
                <a:cubicBezTo>
                  <a:pt x="29" y="13"/>
                  <a:pt x="27" y="12"/>
                  <a:pt x="26" y="9"/>
                </a:cubicBezTo>
                <a:cubicBezTo>
                  <a:pt x="25" y="7"/>
                  <a:pt x="25" y="7"/>
                  <a:pt x="24" y="7"/>
                </a:cubicBezTo>
                <a:cubicBezTo>
                  <a:pt x="23" y="7"/>
                  <a:pt x="21" y="6"/>
                  <a:pt x="20" y="4"/>
                </a:cubicBezTo>
                <a:cubicBezTo>
                  <a:pt x="20" y="4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8"/>
                  <a:pt x="18" y="8"/>
                </a:cubicBezTo>
                <a:cubicBezTo>
                  <a:pt x="17" y="8"/>
                  <a:pt x="15" y="8"/>
                  <a:pt x="13" y="8"/>
                </a:cubicBezTo>
                <a:cubicBezTo>
                  <a:pt x="12" y="8"/>
                  <a:pt x="11" y="8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8" y="8"/>
                  <a:pt x="8" y="7"/>
                </a:cubicBezTo>
                <a:cubicBezTo>
                  <a:pt x="8" y="7"/>
                  <a:pt x="8" y="7"/>
                  <a:pt x="7" y="7"/>
                </a:cubicBezTo>
                <a:cubicBezTo>
                  <a:pt x="7" y="7"/>
                  <a:pt x="7" y="6"/>
                  <a:pt x="7" y="6"/>
                </a:cubicBezTo>
                <a:cubicBezTo>
                  <a:pt x="7" y="6"/>
                  <a:pt x="7" y="5"/>
                  <a:pt x="7" y="5"/>
                </a:cubicBezTo>
                <a:cubicBezTo>
                  <a:pt x="7" y="4"/>
                  <a:pt x="7" y="1"/>
                  <a:pt x="3" y="0"/>
                </a:cubicBezTo>
                <a:cubicBezTo>
                  <a:pt x="2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5"/>
                  <a:pt x="2" y="10"/>
                  <a:pt x="2" y="15"/>
                </a:cubicBezTo>
                <a:cubicBezTo>
                  <a:pt x="2" y="19"/>
                  <a:pt x="6" y="24"/>
                  <a:pt x="9" y="29"/>
                </a:cubicBezTo>
                <a:close/>
              </a:path>
            </a:pathLst>
          </a:custGeom>
          <a:solidFill>
            <a:srgbClr val="DBF0F5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29" name="Freeform 1130"/>
          <p:cNvSpPr>
            <a:spLocks/>
          </p:cNvSpPr>
          <p:nvPr/>
        </p:nvSpPr>
        <p:spPr bwMode="auto">
          <a:xfrm>
            <a:off x="8257740" y="3390229"/>
            <a:ext cx="116790" cy="137596"/>
          </a:xfrm>
          <a:custGeom>
            <a:avLst/>
            <a:gdLst>
              <a:gd name="T0" fmla="*/ 1 w 24"/>
              <a:gd name="T1" fmla="*/ 10 h 30"/>
              <a:gd name="T2" fmla="*/ 4 w 24"/>
              <a:gd name="T3" fmla="*/ 6 h 30"/>
              <a:gd name="T4" fmla="*/ 6 w 24"/>
              <a:gd name="T5" fmla="*/ 4 h 30"/>
              <a:gd name="T6" fmla="*/ 9 w 24"/>
              <a:gd name="T7" fmla="*/ 6 h 30"/>
              <a:gd name="T8" fmla="*/ 9 w 24"/>
              <a:gd name="T9" fmla="*/ 19 h 30"/>
              <a:gd name="T10" fmla="*/ 9 w 24"/>
              <a:gd name="T11" fmla="*/ 29 h 30"/>
              <a:gd name="T12" fmla="*/ 11 w 24"/>
              <a:gd name="T13" fmla="*/ 30 h 30"/>
              <a:gd name="T14" fmla="*/ 11 w 24"/>
              <a:gd name="T15" fmla="*/ 30 h 30"/>
              <a:gd name="T16" fmla="*/ 16 w 24"/>
              <a:gd name="T17" fmla="*/ 22 h 30"/>
              <a:gd name="T18" fmla="*/ 23 w 24"/>
              <a:gd name="T19" fmla="*/ 12 h 30"/>
              <a:gd name="T20" fmla="*/ 24 w 24"/>
              <a:gd name="T21" fmla="*/ 10 h 30"/>
              <a:gd name="T22" fmla="*/ 23 w 24"/>
              <a:gd name="T23" fmla="*/ 10 h 30"/>
              <a:gd name="T24" fmla="*/ 20 w 24"/>
              <a:gd name="T25" fmla="*/ 6 h 30"/>
              <a:gd name="T26" fmla="*/ 17 w 24"/>
              <a:gd name="T27" fmla="*/ 4 h 30"/>
              <a:gd name="T28" fmla="*/ 12 w 24"/>
              <a:gd name="T29" fmla="*/ 0 h 30"/>
              <a:gd name="T30" fmla="*/ 5 w 24"/>
              <a:gd name="T31" fmla="*/ 4 h 30"/>
              <a:gd name="T32" fmla="*/ 4 w 24"/>
              <a:gd name="T33" fmla="*/ 5 h 30"/>
              <a:gd name="T34" fmla="*/ 1 w 24"/>
              <a:gd name="T35" fmla="*/ 9 h 30"/>
              <a:gd name="T36" fmla="*/ 1 w 24"/>
              <a:gd name="T37" fmla="*/ 1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" h="30">
                <a:moveTo>
                  <a:pt x="1" y="10"/>
                </a:moveTo>
                <a:cubicBezTo>
                  <a:pt x="2" y="10"/>
                  <a:pt x="3" y="8"/>
                  <a:pt x="4" y="6"/>
                </a:cubicBezTo>
                <a:cubicBezTo>
                  <a:pt x="4" y="4"/>
                  <a:pt x="6" y="4"/>
                  <a:pt x="6" y="4"/>
                </a:cubicBezTo>
                <a:cubicBezTo>
                  <a:pt x="7" y="4"/>
                  <a:pt x="8" y="4"/>
                  <a:pt x="9" y="6"/>
                </a:cubicBezTo>
                <a:cubicBezTo>
                  <a:pt x="10" y="8"/>
                  <a:pt x="11" y="14"/>
                  <a:pt x="9" y="19"/>
                </a:cubicBezTo>
                <a:cubicBezTo>
                  <a:pt x="7" y="22"/>
                  <a:pt x="8" y="26"/>
                  <a:pt x="9" y="29"/>
                </a:cubicBezTo>
                <a:cubicBezTo>
                  <a:pt x="10" y="29"/>
                  <a:pt x="10" y="30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2" y="30"/>
                  <a:pt x="15" y="25"/>
                  <a:pt x="16" y="22"/>
                </a:cubicBezTo>
                <a:cubicBezTo>
                  <a:pt x="18" y="18"/>
                  <a:pt x="20" y="14"/>
                  <a:pt x="23" y="12"/>
                </a:cubicBezTo>
                <a:cubicBezTo>
                  <a:pt x="23" y="11"/>
                  <a:pt x="24" y="10"/>
                  <a:pt x="24" y="10"/>
                </a:cubicBezTo>
                <a:cubicBezTo>
                  <a:pt x="24" y="10"/>
                  <a:pt x="23" y="10"/>
                  <a:pt x="23" y="10"/>
                </a:cubicBezTo>
                <a:cubicBezTo>
                  <a:pt x="22" y="9"/>
                  <a:pt x="20" y="8"/>
                  <a:pt x="20" y="6"/>
                </a:cubicBezTo>
                <a:cubicBezTo>
                  <a:pt x="20" y="5"/>
                  <a:pt x="18" y="5"/>
                  <a:pt x="17" y="4"/>
                </a:cubicBezTo>
                <a:cubicBezTo>
                  <a:pt x="15" y="4"/>
                  <a:pt x="13" y="3"/>
                  <a:pt x="12" y="0"/>
                </a:cubicBezTo>
                <a:cubicBezTo>
                  <a:pt x="11" y="0"/>
                  <a:pt x="8" y="2"/>
                  <a:pt x="5" y="4"/>
                </a:cubicBezTo>
                <a:cubicBezTo>
                  <a:pt x="4" y="5"/>
                  <a:pt x="4" y="5"/>
                  <a:pt x="4" y="5"/>
                </a:cubicBezTo>
                <a:cubicBezTo>
                  <a:pt x="0" y="8"/>
                  <a:pt x="0" y="8"/>
                  <a:pt x="1" y="9"/>
                </a:cubicBezTo>
                <a:cubicBezTo>
                  <a:pt x="1" y="10"/>
                  <a:pt x="1" y="10"/>
                  <a:pt x="1" y="10"/>
                </a:cubicBezTo>
                <a:close/>
              </a:path>
            </a:pathLst>
          </a:custGeom>
          <a:solidFill>
            <a:srgbClr val="DBF0F5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30" name="Freeform 1131"/>
          <p:cNvSpPr>
            <a:spLocks/>
          </p:cNvSpPr>
          <p:nvPr/>
        </p:nvSpPr>
        <p:spPr bwMode="auto">
          <a:xfrm>
            <a:off x="8328830" y="2928307"/>
            <a:ext cx="599179" cy="452097"/>
          </a:xfrm>
          <a:custGeom>
            <a:avLst/>
            <a:gdLst>
              <a:gd name="T0" fmla="*/ 7 w 123"/>
              <a:gd name="T1" fmla="*/ 91 h 96"/>
              <a:gd name="T2" fmla="*/ 11 w 123"/>
              <a:gd name="T3" fmla="*/ 90 h 96"/>
              <a:gd name="T4" fmla="*/ 41 w 123"/>
              <a:gd name="T5" fmla="*/ 82 h 96"/>
              <a:gd name="T6" fmla="*/ 42 w 123"/>
              <a:gd name="T7" fmla="*/ 82 h 96"/>
              <a:gd name="T8" fmla="*/ 48 w 123"/>
              <a:gd name="T9" fmla="*/ 84 h 96"/>
              <a:gd name="T10" fmla="*/ 49 w 123"/>
              <a:gd name="T11" fmla="*/ 90 h 96"/>
              <a:gd name="T12" fmla="*/ 48 w 123"/>
              <a:gd name="T13" fmla="*/ 94 h 96"/>
              <a:gd name="T14" fmla="*/ 51 w 123"/>
              <a:gd name="T15" fmla="*/ 96 h 96"/>
              <a:gd name="T16" fmla="*/ 58 w 123"/>
              <a:gd name="T17" fmla="*/ 92 h 96"/>
              <a:gd name="T18" fmla="*/ 62 w 123"/>
              <a:gd name="T19" fmla="*/ 88 h 96"/>
              <a:gd name="T20" fmla="*/ 63 w 123"/>
              <a:gd name="T21" fmla="*/ 88 h 96"/>
              <a:gd name="T22" fmla="*/ 62 w 123"/>
              <a:gd name="T23" fmla="*/ 87 h 96"/>
              <a:gd name="T24" fmla="*/ 60 w 123"/>
              <a:gd name="T25" fmla="*/ 83 h 96"/>
              <a:gd name="T26" fmla="*/ 64 w 123"/>
              <a:gd name="T27" fmla="*/ 80 h 96"/>
              <a:gd name="T28" fmla="*/ 68 w 123"/>
              <a:gd name="T29" fmla="*/ 83 h 96"/>
              <a:gd name="T30" fmla="*/ 73 w 123"/>
              <a:gd name="T31" fmla="*/ 85 h 96"/>
              <a:gd name="T32" fmla="*/ 79 w 123"/>
              <a:gd name="T33" fmla="*/ 82 h 96"/>
              <a:gd name="T34" fmla="*/ 84 w 123"/>
              <a:gd name="T35" fmla="*/ 79 h 96"/>
              <a:gd name="T36" fmla="*/ 87 w 123"/>
              <a:gd name="T37" fmla="*/ 81 h 96"/>
              <a:gd name="T38" fmla="*/ 89 w 123"/>
              <a:gd name="T39" fmla="*/ 82 h 96"/>
              <a:gd name="T40" fmla="*/ 93 w 123"/>
              <a:gd name="T41" fmla="*/ 77 h 96"/>
              <a:gd name="T42" fmla="*/ 96 w 123"/>
              <a:gd name="T43" fmla="*/ 74 h 96"/>
              <a:gd name="T44" fmla="*/ 98 w 123"/>
              <a:gd name="T45" fmla="*/ 77 h 96"/>
              <a:gd name="T46" fmla="*/ 99 w 123"/>
              <a:gd name="T47" fmla="*/ 77 h 96"/>
              <a:gd name="T48" fmla="*/ 105 w 123"/>
              <a:gd name="T49" fmla="*/ 74 h 96"/>
              <a:gd name="T50" fmla="*/ 107 w 123"/>
              <a:gd name="T51" fmla="*/ 67 h 96"/>
              <a:gd name="T52" fmla="*/ 108 w 123"/>
              <a:gd name="T53" fmla="*/ 58 h 96"/>
              <a:gd name="T54" fmla="*/ 111 w 123"/>
              <a:gd name="T55" fmla="*/ 43 h 96"/>
              <a:gd name="T56" fmla="*/ 117 w 123"/>
              <a:gd name="T57" fmla="*/ 31 h 96"/>
              <a:gd name="T58" fmla="*/ 121 w 123"/>
              <a:gd name="T59" fmla="*/ 28 h 96"/>
              <a:gd name="T60" fmla="*/ 118 w 123"/>
              <a:gd name="T61" fmla="*/ 11 h 96"/>
              <a:gd name="T62" fmla="*/ 115 w 123"/>
              <a:gd name="T63" fmla="*/ 0 h 96"/>
              <a:gd name="T64" fmla="*/ 115 w 123"/>
              <a:gd name="T65" fmla="*/ 0 h 96"/>
              <a:gd name="T66" fmla="*/ 107 w 123"/>
              <a:gd name="T67" fmla="*/ 4 h 96"/>
              <a:gd name="T68" fmla="*/ 104 w 123"/>
              <a:gd name="T69" fmla="*/ 6 h 96"/>
              <a:gd name="T70" fmla="*/ 101 w 123"/>
              <a:gd name="T71" fmla="*/ 12 h 96"/>
              <a:gd name="T72" fmla="*/ 102 w 123"/>
              <a:gd name="T73" fmla="*/ 17 h 96"/>
              <a:gd name="T74" fmla="*/ 101 w 123"/>
              <a:gd name="T75" fmla="*/ 27 h 96"/>
              <a:gd name="T76" fmla="*/ 97 w 123"/>
              <a:gd name="T77" fmla="*/ 34 h 96"/>
              <a:gd name="T78" fmla="*/ 93 w 123"/>
              <a:gd name="T79" fmla="*/ 42 h 96"/>
              <a:gd name="T80" fmla="*/ 90 w 123"/>
              <a:gd name="T81" fmla="*/ 45 h 96"/>
              <a:gd name="T82" fmla="*/ 85 w 123"/>
              <a:gd name="T83" fmla="*/ 51 h 96"/>
              <a:gd name="T84" fmla="*/ 79 w 123"/>
              <a:gd name="T85" fmla="*/ 55 h 96"/>
              <a:gd name="T86" fmla="*/ 69 w 123"/>
              <a:gd name="T87" fmla="*/ 54 h 96"/>
              <a:gd name="T88" fmla="*/ 68 w 123"/>
              <a:gd name="T89" fmla="*/ 51 h 96"/>
              <a:gd name="T90" fmla="*/ 64 w 123"/>
              <a:gd name="T91" fmla="*/ 58 h 96"/>
              <a:gd name="T92" fmla="*/ 59 w 123"/>
              <a:gd name="T93" fmla="*/ 68 h 96"/>
              <a:gd name="T94" fmla="*/ 57 w 123"/>
              <a:gd name="T95" fmla="*/ 69 h 96"/>
              <a:gd name="T96" fmla="*/ 57 w 123"/>
              <a:gd name="T97" fmla="*/ 72 h 96"/>
              <a:gd name="T98" fmla="*/ 51 w 123"/>
              <a:gd name="T99" fmla="*/ 75 h 96"/>
              <a:gd name="T100" fmla="*/ 47 w 123"/>
              <a:gd name="T101" fmla="*/ 74 h 96"/>
              <a:gd name="T102" fmla="*/ 46 w 123"/>
              <a:gd name="T103" fmla="*/ 72 h 96"/>
              <a:gd name="T104" fmla="*/ 35 w 123"/>
              <a:gd name="T105" fmla="*/ 75 h 96"/>
              <a:gd name="T106" fmla="*/ 25 w 123"/>
              <a:gd name="T107" fmla="*/ 76 h 96"/>
              <a:gd name="T108" fmla="*/ 19 w 123"/>
              <a:gd name="T109" fmla="*/ 76 h 96"/>
              <a:gd name="T110" fmla="*/ 19 w 123"/>
              <a:gd name="T111" fmla="*/ 77 h 96"/>
              <a:gd name="T112" fmla="*/ 1 w 123"/>
              <a:gd name="T113" fmla="*/ 90 h 96"/>
              <a:gd name="T114" fmla="*/ 0 w 123"/>
              <a:gd name="T115" fmla="*/ 91 h 96"/>
              <a:gd name="T116" fmla="*/ 0 w 123"/>
              <a:gd name="T117" fmla="*/ 92 h 96"/>
              <a:gd name="T118" fmla="*/ 7 w 123"/>
              <a:gd name="T119" fmla="*/ 9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3" h="96">
                <a:moveTo>
                  <a:pt x="7" y="91"/>
                </a:moveTo>
                <a:cubicBezTo>
                  <a:pt x="9" y="91"/>
                  <a:pt x="11" y="91"/>
                  <a:pt x="11" y="90"/>
                </a:cubicBezTo>
                <a:cubicBezTo>
                  <a:pt x="14" y="86"/>
                  <a:pt x="33" y="83"/>
                  <a:pt x="41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4" y="82"/>
                  <a:pt x="47" y="82"/>
                  <a:pt x="48" y="84"/>
                </a:cubicBezTo>
                <a:cubicBezTo>
                  <a:pt x="50" y="86"/>
                  <a:pt x="49" y="88"/>
                  <a:pt x="49" y="90"/>
                </a:cubicBezTo>
                <a:cubicBezTo>
                  <a:pt x="48" y="91"/>
                  <a:pt x="48" y="93"/>
                  <a:pt x="48" y="94"/>
                </a:cubicBezTo>
                <a:cubicBezTo>
                  <a:pt x="48" y="94"/>
                  <a:pt x="48" y="96"/>
                  <a:pt x="51" y="96"/>
                </a:cubicBezTo>
                <a:cubicBezTo>
                  <a:pt x="53" y="96"/>
                  <a:pt x="56" y="95"/>
                  <a:pt x="58" y="92"/>
                </a:cubicBezTo>
                <a:cubicBezTo>
                  <a:pt x="59" y="90"/>
                  <a:pt x="61" y="89"/>
                  <a:pt x="62" y="88"/>
                </a:cubicBezTo>
                <a:cubicBezTo>
                  <a:pt x="62" y="88"/>
                  <a:pt x="62" y="88"/>
                  <a:pt x="63" y="88"/>
                </a:cubicBezTo>
                <a:cubicBezTo>
                  <a:pt x="63" y="88"/>
                  <a:pt x="62" y="88"/>
                  <a:pt x="62" y="87"/>
                </a:cubicBezTo>
                <a:cubicBezTo>
                  <a:pt x="60" y="86"/>
                  <a:pt x="60" y="84"/>
                  <a:pt x="60" y="83"/>
                </a:cubicBezTo>
                <a:cubicBezTo>
                  <a:pt x="61" y="81"/>
                  <a:pt x="62" y="80"/>
                  <a:pt x="64" y="80"/>
                </a:cubicBezTo>
                <a:cubicBezTo>
                  <a:pt x="65" y="80"/>
                  <a:pt x="67" y="81"/>
                  <a:pt x="68" y="83"/>
                </a:cubicBezTo>
                <a:cubicBezTo>
                  <a:pt x="69" y="84"/>
                  <a:pt x="71" y="85"/>
                  <a:pt x="73" y="85"/>
                </a:cubicBezTo>
                <a:cubicBezTo>
                  <a:pt x="76" y="85"/>
                  <a:pt x="78" y="84"/>
                  <a:pt x="79" y="82"/>
                </a:cubicBezTo>
                <a:cubicBezTo>
                  <a:pt x="80" y="81"/>
                  <a:pt x="82" y="79"/>
                  <a:pt x="84" y="79"/>
                </a:cubicBezTo>
                <a:cubicBezTo>
                  <a:pt x="85" y="79"/>
                  <a:pt x="86" y="80"/>
                  <a:pt x="87" y="81"/>
                </a:cubicBezTo>
                <a:cubicBezTo>
                  <a:pt x="88" y="81"/>
                  <a:pt x="88" y="82"/>
                  <a:pt x="89" y="82"/>
                </a:cubicBezTo>
                <a:cubicBezTo>
                  <a:pt x="90" y="82"/>
                  <a:pt x="92" y="79"/>
                  <a:pt x="93" y="77"/>
                </a:cubicBezTo>
                <a:cubicBezTo>
                  <a:pt x="94" y="76"/>
                  <a:pt x="94" y="74"/>
                  <a:pt x="96" y="74"/>
                </a:cubicBezTo>
                <a:cubicBezTo>
                  <a:pt x="96" y="74"/>
                  <a:pt x="98" y="75"/>
                  <a:pt x="98" y="77"/>
                </a:cubicBezTo>
                <a:cubicBezTo>
                  <a:pt x="98" y="77"/>
                  <a:pt x="98" y="77"/>
                  <a:pt x="99" y="77"/>
                </a:cubicBezTo>
                <a:cubicBezTo>
                  <a:pt x="101" y="77"/>
                  <a:pt x="103" y="76"/>
                  <a:pt x="105" y="74"/>
                </a:cubicBezTo>
                <a:cubicBezTo>
                  <a:pt x="107" y="72"/>
                  <a:pt x="107" y="70"/>
                  <a:pt x="107" y="67"/>
                </a:cubicBezTo>
                <a:cubicBezTo>
                  <a:pt x="107" y="64"/>
                  <a:pt x="107" y="61"/>
                  <a:pt x="108" y="58"/>
                </a:cubicBezTo>
                <a:cubicBezTo>
                  <a:pt x="111" y="55"/>
                  <a:pt x="113" y="47"/>
                  <a:pt x="111" y="43"/>
                </a:cubicBezTo>
                <a:cubicBezTo>
                  <a:pt x="108" y="38"/>
                  <a:pt x="113" y="34"/>
                  <a:pt x="117" y="31"/>
                </a:cubicBezTo>
                <a:cubicBezTo>
                  <a:pt x="119" y="30"/>
                  <a:pt x="120" y="29"/>
                  <a:pt x="121" y="28"/>
                </a:cubicBezTo>
                <a:cubicBezTo>
                  <a:pt x="123" y="27"/>
                  <a:pt x="120" y="16"/>
                  <a:pt x="118" y="11"/>
                </a:cubicBezTo>
                <a:cubicBezTo>
                  <a:pt x="117" y="6"/>
                  <a:pt x="116" y="2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4" y="0"/>
                  <a:pt x="109" y="2"/>
                  <a:pt x="107" y="4"/>
                </a:cubicBezTo>
                <a:cubicBezTo>
                  <a:pt x="106" y="5"/>
                  <a:pt x="105" y="5"/>
                  <a:pt x="104" y="6"/>
                </a:cubicBezTo>
                <a:cubicBezTo>
                  <a:pt x="103" y="6"/>
                  <a:pt x="102" y="9"/>
                  <a:pt x="101" y="12"/>
                </a:cubicBezTo>
                <a:cubicBezTo>
                  <a:pt x="101" y="15"/>
                  <a:pt x="101" y="17"/>
                  <a:pt x="102" y="17"/>
                </a:cubicBezTo>
                <a:cubicBezTo>
                  <a:pt x="106" y="20"/>
                  <a:pt x="103" y="24"/>
                  <a:pt x="101" y="27"/>
                </a:cubicBezTo>
                <a:cubicBezTo>
                  <a:pt x="99" y="29"/>
                  <a:pt x="97" y="31"/>
                  <a:pt x="97" y="34"/>
                </a:cubicBezTo>
                <a:cubicBezTo>
                  <a:pt x="98" y="38"/>
                  <a:pt x="95" y="41"/>
                  <a:pt x="93" y="42"/>
                </a:cubicBezTo>
                <a:cubicBezTo>
                  <a:pt x="92" y="43"/>
                  <a:pt x="91" y="44"/>
                  <a:pt x="90" y="45"/>
                </a:cubicBezTo>
                <a:cubicBezTo>
                  <a:pt x="90" y="49"/>
                  <a:pt x="87" y="50"/>
                  <a:pt x="85" y="51"/>
                </a:cubicBezTo>
                <a:cubicBezTo>
                  <a:pt x="83" y="52"/>
                  <a:pt x="81" y="53"/>
                  <a:pt x="79" y="55"/>
                </a:cubicBezTo>
                <a:cubicBezTo>
                  <a:pt x="75" y="57"/>
                  <a:pt x="71" y="57"/>
                  <a:pt x="69" y="54"/>
                </a:cubicBezTo>
                <a:cubicBezTo>
                  <a:pt x="69" y="53"/>
                  <a:pt x="69" y="52"/>
                  <a:pt x="68" y="51"/>
                </a:cubicBezTo>
                <a:cubicBezTo>
                  <a:pt x="67" y="53"/>
                  <a:pt x="64" y="55"/>
                  <a:pt x="64" y="58"/>
                </a:cubicBezTo>
                <a:cubicBezTo>
                  <a:pt x="65" y="63"/>
                  <a:pt x="61" y="66"/>
                  <a:pt x="59" y="68"/>
                </a:cubicBezTo>
                <a:cubicBezTo>
                  <a:pt x="58" y="68"/>
                  <a:pt x="58" y="68"/>
                  <a:pt x="57" y="69"/>
                </a:cubicBezTo>
                <a:cubicBezTo>
                  <a:pt x="58" y="70"/>
                  <a:pt x="58" y="71"/>
                  <a:pt x="57" y="72"/>
                </a:cubicBezTo>
                <a:cubicBezTo>
                  <a:pt x="56" y="75"/>
                  <a:pt x="53" y="75"/>
                  <a:pt x="51" y="75"/>
                </a:cubicBezTo>
                <a:cubicBezTo>
                  <a:pt x="49" y="75"/>
                  <a:pt x="48" y="75"/>
                  <a:pt x="47" y="74"/>
                </a:cubicBezTo>
                <a:cubicBezTo>
                  <a:pt x="47" y="74"/>
                  <a:pt x="46" y="73"/>
                  <a:pt x="46" y="72"/>
                </a:cubicBezTo>
                <a:cubicBezTo>
                  <a:pt x="45" y="72"/>
                  <a:pt x="42" y="73"/>
                  <a:pt x="35" y="75"/>
                </a:cubicBezTo>
                <a:cubicBezTo>
                  <a:pt x="32" y="77"/>
                  <a:pt x="28" y="76"/>
                  <a:pt x="25" y="76"/>
                </a:cubicBezTo>
                <a:cubicBezTo>
                  <a:pt x="22" y="75"/>
                  <a:pt x="21" y="75"/>
                  <a:pt x="19" y="76"/>
                </a:cubicBezTo>
                <a:cubicBezTo>
                  <a:pt x="19" y="77"/>
                  <a:pt x="19" y="77"/>
                  <a:pt x="19" y="77"/>
                </a:cubicBezTo>
                <a:cubicBezTo>
                  <a:pt x="14" y="81"/>
                  <a:pt x="7" y="89"/>
                  <a:pt x="1" y="90"/>
                </a:cubicBezTo>
                <a:cubicBezTo>
                  <a:pt x="0" y="90"/>
                  <a:pt x="0" y="90"/>
                  <a:pt x="0" y="91"/>
                </a:cubicBezTo>
                <a:cubicBezTo>
                  <a:pt x="0" y="91"/>
                  <a:pt x="0" y="92"/>
                  <a:pt x="0" y="92"/>
                </a:cubicBezTo>
                <a:cubicBezTo>
                  <a:pt x="2" y="91"/>
                  <a:pt x="5" y="91"/>
                  <a:pt x="7" y="91"/>
                </a:cubicBezTo>
                <a:close/>
              </a:path>
            </a:pathLst>
          </a:custGeom>
          <a:solidFill>
            <a:srgbClr val="DBF0F5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31" name="Freeform 1132"/>
          <p:cNvSpPr>
            <a:spLocks/>
          </p:cNvSpPr>
          <p:nvPr/>
        </p:nvSpPr>
        <p:spPr bwMode="auto">
          <a:xfrm>
            <a:off x="8846765" y="2658030"/>
            <a:ext cx="294513" cy="201478"/>
          </a:xfrm>
          <a:custGeom>
            <a:avLst/>
            <a:gdLst>
              <a:gd name="T0" fmla="*/ 1 w 60"/>
              <a:gd name="T1" fmla="*/ 33 h 43"/>
              <a:gd name="T2" fmla="*/ 0 w 60"/>
              <a:gd name="T3" fmla="*/ 37 h 43"/>
              <a:gd name="T4" fmla="*/ 3 w 60"/>
              <a:gd name="T5" fmla="*/ 37 h 43"/>
              <a:gd name="T6" fmla="*/ 8 w 60"/>
              <a:gd name="T7" fmla="*/ 37 h 43"/>
              <a:gd name="T8" fmla="*/ 13 w 60"/>
              <a:gd name="T9" fmla="*/ 36 h 43"/>
              <a:gd name="T10" fmla="*/ 27 w 60"/>
              <a:gd name="T11" fmla="*/ 41 h 43"/>
              <a:gd name="T12" fmla="*/ 30 w 60"/>
              <a:gd name="T13" fmla="*/ 43 h 43"/>
              <a:gd name="T14" fmla="*/ 31 w 60"/>
              <a:gd name="T15" fmla="*/ 40 h 43"/>
              <a:gd name="T16" fmla="*/ 49 w 60"/>
              <a:gd name="T17" fmla="*/ 31 h 43"/>
              <a:gd name="T18" fmla="*/ 55 w 60"/>
              <a:gd name="T19" fmla="*/ 29 h 43"/>
              <a:gd name="T20" fmla="*/ 54 w 60"/>
              <a:gd name="T21" fmla="*/ 29 h 43"/>
              <a:gd name="T22" fmla="*/ 53 w 60"/>
              <a:gd name="T23" fmla="*/ 27 h 43"/>
              <a:gd name="T24" fmla="*/ 60 w 60"/>
              <a:gd name="T25" fmla="*/ 19 h 43"/>
              <a:gd name="T26" fmla="*/ 56 w 60"/>
              <a:gd name="T27" fmla="*/ 17 h 43"/>
              <a:gd name="T28" fmla="*/ 55 w 60"/>
              <a:gd name="T29" fmla="*/ 17 h 43"/>
              <a:gd name="T30" fmla="*/ 52 w 60"/>
              <a:gd name="T31" fmla="*/ 19 h 43"/>
              <a:gd name="T32" fmla="*/ 46 w 60"/>
              <a:gd name="T33" fmla="*/ 21 h 43"/>
              <a:gd name="T34" fmla="*/ 45 w 60"/>
              <a:gd name="T35" fmla="*/ 21 h 43"/>
              <a:gd name="T36" fmla="*/ 20 w 60"/>
              <a:gd name="T37" fmla="*/ 2 h 43"/>
              <a:gd name="T38" fmla="*/ 15 w 60"/>
              <a:gd name="T39" fmla="*/ 1 h 43"/>
              <a:gd name="T40" fmla="*/ 16 w 60"/>
              <a:gd name="T41" fmla="*/ 3 h 43"/>
              <a:gd name="T42" fmla="*/ 16 w 60"/>
              <a:gd name="T43" fmla="*/ 11 h 43"/>
              <a:gd name="T44" fmla="*/ 15 w 60"/>
              <a:gd name="T45" fmla="*/ 16 h 43"/>
              <a:gd name="T46" fmla="*/ 13 w 60"/>
              <a:gd name="T47" fmla="*/ 23 h 43"/>
              <a:gd name="T48" fmla="*/ 12 w 60"/>
              <a:gd name="T49" fmla="*/ 26 h 43"/>
              <a:gd name="T50" fmla="*/ 11 w 60"/>
              <a:gd name="T51" fmla="*/ 29 h 43"/>
              <a:gd name="T52" fmla="*/ 4 w 60"/>
              <a:gd name="T53" fmla="*/ 32 h 43"/>
              <a:gd name="T54" fmla="*/ 1 w 60"/>
              <a:gd name="T55" fmla="*/ 32 h 43"/>
              <a:gd name="T56" fmla="*/ 1 w 60"/>
              <a:gd name="T57" fmla="*/ 32 h 43"/>
              <a:gd name="T58" fmla="*/ 1 w 60"/>
              <a:gd name="T59" fmla="*/ 3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" h="43">
                <a:moveTo>
                  <a:pt x="1" y="33"/>
                </a:moveTo>
                <a:cubicBezTo>
                  <a:pt x="1" y="34"/>
                  <a:pt x="1" y="35"/>
                  <a:pt x="0" y="37"/>
                </a:cubicBezTo>
                <a:cubicBezTo>
                  <a:pt x="1" y="36"/>
                  <a:pt x="2" y="37"/>
                  <a:pt x="3" y="37"/>
                </a:cubicBezTo>
                <a:cubicBezTo>
                  <a:pt x="5" y="37"/>
                  <a:pt x="7" y="38"/>
                  <a:pt x="8" y="37"/>
                </a:cubicBezTo>
                <a:cubicBezTo>
                  <a:pt x="9" y="36"/>
                  <a:pt x="11" y="36"/>
                  <a:pt x="13" y="36"/>
                </a:cubicBezTo>
                <a:cubicBezTo>
                  <a:pt x="18" y="36"/>
                  <a:pt x="23" y="38"/>
                  <a:pt x="27" y="41"/>
                </a:cubicBezTo>
                <a:cubicBezTo>
                  <a:pt x="29" y="43"/>
                  <a:pt x="30" y="43"/>
                  <a:pt x="30" y="43"/>
                </a:cubicBezTo>
                <a:cubicBezTo>
                  <a:pt x="30" y="43"/>
                  <a:pt x="31" y="43"/>
                  <a:pt x="31" y="40"/>
                </a:cubicBezTo>
                <a:cubicBezTo>
                  <a:pt x="32" y="33"/>
                  <a:pt x="41" y="31"/>
                  <a:pt x="49" y="31"/>
                </a:cubicBezTo>
                <a:cubicBezTo>
                  <a:pt x="53" y="31"/>
                  <a:pt x="55" y="29"/>
                  <a:pt x="55" y="29"/>
                </a:cubicBezTo>
                <a:cubicBezTo>
                  <a:pt x="55" y="29"/>
                  <a:pt x="55" y="29"/>
                  <a:pt x="54" y="29"/>
                </a:cubicBezTo>
                <a:cubicBezTo>
                  <a:pt x="54" y="28"/>
                  <a:pt x="53" y="28"/>
                  <a:pt x="53" y="27"/>
                </a:cubicBezTo>
                <a:cubicBezTo>
                  <a:pt x="53" y="25"/>
                  <a:pt x="55" y="23"/>
                  <a:pt x="60" y="19"/>
                </a:cubicBezTo>
                <a:cubicBezTo>
                  <a:pt x="58" y="19"/>
                  <a:pt x="57" y="19"/>
                  <a:pt x="56" y="17"/>
                </a:cubicBezTo>
                <a:cubicBezTo>
                  <a:pt x="56" y="17"/>
                  <a:pt x="56" y="17"/>
                  <a:pt x="55" y="17"/>
                </a:cubicBezTo>
                <a:cubicBezTo>
                  <a:pt x="55" y="17"/>
                  <a:pt x="53" y="18"/>
                  <a:pt x="52" y="19"/>
                </a:cubicBezTo>
                <a:cubicBezTo>
                  <a:pt x="51" y="19"/>
                  <a:pt x="49" y="20"/>
                  <a:pt x="46" y="21"/>
                </a:cubicBezTo>
                <a:cubicBezTo>
                  <a:pt x="46" y="21"/>
                  <a:pt x="46" y="21"/>
                  <a:pt x="45" y="21"/>
                </a:cubicBezTo>
                <a:cubicBezTo>
                  <a:pt x="39" y="21"/>
                  <a:pt x="24" y="8"/>
                  <a:pt x="20" y="2"/>
                </a:cubicBezTo>
                <a:cubicBezTo>
                  <a:pt x="18" y="0"/>
                  <a:pt x="16" y="0"/>
                  <a:pt x="15" y="1"/>
                </a:cubicBezTo>
                <a:cubicBezTo>
                  <a:pt x="15" y="2"/>
                  <a:pt x="15" y="2"/>
                  <a:pt x="16" y="3"/>
                </a:cubicBezTo>
                <a:cubicBezTo>
                  <a:pt x="18" y="7"/>
                  <a:pt x="17" y="9"/>
                  <a:pt x="16" y="11"/>
                </a:cubicBezTo>
                <a:cubicBezTo>
                  <a:pt x="16" y="12"/>
                  <a:pt x="15" y="14"/>
                  <a:pt x="15" y="16"/>
                </a:cubicBezTo>
                <a:cubicBezTo>
                  <a:pt x="15" y="20"/>
                  <a:pt x="14" y="22"/>
                  <a:pt x="13" y="23"/>
                </a:cubicBezTo>
                <a:cubicBezTo>
                  <a:pt x="12" y="24"/>
                  <a:pt x="12" y="25"/>
                  <a:pt x="12" y="26"/>
                </a:cubicBezTo>
                <a:cubicBezTo>
                  <a:pt x="12" y="27"/>
                  <a:pt x="12" y="28"/>
                  <a:pt x="11" y="29"/>
                </a:cubicBezTo>
                <a:cubicBezTo>
                  <a:pt x="10" y="31"/>
                  <a:pt x="7" y="31"/>
                  <a:pt x="4" y="32"/>
                </a:cubicBezTo>
                <a:cubicBezTo>
                  <a:pt x="3" y="32"/>
                  <a:pt x="2" y="32"/>
                  <a:pt x="1" y="32"/>
                </a:cubicBezTo>
                <a:cubicBezTo>
                  <a:pt x="1" y="32"/>
                  <a:pt x="1" y="32"/>
                  <a:pt x="1" y="32"/>
                </a:cubicBezTo>
                <a:cubicBezTo>
                  <a:pt x="1" y="32"/>
                  <a:pt x="1" y="32"/>
                  <a:pt x="1" y="33"/>
                </a:cubicBezTo>
                <a:close/>
              </a:path>
            </a:pathLst>
          </a:custGeom>
          <a:solidFill>
            <a:srgbClr val="DBF0F5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32" name="Freeform 1133"/>
          <p:cNvSpPr>
            <a:spLocks/>
          </p:cNvSpPr>
          <p:nvPr/>
        </p:nvSpPr>
        <p:spPr bwMode="auto">
          <a:xfrm>
            <a:off x="8410074" y="3350917"/>
            <a:ext cx="106634" cy="78626"/>
          </a:xfrm>
          <a:custGeom>
            <a:avLst/>
            <a:gdLst>
              <a:gd name="T0" fmla="*/ 15 w 22"/>
              <a:gd name="T1" fmla="*/ 1 h 17"/>
              <a:gd name="T2" fmla="*/ 7 w 22"/>
              <a:gd name="T3" fmla="*/ 5 h 17"/>
              <a:gd name="T4" fmla="*/ 2 w 22"/>
              <a:gd name="T5" fmla="*/ 6 h 17"/>
              <a:gd name="T6" fmla="*/ 0 w 22"/>
              <a:gd name="T7" fmla="*/ 11 h 17"/>
              <a:gd name="T8" fmla="*/ 1 w 22"/>
              <a:gd name="T9" fmla="*/ 17 h 17"/>
              <a:gd name="T10" fmla="*/ 3 w 22"/>
              <a:gd name="T11" fmla="*/ 17 h 17"/>
              <a:gd name="T12" fmla="*/ 5 w 22"/>
              <a:gd name="T13" fmla="*/ 15 h 17"/>
              <a:gd name="T14" fmla="*/ 13 w 22"/>
              <a:gd name="T15" fmla="*/ 9 h 17"/>
              <a:gd name="T16" fmla="*/ 17 w 22"/>
              <a:gd name="T17" fmla="*/ 10 h 17"/>
              <a:gd name="T18" fmla="*/ 20 w 22"/>
              <a:gd name="T19" fmla="*/ 8 h 17"/>
              <a:gd name="T20" fmla="*/ 22 w 22"/>
              <a:gd name="T21" fmla="*/ 2 h 17"/>
              <a:gd name="T22" fmla="*/ 18 w 22"/>
              <a:gd name="T23" fmla="*/ 0 h 17"/>
              <a:gd name="T24" fmla="*/ 15 w 22"/>
              <a:gd name="T25" fmla="*/ 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" h="17">
                <a:moveTo>
                  <a:pt x="15" y="1"/>
                </a:moveTo>
                <a:cubicBezTo>
                  <a:pt x="13" y="5"/>
                  <a:pt x="10" y="5"/>
                  <a:pt x="7" y="5"/>
                </a:cubicBezTo>
                <a:cubicBezTo>
                  <a:pt x="6" y="5"/>
                  <a:pt x="4" y="5"/>
                  <a:pt x="2" y="6"/>
                </a:cubicBezTo>
                <a:cubicBezTo>
                  <a:pt x="1" y="6"/>
                  <a:pt x="0" y="8"/>
                  <a:pt x="0" y="11"/>
                </a:cubicBezTo>
                <a:cubicBezTo>
                  <a:pt x="0" y="14"/>
                  <a:pt x="1" y="17"/>
                  <a:pt x="1" y="17"/>
                </a:cubicBezTo>
                <a:cubicBezTo>
                  <a:pt x="2" y="17"/>
                  <a:pt x="3" y="17"/>
                  <a:pt x="3" y="17"/>
                </a:cubicBezTo>
                <a:cubicBezTo>
                  <a:pt x="4" y="17"/>
                  <a:pt x="4" y="17"/>
                  <a:pt x="5" y="15"/>
                </a:cubicBezTo>
                <a:cubicBezTo>
                  <a:pt x="6" y="12"/>
                  <a:pt x="9" y="9"/>
                  <a:pt x="13" y="9"/>
                </a:cubicBezTo>
                <a:cubicBezTo>
                  <a:pt x="15" y="9"/>
                  <a:pt x="16" y="10"/>
                  <a:pt x="17" y="10"/>
                </a:cubicBezTo>
                <a:cubicBezTo>
                  <a:pt x="18" y="10"/>
                  <a:pt x="19" y="10"/>
                  <a:pt x="20" y="8"/>
                </a:cubicBezTo>
                <a:cubicBezTo>
                  <a:pt x="21" y="6"/>
                  <a:pt x="22" y="4"/>
                  <a:pt x="22" y="2"/>
                </a:cubicBezTo>
                <a:cubicBezTo>
                  <a:pt x="22" y="0"/>
                  <a:pt x="20" y="0"/>
                  <a:pt x="18" y="0"/>
                </a:cubicBezTo>
                <a:cubicBezTo>
                  <a:pt x="16" y="0"/>
                  <a:pt x="15" y="1"/>
                  <a:pt x="15" y="1"/>
                </a:cubicBezTo>
                <a:close/>
              </a:path>
            </a:pathLst>
          </a:custGeom>
          <a:solidFill>
            <a:srgbClr val="DBF0F5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33" name="Freeform 1135"/>
          <p:cNvSpPr>
            <a:spLocks/>
          </p:cNvSpPr>
          <p:nvPr/>
        </p:nvSpPr>
        <p:spPr bwMode="auto">
          <a:xfrm>
            <a:off x="7094927" y="4176484"/>
            <a:ext cx="111713" cy="78626"/>
          </a:xfrm>
          <a:custGeom>
            <a:avLst/>
            <a:gdLst>
              <a:gd name="T0" fmla="*/ 2 w 23"/>
              <a:gd name="T1" fmla="*/ 6 h 17"/>
              <a:gd name="T2" fmla="*/ 2 w 23"/>
              <a:gd name="T3" fmla="*/ 13 h 17"/>
              <a:gd name="T4" fmla="*/ 8 w 23"/>
              <a:gd name="T5" fmla="*/ 17 h 17"/>
              <a:gd name="T6" fmla="*/ 17 w 23"/>
              <a:gd name="T7" fmla="*/ 13 h 17"/>
              <a:gd name="T8" fmla="*/ 20 w 23"/>
              <a:gd name="T9" fmla="*/ 5 h 17"/>
              <a:gd name="T10" fmla="*/ 23 w 23"/>
              <a:gd name="T11" fmla="*/ 0 h 17"/>
              <a:gd name="T12" fmla="*/ 20 w 23"/>
              <a:gd name="T13" fmla="*/ 0 h 17"/>
              <a:gd name="T14" fmla="*/ 15 w 23"/>
              <a:gd name="T15" fmla="*/ 0 h 17"/>
              <a:gd name="T16" fmla="*/ 11 w 23"/>
              <a:gd name="T17" fmla="*/ 1 h 17"/>
              <a:gd name="T18" fmla="*/ 2 w 23"/>
              <a:gd name="T19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17">
                <a:moveTo>
                  <a:pt x="2" y="6"/>
                </a:moveTo>
                <a:cubicBezTo>
                  <a:pt x="0" y="8"/>
                  <a:pt x="0" y="11"/>
                  <a:pt x="2" y="13"/>
                </a:cubicBezTo>
                <a:cubicBezTo>
                  <a:pt x="3" y="15"/>
                  <a:pt x="5" y="17"/>
                  <a:pt x="8" y="17"/>
                </a:cubicBezTo>
                <a:cubicBezTo>
                  <a:pt x="12" y="17"/>
                  <a:pt x="17" y="14"/>
                  <a:pt x="17" y="13"/>
                </a:cubicBezTo>
                <a:cubicBezTo>
                  <a:pt x="17" y="10"/>
                  <a:pt x="19" y="8"/>
                  <a:pt x="20" y="5"/>
                </a:cubicBezTo>
                <a:cubicBezTo>
                  <a:pt x="21" y="4"/>
                  <a:pt x="23" y="2"/>
                  <a:pt x="23" y="0"/>
                </a:cubicBezTo>
                <a:cubicBezTo>
                  <a:pt x="22" y="0"/>
                  <a:pt x="22" y="0"/>
                  <a:pt x="20" y="0"/>
                </a:cubicBezTo>
                <a:cubicBezTo>
                  <a:pt x="18" y="0"/>
                  <a:pt x="16" y="0"/>
                  <a:pt x="15" y="0"/>
                </a:cubicBezTo>
                <a:cubicBezTo>
                  <a:pt x="13" y="0"/>
                  <a:pt x="12" y="1"/>
                  <a:pt x="11" y="1"/>
                </a:cubicBezTo>
                <a:cubicBezTo>
                  <a:pt x="9" y="1"/>
                  <a:pt x="4" y="3"/>
                  <a:pt x="2" y="6"/>
                </a:cubicBezTo>
                <a:close/>
              </a:path>
            </a:pathLst>
          </a:custGeom>
          <a:solidFill>
            <a:srgbClr val="DBF0F5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34" name="Freeform 1136"/>
          <p:cNvSpPr>
            <a:spLocks/>
          </p:cNvSpPr>
          <p:nvPr/>
        </p:nvSpPr>
        <p:spPr bwMode="auto">
          <a:xfrm>
            <a:off x="7724574" y="3886553"/>
            <a:ext cx="101557" cy="147423"/>
          </a:xfrm>
          <a:custGeom>
            <a:avLst/>
            <a:gdLst>
              <a:gd name="T0" fmla="*/ 6 w 21"/>
              <a:gd name="T1" fmla="*/ 32 h 32"/>
              <a:gd name="T2" fmla="*/ 19 w 21"/>
              <a:gd name="T3" fmla="*/ 1 h 32"/>
              <a:gd name="T4" fmla="*/ 18 w 21"/>
              <a:gd name="T5" fmla="*/ 0 h 32"/>
              <a:gd name="T6" fmla="*/ 3 w 21"/>
              <a:gd name="T7" fmla="*/ 16 h 32"/>
              <a:gd name="T8" fmla="*/ 6 w 21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32">
                <a:moveTo>
                  <a:pt x="6" y="32"/>
                </a:moveTo>
                <a:cubicBezTo>
                  <a:pt x="10" y="28"/>
                  <a:pt x="21" y="4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5" y="6"/>
                  <a:pt x="3" y="16"/>
                </a:cubicBezTo>
                <a:cubicBezTo>
                  <a:pt x="0" y="26"/>
                  <a:pt x="4" y="31"/>
                  <a:pt x="6" y="32"/>
                </a:cubicBezTo>
                <a:close/>
              </a:path>
            </a:pathLst>
          </a:custGeom>
          <a:solidFill>
            <a:srgbClr val="DBF0F5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35" name="Freeform 1137"/>
          <p:cNvSpPr>
            <a:spLocks/>
          </p:cNvSpPr>
          <p:nvPr/>
        </p:nvSpPr>
        <p:spPr bwMode="auto">
          <a:xfrm>
            <a:off x="7826128" y="4736690"/>
            <a:ext cx="243733" cy="216218"/>
          </a:xfrm>
          <a:custGeom>
            <a:avLst/>
            <a:gdLst>
              <a:gd name="T0" fmla="*/ 43 w 51"/>
              <a:gd name="T1" fmla="*/ 0 h 46"/>
              <a:gd name="T2" fmla="*/ 41 w 51"/>
              <a:gd name="T3" fmla="*/ 1 h 46"/>
              <a:gd name="T4" fmla="*/ 41 w 51"/>
              <a:gd name="T5" fmla="*/ 2 h 46"/>
              <a:gd name="T6" fmla="*/ 42 w 51"/>
              <a:gd name="T7" fmla="*/ 6 h 46"/>
              <a:gd name="T8" fmla="*/ 38 w 51"/>
              <a:gd name="T9" fmla="*/ 8 h 46"/>
              <a:gd name="T10" fmla="*/ 35 w 51"/>
              <a:gd name="T11" fmla="*/ 9 h 46"/>
              <a:gd name="T12" fmla="*/ 30 w 51"/>
              <a:gd name="T13" fmla="*/ 14 h 46"/>
              <a:gd name="T14" fmla="*/ 29 w 51"/>
              <a:gd name="T15" fmla="*/ 14 h 46"/>
              <a:gd name="T16" fmla="*/ 28 w 51"/>
              <a:gd name="T17" fmla="*/ 17 h 46"/>
              <a:gd name="T18" fmla="*/ 25 w 51"/>
              <a:gd name="T19" fmla="*/ 18 h 46"/>
              <a:gd name="T20" fmla="*/ 16 w 51"/>
              <a:gd name="T21" fmla="*/ 13 h 46"/>
              <a:gd name="T22" fmla="*/ 11 w 51"/>
              <a:gd name="T23" fmla="*/ 16 h 46"/>
              <a:gd name="T24" fmla="*/ 4 w 51"/>
              <a:gd name="T25" fmla="*/ 21 h 46"/>
              <a:gd name="T26" fmla="*/ 1 w 51"/>
              <a:gd name="T27" fmla="*/ 25 h 46"/>
              <a:gd name="T28" fmla="*/ 0 w 51"/>
              <a:gd name="T29" fmla="*/ 29 h 46"/>
              <a:gd name="T30" fmla="*/ 3 w 51"/>
              <a:gd name="T31" fmla="*/ 27 h 46"/>
              <a:gd name="T32" fmla="*/ 9 w 51"/>
              <a:gd name="T33" fmla="*/ 24 h 46"/>
              <a:gd name="T34" fmla="*/ 10 w 51"/>
              <a:gd name="T35" fmla="*/ 24 h 46"/>
              <a:gd name="T36" fmla="*/ 11 w 51"/>
              <a:gd name="T37" fmla="*/ 23 h 46"/>
              <a:gd name="T38" fmla="*/ 16 w 51"/>
              <a:gd name="T39" fmla="*/ 20 h 46"/>
              <a:gd name="T40" fmla="*/ 18 w 51"/>
              <a:gd name="T41" fmla="*/ 21 h 46"/>
              <a:gd name="T42" fmla="*/ 23 w 51"/>
              <a:gd name="T43" fmla="*/ 31 h 46"/>
              <a:gd name="T44" fmla="*/ 27 w 51"/>
              <a:gd name="T45" fmla="*/ 40 h 46"/>
              <a:gd name="T46" fmla="*/ 36 w 51"/>
              <a:gd name="T47" fmla="*/ 44 h 46"/>
              <a:gd name="T48" fmla="*/ 38 w 51"/>
              <a:gd name="T49" fmla="*/ 46 h 46"/>
              <a:gd name="T50" fmla="*/ 37 w 51"/>
              <a:gd name="T51" fmla="*/ 40 h 46"/>
              <a:gd name="T52" fmla="*/ 36 w 51"/>
              <a:gd name="T53" fmla="*/ 33 h 46"/>
              <a:gd name="T54" fmla="*/ 43 w 51"/>
              <a:gd name="T55" fmla="*/ 29 h 46"/>
              <a:gd name="T56" fmla="*/ 49 w 51"/>
              <a:gd name="T57" fmla="*/ 27 h 46"/>
              <a:gd name="T58" fmla="*/ 48 w 51"/>
              <a:gd name="T59" fmla="*/ 15 h 46"/>
              <a:gd name="T60" fmla="*/ 46 w 51"/>
              <a:gd name="T61" fmla="*/ 4 h 46"/>
              <a:gd name="T62" fmla="*/ 43 w 51"/>
              <a:gd name="T63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" h="46">
                <a:moveTo>
                  <a:pt x="43" y="0"/>
                </a:moveTo>
                <a:cubicBezTo>
                  <a:pt x="42" y="0"/>
                  <a:pt x="41" y="1"/>
                  <a:pt x="41" y="1"/>
                </a:cubicBezTo>
                <a:cubicBezTo>
                  <a:pt x="41" y="1"/>
                  <a:pt x="41" y="2"/>
                  <a:pt x="41" y="2"/>
                </a:cubicBezTo>
                <a:cubicBezTo>
                  <a:pt x="42" y="3"/>
                  <a:pt x="43" y="4"/>
                  <a:pt x="42" y="6"/>
                </a:cubicBezTo>
                <a:cubicBezTo>
                  <a:pt x="41" y="7"/>
                  <a:pt x="40" y="8"/>
                  <a:pt x="38" y="8"/>
                </a:cubicBezTo>
                <a:cubicBezTo>
                  <a:pt x="36" y="8"/>
                  <a:pt x="35" y="8"/>
                  <a:pt x="35" y="9"/>
                </a:cubicBezTo>
                <a:cubicBezTo>
                  <a:pt x="35" y="13"/>
                  <a:pt x="31" y="14"/>
                  <a:pt x="30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8" y="16"/>
                  <a:pt x="28" y="17"/>
                </a:cubicBezTo>
                <a:cubicBezTo>
                  <a:pt x="27" y="17"/>
                  <a:pt x="27" y="18"/>
                  <a:pt x="25" y="18"/>
                </a:cubicBezTo>
                <a:cubicBezTo>
                  <a:pt x="22" y="18"/>
                  <a:pt x="17" y="14"/>
                  <a:pt x="16" y="13"/>
                </a:cubicBezTo>
                <a:cubicBezTo>
                  <a:pt x="15" y="13"/>
                  <a:pt x="13" y="15"/>
                  <a:pt x="11" y="16"/>
                </a:cubicBezTo>
                <a:cubicBezTo>
                  <a:pt x="9" y="18"/>
                  <a:pt x="7" y="20"/>
                  <a:pt x="4" y="21"/>
                </a:cubicBezTo>
                <a:cubicBezTo>
                  <a:pt x="3" y="21"/>
                  <a:pt x="2" y="23"/>
                  <a:pt x="1" y="25"/>
                </a:cubicBezTo>
                <a:cubicBezTo>
                  <a:pt x="0" y="26"/>
                  <a:pt x="0" y="28"/>
                  <a:pt x="0" y="29"/>
                </a:cubicBezTo>
                <a:cubicBezTo>
                  <a:pt x="1" y="28"/>
                  <a:pt x="2" y="28"/>
                  <a:pt x="3" y="27"/>
                </a:cubicBezTo>
                <a:cubicBezTo>
                  <a:pt x="5" y="25"/>
                  <a:pt x="6" y="24"/>
                  <a:pt x="9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1" y="23"/>
                  <a:pt x="11" y="23"/>
                </a:cubicBezTo>
                <a:cubicBezTo>
                  <a:pt x="12" y="22"/>
                  <a:pt x="13" y="20"/>
                  <a:pt x="16" y="20"/>
                </a:cubicBezTo>
                <a:cubicBezTo>
                  <a:pt x="17" y="20"/>
                  <a:pt x="17" y="20"/>
                  <a:pt x="18" y="21"/>
                </a:cubicBezTo>
                <a:cubicBezTo>
                  <a:pt x="22" y="21"/>
                  <a:pt x="23" y="26"/>
                  <a:pt x="23" y="31"/>
                </a:cubicBezTo>
                <a:cubicBezTo>
                  <a:pt x="24" y="36"/>
                  <a:pt x="25" y="40"/>
                  <a:pt x="27" y="40"/>
                </a:cubicBezTo>
                <a:cubicBezTo>
                  <a:pt x="32" y="41"/>
                  <a:pt x="35" y="43"/>
                  <a:pt x="36" y="44"/>
                </a:cubicBezTo>
                <a:cubicBezTo>
                  <a:pt x="37" y="45"/>
                  <a:pt x="38" y="46"/>
                  <a:pt x="38" y="46"/>
                </a:cubicBezTo>
                <a:cubicBezTo>
                  <a:pt x="38" y="45"/>
                  <a:pt x="38" y="42"/>
                  <a:pt x="37" y="40"/>
                </a:cubicBezTo>
                <a:cubicBezTo>
                  <a:pt x="37" y="37"/>
                  <a:pt x="36" y="35"/>
                  <a:pt x="36" y="33"/>
                </a:cubicBezTo>
                <a:cubicBezTo>
                  <a:pt x="37" y="30"/>
                  <a:pt x="40" y="30"/>
                  <a:pt x="43" y="29"/>
                </a:cubicBezTo>
                <a:cubicBezTo>
                  <a:pt x="45" y="29"/>
                  <a:pt x="47" y="29"/>
                  <a:pt x="49" y="27"/>
                </a:cubicBezTo>
                <a:cubicBezTo>
                  <a:pt x="51" y="25"/>
                  <a:pt x="49" y="20"/>
                  <a:pt x="48" y="15"/>
                </a:cubicBezTo>
                <a:cubicBezTo>
                  <a:pt x="47" y="11"/>
                  <a:pt x="46" y="7"/>
                  <a:pt x="46" y="4"/>
                </a:cubicBezTo>
                <a:cubicBezTo>
                  <a:pt x="46" y="1"/>
                  <a:pt x="44" y="0"/>
                  <a:pt x="43" y="0"/>
                </a:cubicBezTo>
                <a:close/>
              </a:path>
            </a:pathLst>
          </a:custGeom>
          <a:solidFill>
            <a:srgbClr val="DBF0F5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36" name="Freeform 1138"/>
          <p:cNvSpPr>
            <a:spLocks/>
          </p:cNvSpPr>
          <p:nvPr/>
        </p:nvSpPr>
        <p:spPr bwMode="auto">
          <a:xfrm>
            <a:off x="7714418" y="4260024"/>
            <a:ext cx="126946" cy="240792"/>
          </a:xfrm>
          <a:custGeom>
            <a:avLst/>
            <a:gdLst>
              <a:gd name="T0" fmla="*/ 6 w 26"/>
              <a:gd name="T1" fmla="*/ 40 h 51"/>
              <a:gd name="T2" fmla="*/ 6 w 26"/>
              <a:gd name="T3" fmla="*/ 49 h 51"/>
              <a:gd name="T4" fmla="*/ 6 w 26"/>
              <a:gd name="T5" fmla="*/ 50 h 51"/>
              <a:gd name="T6" fmla="*/ 9 w 26"/>
              <a:gd name="T7" fmla="*/ 51 h 51"/>
              <a:gd name="T8" fmla="*/ 15 w 26"/>
              <a:gd name="T9" fmla="*/ 50 h 51"/>
              <a:gd name="T10" fmla="*/ 18 w 26"/>
              <a:gd name="T11" fmla="*/ 49 h 51"/>
              <a:gd name="T12" fmla="*/ 18 w 26"/>
              <a:gd name="T13" fmla="*/ 46 h 51"/>
              <a:gd name="T14" fmla="*/ 16 w 26"/>
              <a:gd name="T15" fmla="*/ 40 h 51"/>
              <a:gd name="T16" fmla="*/ 22 w 26"/>
              <a:gd name="T17" fmla="*/ 24 h 51"/>
              <a:gd name="T18" fmla="*/ 24 w 26"/>
              <a:gd name="T19" fmla="*/ 22 h 51"/>
              <a:gd name="T20" fmla="*/ 24 w 26"/>
              <a:gd name="T21" fmla="*/ 11 h 51"/>
              <a:gd name="T22" fmla="*/ 22 w 26"/>
              <a:gd name="T23" fmla="*/ 4 h 51"/>
              <a:gd name="T24" fmla="*/ 23 w 26"/>
              <a:gd name="T25" fmla="*/ 3 h 51"/>
              <a:gd name="T26" fmla="*/ 16 w 26"/>
              <a:gd name="T27" fmla="*/ 2 h 51"/>
              <a:gd name="T28" fmla="*/ 7 w 26"/>
              <a:gd name="T29" fmla="*/ 1 h 51"/>
              <a:gd name="T30" fmla="*/ 6 w 26"/>
              <a:gd name="T31" fmla="*/ 16 h 51"/>
              <a:gd name="T32" fmla="*/ 5 w 26"/>
              <a:gd name="T33" fmla="*/ 27 h 51"/>
              <a:gd name="T34" fmla="*/ 0 w 26"/>
              <a:gd name="T35" fmla="*/ 27 h 51"/>
              <a:gd name="T36" fmla="*/ 2 w 26"/>
              <a:gd name="T37" fmla="*/ 38 h 51"/>
              <a:gd name="T38" fmla="*/ 6 w 26"/>
              <a:gd name="T39" fmla="*/ 4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" h="51">
                <a:moveTo>
                  <a:pt x="6" y="40"/>
                </a:moveTo>
                <a:cubicBezTo>
                  <a:pt x="7" y="42"/>
                  <a:pt x="7" y="45"/>
                  <a:pt x="6" y="49"/>
                </a:cubicBezTo>
                <a:cubicBezTo>
                  <a:pt x="6" y="49"/>
                  <a:pt x="6" y="50"/>
                  <a:pt x="6" y="50"/>
                </a:cubicBezTo>
                <a:cubicBezTo>
                  <a:pt x="7" y="51"/>
                  <a:pt x="8" y="51"/>
                  <a:pt x="9" y="51"/>
                </a:cubicBezTo>
                <a:cubicBezTo>
                  <a:pt x="11" y="51"/>
                  <a:pt x="13" y="51"/>
                  <a:pt x="15" y="50"/>
                </a:cubicBezTo>
                <a:cubicBezTo>
                  <a:pt x="16" y="50"/>
                  <a:pt x="17" y="49"/>
                  <a:pt x="18" y="49"/>
                </a:cubicBezTo>
                <a:cubicBezTo>
                  <a:pt x="18" y="48"/>
                  <a:pt x="18" y="47"/>
                  <a:pt x="18" y="46"/>
                </a:cubicBezTo>
                <a:cubicBezTo>
                  <a:pt x="17" y="44"/>
                  <a:pt x="17" y="42"/>
                  <a:pt x="16" y="40"/>
                </a:cubicBezTo>
                <a:cubicBezTo>
                  <a:pt x="11" y="35"/>
                  <a:pt x="17" y="29"/>
                  <a:pt x="22" y="24"/>
                </a:cubicBezTo>
                <a:cubicBezTo>
                  <a:pt x="22" y="23"/>
                  <a:pt x="23" y="22"/>
                  <a:pt x="24" y="22"/>
                </a:cubicBezTo>
                <a:cubicBezTo>
                  <a:pt x="26" y="19"/>
                  <a:pt x="25" y="15"/>
                  <a:pt x="24" y="11"/>
                </a:cubicBezTo>
                <a:cubicBezTo>
                  <a:pt x="23" y="8"/>
                  <a:pt x="22" y="6"/>
                  <a:pt x="22" y="4"/>
                </a:cubicBezTo>
                <a:cubicBezTo>
                  <a:pt x="23" y="4"/>
                  <a:pt x="23" y="3"/>
                  <a:pt x="23" y="3"/>
                </a:cubicBezTo>
                <a:cubicBezTo>
                  <a:pt x="21" y="3"/>
                  <a:pt x="19" y="3"/>
                  <a:pt x="16" y="2"/>
                </a:cubicBezTo>
                <a:cubicBezTo>
                  <a:pt x="13" y="1"/>
                  <a:pt x="9" y="0"/>
                  <a:pt x="7" y="1"/>
                </a:cubicBezTo>
                <a:cubicBezTo>
                  <a:pt x="6" y="2"/>
                  <a:pt x="6" y="12"/>
                  <a:pt x="6" y="16"/>
                </a:cubicBezTo>
                <a:cubicBezTo>
                  <a:pt x="6" y="23"/>
                  <a:pt x="7" y="26"/>
                  <a:pt x="5" y="27"/>
                </a:cubicBezTo>
                <a:cubicBezTo>
                  <a:pt x="4" y="28"/>
                  <a:pt x="1" y="28"/>
                  <a:pt x="0" y="27"/>
                </a:cubicBezTo>
                <a:cubicBezTo>
                  <a:pt x="0" y="30"/>
                  <a:pt x="1" y="36"/>
                  <a:pt x="2" y="38"/>
                </a:cubicBezTo>
                <a:cubicBezTo>
                  <a:pt x="3" y="38"/>
                  <a:pt x="5" y="39"/>
                  <a:pt x="6" y="40"/>
                </a:cubicBezTo>
                <a:close/>
              </a:path>
            </a:pathLst>
          </a:custGeom>
          <a:solidFill>
            <a:srgbClr val="DBF0F5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37" name="Freeform 1139"/>
          <p:cNvSpPr>
            <a:spLocks/>
          </p:cNvSpPr>
          <p:nvPr/>
        </p:nvSpPr>
        <p:spPr bwMode="auto">
          <a:xfrm>
            <a:off x="7821051" y="4495902"/>
            <a:ext cx="192956" cy="201478"/>
          </a:xfrm>
          <a:custGeom>
            <a:avLst/>
            <a:gdLst>
              <a:gd name="T0" fmla="*/ 4 w 40"/>
              <a:gd name="T1" fmla="*/ 3 h 43"/>
              <a:gd name="T2" fmla="*/ 19 w 40"/>
              <a:gd name="T3" fmla="*/ 11 h 43"/>
              <a:gd name="T4" fmla="*/ 20 w 40"/>
              <a:gd name="T5" fmla="*/ 16 h 43"/>
              <a:gd name="T6" fmla="*/ 20 w 40"/>
              <a:gd name="T7" fmla="*/ 23 h 43"/>
              <a:gd name="T8" fmla="*/ 23 w 40"/>
              <a:gd name="T9" fmla="*/ 22 h 43"/>
              <a:gd name="T10" fmla="*/ 28 w 40"/>
              <a:gd name="T11" fmla="*/ 25 h 43"/>
              <a:gd name="T12" fmla="*/ 27 w 40"/>
              <a:gd name="T13" fmla="*/ 31 h 43"/>
              <a:gd name="T14" fmla="*/ 30 w 40"/>
              <a:gd name="T15" fmla="*/ 37 h 43"/>
              <a:gd name="T16" fmla="*/ 33 w 40"/>
              <a:gd name="T17" fmla="*/ 43 h 43"/>
              <a:gd name="T18" fmla="*/ 33 w 40"/>
              <a:gd name="T19" fmla="*/ 42 h 43"/>
              <a:gd name="T20" fmla="*/ 37 w 40"/>
              <a:gd name="T21" fmla="*/ 34 h 43"/>
              <a:gd name="T22" fmla="*/ 39 w 40"/>
              <a:gd name="T23" fmla="*/ 33 h 43"/>
              <a:gd name="T24" fmla="*/ 37 w 40"/>
              <a:gd name="T25" fmla="*/ 26 h 43"/>
              <a:gd name="T26" fmla="*/ 35 w 40"/>
              <a:gd name="T27" fmla="*/ 22 h 43"/>
              <a:gd name="T28" fmla="*/ 29 w 40"/>
              <a:gd name="T29" fmla="*/ 18 h 43"/>
              <a:gd name="T30" fmla="*/ 22 w 40"/>
              <a:gd name="T31" fmla="*/ 12 h 43"/>
              <a:gd name="T32" fmla="*/ 19 w 40"/>
              <a:gd name="T33" fmla="*/ 7 h 43"/>
              <a:gd name="T34" fmla="*/ 15 w 40"/>
              <a:gd name="T35" fmla="*/ 2 h 43"/>
              <a:gd name="T36" fmla="*/ 7 w 40"/>
              <a:gd name="T37" fmla="*/ 0 h 43"/>
              <a:gd name="T38" fmla="*/ 2 w 40"/>
              <a:gd name="T39" fmla="*/ 1 h 43"/>
              <a:gd name="T40" fmla="*/ 0 w 40"/>
              <a:gd name="T41" fmla="*/ 2 h 43"/>
              <a:gd name="T42" fmla="*/ 1 w 40"/>
              <a:gd name="T43" fmla="*/ 2 h 43"/>
              <a:gd name="T44" fmla="*/ 4 w 40"/>
              <a:gd name="T45" fmla="*/ 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" h="43">
                <a:moveTo>
                  <a:pt x="4" y="3"/>
                </a:moveTo>
                <a:cubicBezTo>
                  <a:pt x="9" y="2"/>
                  <a:pt x="16" y="7"/>
                  <a:pt x="19" y="11"/>
                </a:cubicBezTo>
                <a:cubicBezTo>
                  <a:pt x="20" y="13"/>
                  <a:pt x="20" y="15"/>
                  <a:pt x="20" y="16"/>
                </a:cubicBezTo>
                <a:cubicBezTo>
                  <a:pt x="19" y="18"/>
                  <a:pt x="19" y="22"/>
                  <a:pt x="20" y="23"/>
                </a:cubicBezTo>
                <a:cubicBezTo>
                  <a:pt x="21" y="23"/>
                  <a:pt x="22" y="22"/>
                  <a:pt x="23" y="22"/>
                </a:cubicBezTo>
                <a:cubicBezTo>
                  <a:pt x="25" y="22"/>
                  <a:pt x="27" y="23"/>
                  <a:pt x="28" y="25"/>
                </a:cubicBezTo>
                <a:cubicBezTo>
                  <a:pt x="29" y="27"/>
                  <a:pt x="29" y="29"/>
                  <a:pt x="27" y="31"/>
                </a:cubicBezTo>
                <a:cubicBezTo>
                  <a:pt x="27" y="33"/>
                  <a:pt x="27" y="34"/>
                  <a:pt x="30" y="37"/>
                </a:cubicBezTo>
                <a:cubicBezTo>
                  <a:pt x="31" y="39"/>
                  <a:pt x="32" y="41"/>
                  <a:pt x="33" y="43"/>
                </a:cubicBezTo>
                <a:cubicBezTo>
                  <a:pt x="33" y="42"/>
                  <a:pt x="33" y="42"/>
                  <a:pt x="33" y="42"/>
                </a:cubicBezTo>
                <a:cubicBezTo>
                  <a:pt x="32" y="37"/>
                  <a:pt x="34" y="36"/>
                  <a:pt x="37" y="34"/>
                </a:cubicBezTo>
                <a:cubicBezTo>
                  <a:pt x="37" y="34"/>
                  <a:pt x="38" y="34"/>
                  <a:pt x="39" y="33"/>
                </a:cubicBezTo>
                <a:cubicBezTo>
                  <a:pt x="40" y="32"/>
                  <a:pt x="40" y="31"/>
                  <a:pt x="37" y="26"/>
                </a:cubicBezTo>
                <a:cubicBezTo>
                  <a:pt x="37" y="24"/>
                  <a:pt x="36" y="23"/>
                  <a:pt x="35" y="22"/>
                </a:cubicBezTo>
                <a:cubicBezTo>
                  <a:pt x="34" y="20"/>
                  <a:pt x="32" y="19"/>
                  <a:pt x="29" y="18"/>
                </a:cubicBezTo>
                <a:cubicBezTo>
                  <a:pt x="26" y="17"/>
                  <a:pt x="22" y="16"/>
                  <a:pt x="22" y="12"/>
                </a:cubicBezTo>
                <a:cubicBezTo>
                  <a:pt x="22" y="10"/>
                  <a:pt x="21" y="9"/>
                  <a:pt x="19" y="7"/>
                </a:cubicBezTo>
                <a:cubicBezTo>
                  <a:pt x="17" y="6"/>
                  <a:pt x="15" y="4"/>
                  <a:pt x="15" y="2"/>
                </a:cubicBezTo>
                <a:cubicBezTo>
                  <a:pt x="14" y="2"/>
                  <a:pt x="11" y="0"/>
                  <a:pt x="7" y="0"/>
                </a:cubicBezTo>
                <a:cubicBezTo>
                  <a:pt x="5" y="0"/>
                  <a:pt x="3" y="0"/>
                  <a:pt x="2" y="1"/>
                </a:cubicBezTo>
                <a:cubicBezTo>
                  <a:pt x="1" y="1"/>
                  <a:pt x="1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4" y="3"/>
                </a:cubicBezTo>
                <a:close/>
              </a:path>
            </a:pathLst>
          </a:custGeom>
          <a:solidFill>
            <a:srgbClr val="DBF0F5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38" name="Freeform 1140"/>
          <p:cNvSpPr>
            <a:spLocks/>
          </p:cNvSpPr>
          <p:nvPr/>
        </p:nvSpPr>
        <p:spPr bwMode="auto">
          <a:xfrm>
            <a:off x="7815973" y="4623668"/>
            <a:ext cx="101557" cy="137596"/>
          </a:xfrm>
          <a:custGeom>
            <a:avLst/>
            <a:gdLst>
              <a:gd name="T0" fmla="*/ 19 w 21"/>
              <a:gd name="T1" fmla="*/ 15 h 30"/>
              <a:gd name="T2" fmla="*/ 18 w 21"/>
              <a:gd name="T3" fmla="*/ 15 h 30"/>
              <a:gd name="T4" fmla="*/ 17 w 21"/>
              <a:gd name="T5" fmla="*/ 14 h 30"/>
              <a:gd name="T6" fmla="*/ 17 w 21"/>
              <a:gd name="T7" fmla="*/ 11 h 30"/>
              <a:gd name="T8" fmla="*/ 15 w 21"/>
              <a:gd name="T9" fmla="*/ 8 h 30"/>
              <a:gd name="T10" fmla="*/ 2 w 21"/>
              <a:gd name="T11" fmla="*/ 0 h 30"/>
              <a:gd name="T12" fmla="*/ 1 w 21"/>
              <a:gd name="T13" fmla="*/ 3 h 30"/>
              <a:gd name="T14" fmla="*/ 2 w 21"/>
              <a:gd name="T15" fmla="*/ 12 h 30"/>
              <a:gd name="T16" fmla="*/ 3 w 21"/>
              <a:gd name="T17" fmla="*/ 11 h 30"/>
              <a:gd name="T18" fmla="*/ 6 w 21"/>
              <a:gd name="T19" fmla="*/ 10 h 30"/>
              <a:gd name="T20" fmla="*/ 9 w 21"/>
              <a:gd name="T21" fmla="*/ 8 h 30"/>
              <a:gd name="T22" fmla="*/ 11 w 21"/>
              <a:gd name="T23" fmla="*/ 10 h 30"/>
              <a:gd name="T24" fmla="*/ 11 w 21"/>
              <a:gd name="T25" fmla="*/ 21 h 30"/>
              <a:gd name="T26" fmla="*/ 10 w 21"/>
              <a:gd name="T27" fmla="*/ 27 h 30"/>
              <a:gd name="T28" fmla="*/ 11 w 21"/>
              <a:gd name="T29" fmla="*/ 30 h 30"/>
              <a:gd name="T30" fmla="*/ 12 w 21"/>
              <a:gd name="T31" fmla="*/ 30 h 30"/>
              <a:gd name="T32" fmla="*/ 15 w 21"/>
              <a:gd name="T33" fmla="*/ 27 h 30"/>
              <a:gd name="T34" fmla="*/ 21 w 21"/>
              <a:gd name="T35" fmla="*/ 15 h 30"/>
              <a:gd name="T36" fmla="*/ 21 w 21"/>
              <a:gd name="T37" fmla="*/ 15 h 30"/>
              <a:gd name="T38" fmla="*/ 19 w 21"/>
              <a:gd name="T39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" h="30">
                <a:moveTo>
                  <a:pt x="19" y="15"/>
                </a:moveTo>
                <a:cubicBezTo>
                  <a:pt x="18" y="15"/>
                  <a:pt x="18" y="15"/>
                  <a:pt x="18" y="15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3"/>
                  <a:pt x="17" y="12"/>
                  <a:pt x="17" y="11"/>
                </a:cubicBezTo>
                <a:cubicBezTo>
                  <a:pt x="17" y="11"/>
                  <a:pt x="16" y="10"/>
                  <a:pt x="15" y="8"/>
                </a:cubicBezTo>
                <a:cubicBezTo>
                  <a:pt x="11" y="4"/>
                  <a:pt x="5" y="0"/>
                  <a:pt x="2" y="0"/>
                </a:cubicBezTo>
                <a:cubicBezTo>
                  <a:pt x="2" y="0"/>
                  <a:pt x="1" y="1"/>
                  <a:pt x="1" y="3"/>
                </a:cubicBezTo>
                <a:cubicBezTo>
                  <a:pt x="0" y="7"/>
                  <a:pt x="1" y="11"/>
                  <a:pt x="2" y="12"/>
                </a:cubicBezTo>
                <a:cubicBezTo>
                  <a:pt x="2" y="12"/>
                  <a:pt x="3" y="11"/>
                  <a:pt x="3" y="11"/>
                </a:cubicBezTo>
                <a:cubicBezTo>
                  <a:pt x="6" y="11"/>
                  <a:pt x="6" y="11"/>
                  <a:pt x="6" y="10"/>
                </a:cubicBezTo>
                <a:cubicBezTo>
                  <a:pt x="7" y="8"/>
                  <a:pt x="8" y="8"/>
                  <a:pt x="9" y="8"/>
                </a:cubicBezTo>
                <a:cubicBezTo>
                  <a:pt x="10" y="8"/>
                  <a:pt x="11" y="9"/>
                  <a:pt x="11" y="10"/>
                </a:cubicBezTo>
                <a:cubicBezTo>
                  <a:pt x="12" y="12"/>
                  <a:pt x="14" y="18"/>
                  <a:pt x="11" y="21"/>
                </a:cubicBezTo>
                <a:cubicBezTo>
                  <a:pt x="9" y="22"/>
                  <a:pt x="9" y="25"/>
                  <a:pt x="10" y="27"/>
                </a:cubicBezTo>
                <a:cubicBezTo>
                  <a:pt x="10" y="29"/>
                  <a:pt x="11" y="29"/>
                  <a:pt x="11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3" y="29"/>
                  <a:pt x="15" y="27"/>
                </a:cubicBezTo>
                <a:cubicBezTo>
                  <a:pt x="18" y="23"/>
                  <a:pt x="21" y="17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20" y="15"/>
                  <a:pt x="19" y="15"/>
                </a:cubicBezTo>
                <a:close/>
              </a:path>
            </a:pathLst>
          </a:custGeom>
          <a:solidFill>
            <a:srgbClr val="DBF0F5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39" name="Freeform 1141"/>
          <p:cNvSpPr>
            <a:spLocks/>
          </p:cNvSpPr>
          <p:nvPr/>
        </p:nvSpPr>
        <p:spPr bwMode="auto">
          <a:xfrm>
            <a:off x="5571591" y="4746519"/>
            <a:ext cx="101557" cy="181822"/>
          </a:xfrm>
          <a:custGeom>
            <a:avLst/>
            <a:gdLst>
              <a:gd name="T0" fmla="*/ 4 w 20"/>
              <a:gd name="T1" fmla="*/ 0 h 39"/>
              <a:gd name="T2" fmla="*/ 3 w 20"/>
              <a:gd name="T3" fmla="*/ 4 h 39"/>
              <a:gd name="T4" fmla="*/ 1 w 20"/>
              <a:gd name="T5" fmla="*/ 9 h 39"/>
              <a:gd name="T6" fmla="*/ 1 w 20"/>
              <a:gd name="T7" fmla="*/ 23 h 39"/>
              <a:gd name="T8" fmla="*/ 1 w 20"/>
              <a:gd name="T9" fmla="*/ 26 h 39"/>
              <a:gd name="T10" fmla="*/ 5 w 20"/>
              <a:gd name="T11" fmla="*/ 38 h 39"/>
              <a:gd name="T12" fmla="*/ 8 w 20"/>
              <a:gd name="T13" fmla="*/ 39 h 39"/>
              <a:gd name="T14" fmla="*/ 20 w 20"/>
              <a:gd name="T15" fmla="*/ 24 h 39"/>
              <a:gd name="T16" fmla="*/ 4 w 20"/>
              <a:gd name="T1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39">
                <a:moveTo>
                  <a:pt x="4" y="0"/>
                </a:moveTo>
                <a:cubicBezTo>
                  <a:pt x="3" y="0"/>
                  <a:pt x="3" y="2"/>
                  <a:pt x="3" y="4"/>
                </a:cubicBezTo>
                <a:cubicBezTo>
                  <a:pt x="2" y="5"/>
                  <a:pt x="2" y="7"/>
                  <a:pt x="1" y="9"/>
                </a:cubicBezTo>
                <a:cubicBezTo>
                  <a:pt x="0" y="13"/>
                  <a:pt x="0" y="17"/>
                  <a:pt x="1" y="23"/>
                </a:cubicBezTo>
                <a:cubicBezTo>
                  <a:pt x="1" y="24"/>
                  <a:pt x="1" y="25"/>
                  <a:pt x="1" y="26"/>
                </a:cubicBezTo>
                <a:cubicBezTo>
                  <a:pt x="1" y="31"/>
                  <a:pt x="2" y="36"/>
                  <a:pt x="5" y="38"/>
                </a:cubicBezTo>
                <a:cubicBezTo>
                  <a:pt x="6" y="39"/>
                  <a:pt x="7" y="39"/>
                  <a:pt x="8" y="39"/>
                </a:cubicBezTo>
                <a:cubicBezTo>
                  <a:pt x="12" y="39"/>
                  <a:pt x="19" y="31"/>
                  <a:pt x="20" y="24"/>
                </a:cubicBezTo>
                <a:cubicBezTo>
                  <a:pt x="20" y="16"/>
                  <a:pt x="7" y="2"/>
                  <a:pt x="4" y="0"/>
                </a:cubicBezTo>
                <a:close/>
              </a:path>
            </a:pathLst>
          </a:custGeom>
          <a:solidFill>
            <a:srgbClr val="DBF0F5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40" name="Freeform 1143"/>
          <p:cNvSpPr>
            <a:spLocks/>
          </p:cNvSpPr>
          <p:nvPr/>
        </p:nvSpPr>
        <p:spPr bwMode="auto">
          <a:xfrm>
            <a:off x="8674120" y="87958"/>
            <a:ext cx="421456" cy="147423"/>
          </a:xfrm>
          <a:custGeom>
            <a:avLst/>
            <a:gdLst>
              <a:gd name="T0" fmla="*/ 3 w 87"/>
              <a:gd name="T1" fmla="*/ 22 h 31"/>
              <a:gd name="T2" fmla="*/ 11 w 87"/>
              <a:gd name="T3" fmla="*/ 29 h 31"/>
              <a:gd name="T4" fmla="*/ 12 w 87"/>
              <a:gd name="T5" fmla="*/ 30 h 31"/>
              <a:gd name="T6" fmla="*/ 14 w 87"/>
              <a:gd name="T7" fmla="*/ 30 h 31"/>
              <a:gd name="T8" fmla="*/ 25 w 87"/>
              <a:gd name="T9" fmla="*/ 28 h 31"/>
              <a:gd name="T10" fmla="*/ 27 w 87"/>
              <a:gd name="T11" fmla="*/ 27 h 31"/>
              <a:gd name="T12" fmla="*/ 33 w 87"/>
              <a:gd name="T13" fmla="*/ 29 h 31"/>
              <a:gd name="T14" fmla="*/ 37 w 87"/>
              <a:gd name="T15" fmla="*/ 29 h 31"/>
              <a:gd name="T16" fmla="*/ 48 w 87"/>
              <a:gd name="T17" fmla="*/ 26 h 31"/>
              <a:gd name="T18" fmla="*/ 53 w 87"/>
              <a:gd name="T19" fmla="*/ 27 h 31"/>
              <a:gd name="T20" fmla="*/ 58 w 87"/>
              <a:gd name="T21" fmla="*/ 27 h 31"/>
              <a:gd name="T22" fmla="*/ 59 w 87"/>
              <a:gd name="T23" fmla="*/ 27 h 31"/>
              <a:gd name="T24" fmla="*/ 57 w 87"/>
              <a:gd name="T25" fmla="*/ 22 h 31"/>
              <a:gd name="T26" fmla="*/ 55 w 87"/>
              <a:gd name="T27" fmla="*/ 16 h 31"/>
              <a:gd name="T28" fmla="*/ 60 w 87"/>
              <a:gd name="T29" fmla="*/ 12 h 31"/>
              <a:gd name="T30" fmla="*/ 65 w 87"/>
              <a:gd name="T31" fmla="*/ 15 h 31"/>
              <a:gd name="T32" fmla="*/ 65 w 87"/>
              <a:gd name="T33" fmla="*/ 19 h 31"/>
              <a:gd name="T34" fmla="*/ 65 w 87"/>
              <a:gd name="T35" fmla="*/ 21 h 31"/>
              <a:gd name="T36" fmla="*/ 78 w 87"/>
              <a:gd name="T37" fmla="*/ 26 h 31"/>
              <a:gd name="T38" fmla="*/ 82 w 87"/>
              <a:gd name="T39" fmla="*/ 23 h 31"/>
              <a:gd name="T40" fmla="*/ 85 w 87"/>
              <a:gd name="T41" fmla="*/ 17 h 31"/>
              <a:gd name="T42" fmla="*/ 87 w 87"/>
              <a:gd name="T43" fmla="*/ 15 h 31"/>
              <a:gd name="T44" fmla="*/ 82 w 87"/>
              <a:gd name="T45" fmla="*/ 11 h 31"/>
              <a:gd name="T46" fmla="*/ 69 w 87"/>
              <a:gd name="T47" fmla="*/ 8 h 31"/>
              <a:gd name="T48" fmla="*/ 58 w 87"/>
              <a:gd name="T49" fmla="*/ 6 h 31"/>
              <a:gd name="T50" fmla="*/ 50 w 87"/>
              <a:gd name="T51" fmla="*/ 4 h 31"/>
              <a:gd name="T52" fmla="*/ 44 w 87"/>
              <a:gd name="T53" fmla="*/ 8 h 31"/>
              <a:gd name="T54" fmla="*/ 41 w 87"/>
              <a:gd name="T55" fmla="*/ 12 h 31"/>
              <a:gd name="T56" fmla="*/ 30 w 87"/>
              <a:gd name="T57" fmla="*/ 6 h 31"/>
              <a:gd name="T58" fmla="*/ 20 w 87"/>
              <a:gd name="T59" fmla="*/ 0 h 31"/>
              <a:gd name="T60" fmla="*/ 20 w 87"/>
              <a:gd name="T61" fmla="*/ 0 h 31"/>
              <a:gd name="T62" fmla="*/ 1 w 87"/>
              <a:gd name="T63" fmla="*/ 18 h 31"/>
              <a:gd name="T64" fmla="*/ 3 w 87"/>
              <a:gd name="T65" fmla="*/ 2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" h="31">
                <a:moveTo>
                  <a:pt x="3" y="22"/>
                </a:moveTo>
                <a:cubicBezTo>
                  <a:pt x="7" y="25"/>
                  <a:pt x="9" y="27"/>
                  <a:pt x="11" y="29"/>
                </a:cubicBezTo>
                <a:cubicBezTo>
                  <a:pt x="11" y="29"/>
                  <a:pt x="12" y="30"/>
                  <a:pt x="12" y="30"/>
                </a:cubicBezTo>
                <a:cubicBezTo>
                  <a:pt x="12" y="30"/>
                  <a:pt x="12" y="30"/>
                  <a:pt x="14" y="30"/>
                </a:cubicBezTo>
                <a:cubicBezTo>
                  <a:pt x="17" y="30"/>
                  <a:pt x="22" y="29"/>
                  <a:pt x="25" y="28"/>
                </a:cubicBezTo>
                <a:cubicBezTo>
                  <a:pt x="27" y="27"/>
                  <a:pt x="27" y="27"/>
                  <a:pt x="27" y="27"/>
                </a:cubicBezTo>
                <a:cubicBezTo>
                  <a:pt x="29" y="26"/>
                  <a:pt x="31" y="28"/>
                  <a:pt x="33" y="29"/>
                </a:cubicBezTo>
                <a:cubicBezTo>
                  <a:pt x="34" y="30"/>
                  <a:pt x="35" y="31"/>
                  <a:pt x="37" y="29"/>
                </a:cubicBezTo>
                <a:cubicBezTo>
                  <a:pt x="41" y="27"/>
                  <a:pt x="45" y="26"/>
                  <a:pt x="48" y="26"/>
                </a:cubicBezTo>
                <a:cubicBezTo>
                  <a:pt x="49" y="26"/>
                  <a:pt x="51" y="27"/>
                  <a:pt x="53" y="27"/>
                </a:cubicBezTo>
                <a:cubicBezTo>
                  <a:pt x="54" y="27"/>
                  <a:pt x="56" y="27"/>
                  <a:pt x="58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59" y="26"/>
                  <a:pt x="58" y="24"/>
                  <a:pt x="57" y="22"/>
                </a:cubicBezTo>
                <a:cubicBezTo>
                  <a:pt x="56" y="20"/>
                  <a:pt x="55" y="18"/>
                  <a:pt x="55" y="16"/>
                </a:cubicBezTo>
                <a:cubicBezTo>
                  <a:pt x="55" y="13"/>
                  <a:pt x="57" y="12"/>
                  <a:pt x="60" y="12"/>
                </a:cubicBezTo>
                <a:cubicBezTo>
                  <a:pt x="62" y="12"/>
                  <a:pt x="64" y="13"/>
                  <a:pt x="65" y="15"/>
                </a:cubicBezTo>
                <a:cubicBezTo>
                  <a:pt x="66" y="16"/>
                  <a:pt x="66" y="18"/>
                  <a:pt x="65" y="19"/>
                </a:cubicBezTo>
                <a:cubicBezTo>
                  <a:pt x="64" y="20"/>
                  <a:pt x="65" y="20"/>
                  <a:pt x="65" y="21"/>
                </a:cubicBezTo>
                <a:cubicBezTo>
                  <a:pt x="66" y="24"/>
                  <a:pt x="71" y="27"/>
                  <a:pt x="78" y="26"/>
                </a:cubicBezTo>
                <a:cubicBezTo>
                  <a:pt x="82" y="26"/>
                  <a:pt x="82" y="25"/>
                  <a:pt x="82" y="23"/>
                </a:cubicBezTo>
                <a:cubicBezTo>
                  <a:pt x="82" y="21"/>
                  <a:pt x="81" y="18"/>
                  <a:pt x="85" y="17"/>
                </a:cubicBezTo>
                <a:cubicBezTo>
                  <a:pt x="87" y="16"/>
                  <a:pt x="87" y="15"/>
                  <a:pt x="87" y="15"/>
                </a:cubicBezTo>
                <a:cubicBezTo>
                  <a:pt x="87" y="15"/>
                  <a:pt x="87" y="14"/>
                  <a:pt x="82" y="11"/>
                </a:cubicBezTo>
                <a:cubicBezTo>
                  <a:pt x="78" y="8"/>
                  <a:pt x="73" y="8"/>
                  <a:pt x="69" y="8"/>
                </a:cubicBezTo>
                <a:cubicBezTo>
                  <a:pt x="65" y="8"/>
                  <a:pt x="61" y="8"/>
                  <a:pt x="58" y="6"/>
                </a:cubicBezTo>
                <a:cubicBezTo>
                  <a:pt x="55" y="5"/>
                  <a:pt x="52" y="4"/>
                  <a:pt x="50" y="4"/>
                </a:cubicBezTo>
                <a:cubicBezTo>
                  <a:pt x="45" y="4"/>
                  <a:pt x="44" y="7"/>
                  <a:pt x="44" y="8"/>
                </a:cubicBezTo>
                <a:cubicBezTo>
                  <a:pt x="44" y="11"/>
                  <a:pt x="42" y="12"/>
                  <a:pt x="41" y="12"/>
                </a:cubicBezTo>
                <a:cubicBezTo>
                  <a:pt x="38" y="12"/>
                  <a:pt x="35" y="10"/>
                  <a:pt x="30" y="6"/>
                </a:cubicBezTo>
                <a:cubicBezTo>
                  <a:pt x="27" y="4"/>
                  <a:pt x="23" y="1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5" y="0"/>
                  <a:pt x="3" y="10"/>
                  <a:pt x="1" y="18"/>
                </a:cubicBezTo>
                <a:cubicBezTo>
                  <a:pt x="0" y="21"/>
                  <a:pt x="1" y="22"/>
                  <a:pt x="3" y="22"/>
                </a:cubicBezTo>
                <a:close/>
              </a:path>
            </a:pathLst>
          </a:custGeom>
          <a:solidFill>
            <a:srgbClr val="C3EFF1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41" name="Freeform 1144"/>
          <p:cNvSpPr>
            <a:spLocks/>
          </p:cNvSpPr>
          <p:nvPr/>
        </p:nvSpPr>
        <p:spPr bwMode="auto">
          <a:xfrm>
            <a:off x="6602383" y="-285512"/>
            <a:ext cx="319901" cy="157252"/>
          </a:xfrm>
          <a:custGeom>
            <a:avLst/>
            <a:gdLst>
              <a:gd name="T0" fmla="*/ 13 w 66"/>
              <a:gd name="T1" fmla="*/ 33 h 34"/>
              <a:gd name="T2" fmla="*/ 28 w 66"/>
              <a:gd name="T3" fmla="*/ 31 h 34"/>
              <a:gd name="T4" fmla="*/ 29 w 66"/>
              <a:gd name="T5" fmla="*/ 31 h 34"/>
              <a:gd name="T6" fmla="*/ 65 w 66"/>
              <a:gd name="T7" fmla="*/ 19 h 34"/>
              <a:gd name="T8" fmla="*/ 60 w 66"/>
              <a:gd name="T9" fmla="*/ 16 h 34"/>
              <a:gd name="T10" fmla="*/ 51 w 66"/>
              <a:gd name="T11" fmla="*/ 11 h 34"/>
              <a:gd name="T12" fmla="*/ 47 w 66"/>
              <a:gd name="T13" fmla="*/ 10 h 34"/>
              <a:gd name="T14" fmla="*/ 38 w 66"/>
              <a:gd name="T15" fmla="*/ 14 h 34"/>
              <a:gd name="T16" fmla="*/ 35 w 66"/>
              <a:gd name="T17" fmla="*/ 17 h 34"/>
              <a:gd name="T18" fmla="*/ 32 w 66"/>
              <a:gd name="T19" fmla="*/ 15 h 34"/>
              <a:gd name="T20" fmla="*/ 36 w 66"/>
              <a:gd name="T21" fmla="*/ 6 h 34"/>
              <a:gd name="T22" fmla="*/ 37 w 66"/>
              <a:gd name="T23" fmla="*/ 3 h 34"/>
              <a:gd name="T24" fmla="*/ 33 w 66"/>
              <a:gd name="T25" fmla="*/ 0 h 34"/>
              <a:gd name="T26" fmla="*/ 33 w 66"/>
              <a:gd name="T27" fmla="*/ 0 h 34"/>
              <a:gd name="T28" fmla="*/ 25 w 66"/>
              <a:gd name="T29" fmla="*/ 4 h 34"/>
              <a:gd name="T30" fmla="*/ 21 w 66"/>
              <a:gd name="T31" fmla="*/ 5 h 34"/>
              <a:gd name="T32" fmla="*/ 19 w 66"/>
              <a:gd name="T33" fmla="*/ 10 h 34"/>
              <a:gd name="T34" fmla="*/ 17 w 66"/>
              <a:gd name="T35" fmla="*/ 13 h 34"/>
              <a:gd name="T36" fmla="*/ 16 w 66"/>
              <a:gd name="T37" fmla="*/ 16 h 34"/>
              <a:gd name="T38" fmla="*/ 13 w 66"/>
              <a:gd name="T39" fmla="*/ 17 h 34"/>
              <a:gd name="T40" fmla="*/ 12 w 66"/>
              <a:gd name="T41" fmla="*/ 17 h 34"/>
              <a:gd name="T42" fmla="*/ 9 w 66"/>
              <a:gd name="T43" fmla="*/ 20 h 34"/>
              <a:gd name="T44" fmla="*/ 2 w 66"/>
              <a:gd name="T45" fmla="*/ 31 h 34"/>
              <a:gd name="T46" fmla="*/ 0 w 66"/>
              <a:gd name="T47" fmla="*/ 34 h 34"/>
              <a:gd name="T48" fmla="*/ 2 w 66"/>
              <a:gd name="T49" fmla="*/ 34 h 34"/>
              <a:gd name="T50" fmla="*/ 13 w 66"/>
              <a:gd name="T51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6" h="34">
                <a:moveTo>
                  <a:pt x="13" y="33"/>
                </a:moveTo>
                <a:cubicBezTo>
                  <a:pt x="18" y="32"/>
                  <a:pt x="23" y="31"/>
                  <a:pt x="28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41" y="31"/>
                  <a:pt x="64" y="23"/>
                  <a:pt x="65" y="19"/>
                </a:cubicBezTo>
                <a:cubicBezTo>
                  <a:pt x="66" y="18"/>
                  <a:pt x="64" y="17"/>
                  <a:pt x="60" y="16"/>
                </a:cubicBezTo>
                <a:cubicBezTo>
                  <a:pt x="57" y="15"/>
                  <a:pt x="53" y="14"/>
                  <a:pt x="51" y="11"/>
                </a:cubicBezTo>
                <a:cubicBezTo>
                  <a:pt x="50" y="10"/>
                  <a:pt x="49" y="10"/>
                  <a:pt x="47" y="10"/>
                </a:cubicBezTo>
                <a:cubicBezTo>
                  <a:pt x="44" y="10"/>
                  <a:pt x="39" y="12"/>
                  <a:pt x="38" y="14"/>
                </a:cubicBezTo>
                <a:cubicBezTo>
                  <a:pt x="37" y="17"/>
                  <a:pt x="35" y="17"/>
                  <a:pt x="35" y="17"/>
                </a:cubicBezTo>
                <a:cubicBezTo>
                  <a:pt x="33" y="17"/>
                  <a:pt x="32" y="16"/>
                  <a:pt x="32" y="15"/>
                </a:cubicBezTo>
                <a:cubicBezTo>
                  <a:pt x="31" y="13"/>
                  <a:pt x="33" y="9"/>
                  <a:pt x="36" y="6"/>
                </a:cubicBezTo>
                <a:cubicBezTo>
                  <a:pt x="38" y="4"/>
                  <a:pt x="38" y="3"/>
                  <a:pt x="37" y="3"/>
                </a:cubicBezTo>
                <a:cubicBezTo>
                  <a:pt x="37" y="2"/>
                  <a:pt x="35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2" y="4"/>
                  <a:pt x="28" y="4"/>
                  <a:pt x="25" y="4"/>
                </a:cubicBezTo>
                <a:cubicBezTo>
                  <a:pt x="24" y="4"/>
                  <a:pt x="22" y="4"/>
                  <a:pt x="21" y="5"/>
                </a:cubicBezTo>
                <a:cubicBezTo>
                  <a:pt x="21" y="7"/>
                  <a:pt x="20" y="9"/>
                  <a:pt x="19" y="10"/>
                </a:cubicBezTo>
                <a:cubicBezTo>
                  <a:pt x="18" y="11"/>
                  <a:pt x="17" y="12"/>
                  <a:pt x="17" y="13"/>
                </a:cubicBezTo>
                <a:cubicBezTo>
                  <a:pt x="17" y="14"/>
                  <a:pt x="17" y="15"/>
                  <a:pt x="16" y="16"/>
                </a:cubicBezTo>
                <a:cubicBezTo>
                  <a:pt x="15" y="17"/>
                  <a:pt x="14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0" y="17"/>
                  <a:pt x="9" y="17"/>
                  <a:pt x="9" y="20"/>
                </a:cubicBezTo>
                <a:cubicBezTo>
                  <a:pt x="9" y="25"/>
                  <a:pt x="5" y="28"/>
                  <a:pt x="2" y="31"/>
                </a:cubicBezTo>
                <a:cubicBezTo>
                  <a:pt x="1" y="32"/>
                  <a:pt x="0" y="33"/>
                  <a:pt x="0" y="34"/>
                </a:cubicBezTo>
                <a:cubicBezTo>
                  <a:pt x="0" y="34"/>
                  <a:pt x="1" y="34"/>
                  <a:pt x="2" y="34"/>
                </a:cubicBezTo>
                <a:cubicBezTo>
                  <a:pt x="5" y="34"/>
                  <a:pt x="9" y="33"/>
                  <a:pt x="13" y="33"/>
                </a:cubicBezTo>
                <a:close/>
              </a:path>
            </a:pathLst>
          </a:custGeom>
          <a:solidFill>
            <a:srgbClr val="C3EFF1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42" name="Freeform 1145"/>
          <p:cNvSpPr>
            <a:spLocks/>
          </p:cNvSpPr>
          <p:nvPr/>
        </p:nvSpPr>
        <p:spPr bwMode="auto">
          <a:xfrm>
            <a:off x="6221550" y="-511560"/>
            <a:ext cx="269122" cy="191649"/>
          </a:xfrm>
          <a:custGeom>
            <a:avLst/>
            <a:gdLst>
              <a:gd name="T0" fmla="*/ 9 w 56"/>
              <a:gd name="T1" fmla="*/ 25 h 41"/>
              <a:gd name="T2" fmla="*/ 14 w 56"/>
              <a:gd name="T3" fmla="*/ 30 h 41"/>
              <a:gd name="T4" fmla="*/ 6 w 56"/>
              <a:gd name="T5" fmla="*/ 34 h 41"/>
              <a:gd name="T6" fmla="*/ 0 w 56"/>
              <a:gd name="T7" fmla="*/ 34 h 41"/>
              <a:gd name="T8" fmla="*/ 2 w 56"/>
              <a:gd name="T9" fmla="*/ 37 h 41"/>
              <a:gd name="T10" fmla="*/ 8 w 56"/>
              <a:gd name="T11" fmla="*/ 40 h 41"/>
              <a:gd name="T12" fmla="*/ 18 w 56"/>
              <a:gd name="T13" fmla="*/ 37 h 41"/>
              <a:gd name="T14" fmla="*/ 19 w 56"/>
              <a:gd name="T15" fmla="*/ 35 h 41"/>
              <a:gd name="T16" fmla="*/ 45 w 56"/>
              <a:gd name="T17" fmla="*/ 24 h 41"/>
              <a:gd name="T18" fmla="*/ 52 w 56"/>
              <a:gd name="T19" fmla="*/ 23 h 41"/>
              <a:gd name="T20" fmla="*/ 52 w 56"/>
              <a:gd name="T21" fmla="*/ 23 h 41"/>
              <a:gd name="T22" fmla="*/ 52 w 56"/>
              <a:gd name="T23" fmla="*/ 21 h 41"/>
              <a:gd name="T24" fmla="*/ 51 w 56"/>
              <a:gd name="T25" fmla="*/ 16 h 41"/>
              <a:gd name="T26" fmla="*/ 55 w 56"/>
              <a:gd name="T27" fmla="*/ 14 h 41"/>
              <a:gd name="T28" fmla="*/ 56 w 56"/>
              <a:gd name="T29" fmla="*/ 14 h 41"/>
              <a:gd name="T30" fmla="*/ 50 w 56"/>
              <a:gd name="T31" fmla="*/ 12 h 41"/>
              <a:gd name="T32" fmla="*/ 42 w 56"/>
              <a:gd name="T33" fmla="*/ 3 h 41"/>
              <a:gd name="T34" fmla="*/ 41 w 56"/>
              <a:gd name="T35" fmla="*/ 0 h 41"/>
              <a:gd name="T36" fmla="*/ 38 w 56"/>
              <a:gd name="T37" fmla="*/ 1 h 41"/>
              <a:gd name="T38" fmla="*/ 26 w 56"/>
              <a:gd name="T39" fmla="*/ 6 h 41"/>
              <a:gd name="T40" fmla="*/ 14 w 56"/>
              <a:gd name="T41" fmla="*/ 10 h 41"/>
              <a:gd name="T42" fmla="*/ 14 w 56"/>
              <a:gd name="T43" fmla="*/ 10 h 41"/>
              <a:gd name="T44" fmla="*/ 17 w 56"/>
              <a:gd name="T45" fmla="*/ 16 h 41"/>
              <a:gd name="T46" fmla="*/ 8 w 56"/>
              <a:gd name="T47" fmla="*/ 22 h 41"/>
              <a:gd name="T48" fmla="*/ 8 w 56"/>
              <a:gd name="T49" fmla="*/ 22 h 41"/>
              <a:gd name="T50" fmla="*/ 6 w 56"/>
              <a:gd name="T51" fmla="*/ 22 h 41"/>
              <a:gd name="T52" fmla="*/ 9 w 56"/>
              <a:gd name="T53" fmla="*/ 2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" h="41">
                <a:moveTo>
                  <a:pt x="9" y="25"/>
                </a:moveTo>
                <a:cubicBezTo>
                  <a:pt x="11" y="26"/>
                  <a:pt x="15" y="28"/>
                  <a:pt x="14" y="30"/>
                </a:cubicBezTo>
                <a:cubicBezTo>
                  <a:pt x="14" y="33"/>
                  <a:pt x="11" y="34"/>
                  <a:pt x="6" y="34"/>
                </a:cubicBezTo>
                <a:cubicBezTo>
                  <a:pt x="3" y="34"/>
                  <a:pt x="1" y="34"/>
                  <a:pt x="0" y="34"/>
                </a:cubicBezTo>
                <a:cubicBezTo>
                  <a:pt x="1" y="35"/>
                  <a:pt x="1" y="36"/>
                  <a:pt x="2" y="37"/>
                </a:cubicBezTo>
                <a:cubicBezTo>
                  <a:pt x="3" y="38"/>
                  <a:pt x="5" y="39"/>
                  <a:pt x="8" y="40"/>
                </a:cubicBezTo>
                <a:cubicBezTo>
                  <a:pt x="12" y="41"/>
                  <a:pt x="16" y="39"/>
                  <a:pt x="18" y="37"/>
                </a:cubicBezTo>
                <a:cubicBezTo>
                  <a:pt x="19" y="36"/>
                  <a:pt x="19" y="35"/>
                  <a:pt x="19" y="35"/>
                </a:cubicBezTo>
                <a:cubicBezTo>
                  <a:pt x="18" y="30"/>
                  <a:pt x="25" y="28"/>
                  <a:pt x="45" y="24"/>
                </a:cubicBezTo>
                <a:cubicBezTo>
                  <a:pt x="48" y="24"/>
                  <a:pt x="50" y="23"/>
                  <a:pt x="52" y="23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2"/>
                  <a:pt x="52" y="21"/>
                  <a:pt x="52" y="21"/>
                </a:cubicBezTo>
                <a:cubicBezTo>
                  <a:pt x="51" y="19"/>
                  <a:pt x="50" y="17"/>
                  <a:pt x="51" y="16"/>
                </a:cubicBezTo>
                <a:cubicBezTo>
                  <a:pt x="52" y="14"/>
                  <a:pt x="54" y="14"/>
                  <a:pt x="55" y="14"/>
                </a:cubicBezTo>
                <a:cubicBezTo>
                  <a:pt x="55" y="14"/>
                  <a:pt x="55" y="14"/>
                  <a:pt x="56" y="14"/>
                </a:cubicBezTo>
                <a:cubicBezTo>
                  <a:pt x="54" y="13"/>
                  <a:pt x="53" y="13"/>
                  <a:pt x="50" y="12"/>
                </a:cubicBezTo>
                <a:cubicBezTo>
                  <a:pt x="43" y="11"/>
                  <a:pt x="42" y="6"/>
                  <a:pt x="42" y="3"/>
                </a:cubicBezTo>
                <a:cubicBezTo>
                  <a:pt x="41" y="2"/>
                  <a:pt x="41" y="1"/>
                  <a:pt x="41" y="0"/>
                </a:cubicBezTo>
                <a:cubicBezTo>
                  <a:pt x="40" y="0"/>
                  <a:pt x="39" y="1"/>
                  <a:pt x="38" y="1"/>
                </a:cubicBezTo>
                <a:cubicBezTo>
                  <a:pt x="36" y="3"/>
                  <a:pt x="33" y="5"/>
                  <a:pt x="26" y="6"/>
                </a:cubicBezTo>
                <a:cubicBezTo>
                  <a:pt x="18" y="8"/>
                  <a:pt x="15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1"/>
                  <a:pt x="17" y="13"/>
                  <a:pt x="17" y="16"/>
                </a:cubicBezTo>
                <a:cubicBezTo>
                  <a:pt x="16" y="19"/>
                  <a:pt x="12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7" y="22"/>
                  <a:pt x="6" y="22"/>
                  <a:pt x="6" y="22"/>
                </a:cubicBezTo>
                <a:cubicBezTo>
                  <a:pt x="6" y="23"/>
                  <a:pt x="7" y="24"/>
                  <a:pt x="9" y="25"/>
                </a:cubicBezTo>
                <a:close/>
              </a:path>
            </a:pathLst>
          </a:custGeom>
          <a:solidFill>
            <a:srgbClr val="C3EFF1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43" name="Freeform 1146"/>
          <p:cNvSpPr>
            <a:spLocks/>
          </p:cNvSpPr>
          <p:nvPr/>
        </p:nvSpPr>
        <p:spPr bwMode="auto">
          <a:xfrm>
            <a:off x="6318026" y="-364137"/>
            <a:ext cx="294513" cy="137596"/>
          </a:xfrm>
          <a:custGeom>
            <a:avLst/>
            <a:gdLst>
              <a:gd name="T0" fmla="*/ 3 w 61"/>
              <a:gd name="T1" fmla="*/ 12 h 30"/>
              <a:gd name="T2" fmla="*/ 0 w 61"/>
              <a:gd name="T3" fmla="*/ 14 h 30"/>
              <a:gd name="T4" fmla="*/ 4 w 61"/>
              <a:gd name="T5" fmla="*/ 16 h 30"/>
              <a:gd name="T6" fmla="*/ 7 w 61"/>
              <a:gd name="T7" fmla="*/ 16 h 30"/>
              <a:gd name="T8" fmla="*/ 12 w 61"/>
              <a:gd name="T9" fmla="*/ 20 h 30"/>
              <a:gd name="T10" fmla="*/ 17 w 61"/>
              <a:gd name="T11" fmla="*/ 24 h 30"/>
              <a:gd name="T12" fmla="*/ 19 w 61"/>
              <a:gd name="T13" fmla="*/ 23 h 30"/>
              <a:gd name="T14" fmla="*/ 33 w 61"/>
              <a:gd name="T15" fmla="*/ 27 h 30"/>
              <a:gd name="T16" fmla="*/ 50 w 61"/>
              <a:gd name="T17" fmla="*/ 30 h 30"/>
              <a:gd name="T18" fmla="*/ 56 w 61"/>
              <a:gd name="T19" fmla="*/ 27 h 30"/>
              <a:gd name="T20" fmla="*/ 57 w 61"/>
              <a:gd name="T21" fmla="*/ 26 h 30"/>
              <a:gd name="T22" fmla="*/ 57 w 61"/>
              <a:gd name="T23" fmla="*/ 26 h 30"/>
              <a:gd name="T24" fmla="*/ 54 w 61"/>
              <a:gd name="T25" fmla="*/ 24 h 30"/>
              <a:gd name="T26" fmla="*/ 61 w 61"/>
              <a:gd name="T27" fmla="*/ 10 h 30"/>
              <a:gd name="T28" fmla="*/ 61 w 61"/>
              <a:gd name="T29" fmla="*/ 8 h 30"/>
              <a:gd name="T30" fmla="*/ 50 w 61"/>
              <a:gd name="T31" fmla="*/ 3 h 30"/>
              <a:gd name="T32" fmla="*/ 48 w 61"/>
              <a:gd name="T33" fmla="*/ 4 h 30"/>
              <a:gd name="T34" fmla="*/ 45 w 61"/>
              <a:gd name="T35" fmla="*/ 8 h 30"/>
              <a:gd name="T36" fmla="*/ 36 w 61"/>
              <a:gd name="T37" fmla="*/ 0 h 30"/>
              <a:gd name="T38" fmla="*/ 33 w 61"/>
              <a:gd name="T39" fmla="*/ 0 h 30"/>
              <a:gd name="T40" fmla="*/ 8 w 61"/>
              <a:gd name="T41" fmla="*/ 6 h 30"/>
              <a:gd name="T42" fmla="*/ 3 w 61"/>
              <a:gd name="T4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1" h="30">
                <a:moveTo>
                  <a:pt x="3" y="12"/>
                </a:moveTo>
                <a:cubicBezTo>
                  <a:pt x="2" y="13"/>
                  <a:pt x="1" y="14"/>
                  <a:pt x="0" y="14"/>
                </a:cubicBezTo>
                <a:cubicBezTo>
                  <a:pt x="1" y="15"/>
                  <a:pt x="2" y="15"/>
                  <a:pt x="4" y="16"/>
                </a:cubicBezTo>
                <a:cubicBezTo>
                  <a:pt x="5" y="16"/>
                  <a:pt x="6" y="16"/>
                  <a:pt x="7" y="16"/>
                </a:cubicBezTo>
                <a:cubicBezTo>
                  <a:pt x="9" y="16"/>
                  <a:pt x="11" y="18"/>
                  <a:pt x="12" y="20"/>
                </a:cubicBezTo>
                <a:cubicBezTo>
                  <a:pt x="14" y="23"/>
                  <a:pt x="15" y="24"/>
                  <a:pt x="17" y="24"/>
                </a:cubicBezTo>
                <a:cubicBezTo>
                  <a:pt x="18" y="23"/>
                  <a:pt x="19" y="23"/>
                  <a:pt x="19" y="23"/>
                </a:cubicBezTo>
                <a:cubicBezTo>
                  <a:pt x="23" y="23"/>
                  <a:pt x="28" y="25"/>
                  <a:pt x="33" y="27"/>
                </a:cubicBezTo>
                <a:cubicBezTo>
                  <a:pt x="39" y="28"/>
                  <a:pt x="45" y="30"/>
                  <a:pt x="50" y="30"/>
                </a:cubicBezTo>
                <a:cubicBezTo>
                  <a:pt x="54" y="30"/>
                  <a:pt x="56" y="28"/>
                  <a:pt x="56" y="27"/>
                </a:cubicBezTo>
                <a:cubicBezTo>
                  <a:pt x="57" y="27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5" y="26"/>
                  <a:pt x="55" y="25"/>
                  <a:pt x="54" y="24"/>
                </a:cubicBezTo>
                <a:cubicBezTo>
                  <a:pt x="53" y="22"/>
                  <a:pt x="55" y="19"/>
                  <a:pt x="61" y="10"/>
                </a:cubicBezTo>
                <a:cubicBezTo>
                  <a:pt x="61" y="9"/>
                  <a:pt x="61" y="9"/>
                  <a:pt x="61" y="8"/>
                </a:cubicBezTo>
                <a:cubicBezTo>
                  <a:pt x="60" y="6"/>
                  <a:pt x="54" y="3"/>
                  <a:pt x="50" y="3"/>
                </a:cubicBezTo>
                <a:cubicBezTo>
                  <a:pt x="48" y="3"/>
                  <a:pt x="48" y="4"/>
                  <a:pt x="48" y="4"/>
                </a:cubicBezTo>
                <a:cubicBezTo>
                  <a:pt x="48" y="8"/>
                  <a:pt x="45" y="8"/>
                  <a:pt x="45" y="8"/>
                </a:cubicBezTo>
                <a:cubicBezTo>
                  <a:pt x="41" y="8"/>
                  <a:pt x="37" y="2"/>
                  <a:pt x="36" y="0"/>
                </a:cubicBezTo>
                <a:cubicBezTo>
                  <a:pt x="36" y="0"/>
                  <a:pt x="35" y="0"/>
                  <a:pt x="33" y="0"/>
                </a:cubicBezTo>
                <a:cubicBezTo>
                  <a:pt x="25" y="0"/>
                  <a:pt x="10" y="4"/>
                  <a:pt x="8" y="6"/>
                </a:cubicBezTo>
                <a:cubicBezTo>
                  <a:pt x="8" y="9"/>
                  <a:pt x="5" y="10"/>
                  <a:pt x="3" y="12"/>
                </a:cubicBezTo>
                <a:close/>
              </a:path>
            </a:pathLst>
          </a:custGeom>
          <a:solidFill>
            <a:srgbClr val="C3EFF1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44" name="Freeform 1148"/>
          <p:cNvSpPr>
            <a:spLocks/>
          </p:cNvSpPr>
          <p:nvPr/>
        </p:nvSpPr>
        <p:spPr bwMode="auto">
          <a:xfrm>
            <a:off x="8928008" y="2048682"/>
            <a:ext cx="126946" cy="535637"/>
          </a:xfrm>
          <a:custGeom>
            <a:avLst/>
            <a:gdLst>
              <a:gd name="T0" fmla="*/ 5 w 26"/>
              <a:gd name="T1" fmla="*/ 42 h 114"/>
              <a:gd name="T2" fmla="*/ 5 w 26"/>
              <a:gd name="T3" fmla="*/ 65 h 114"/>
              <a:gd name="T4" fmla="*/ 4 w 26"/>
              <a:gd name="T5" fmla="*/ 85 h 114"/>
              <a:gd name="T6" fmla="*/ 3 w 26"/>
              <a:gd name="T7" fmla="*/ 105 h 114"/>
              <a:gd name="T8" fmla="*/ 2 w 26"/>
              <a:gd name="T9" fmla="*/ 114 h 114"/>
              <a:gd name="T10" fmla="*/ 7 w 26"/>
              <a:gd name="T11" fmla="*/ 109 h 114"/>
              <a:gd name="T12" fmla="*/ 11 w 26"/>
              <a:gd name="T13" fmla="*/ 109 h 114"/>
              <a:gd name="T14" fmla="*/ 6 w 26"/>
              <a:gd name="T15" fmla="*/ 96 h 114"/>
              <a:gd name="T16" fmla="*/ 7 w 26"/>
              <a:gd name="T17" fmla="*/ 85 h 114"/>
              <a:gd name="T18" fmla="*/ 9 w 26"/>
              <a:gd name="T19" fmla="*/ 77 h 114"/>
              <a:gd name="T20" fmla="*/ 16 w 26"/>
              <a:gd name="T21" fmla="*/ 70 h 114"/>
              <a:gd name="T22" fmla="*/ 25 w 26"/>
              <a:gd name="T23" fmla="*/ 74 h 114"/>
              <a:gd name="T24" fmla="*/ 26 w 26"/>
              <a:gd name="T25" fmla="*/ 75 h 114"/>
              <a:gd name="T26" fmla="*/ 26 w 26"/>
              <a:gd name="T27" fmla="*/ 75 h 114"/>
              <a:gd name="T28" fmla="*/ 20 w 26"/>
              <a:gd name="T29" fmla="*/ 57 h 114"/>
              <a:gd name="T30" fmla="*/ 14 w 26"/>
              <a:gd name="T31" fmla="*/ 35 h 114"/>
              <a:gd name="T32" fmla="*/ 14 w 26"/>
              <a:gd name="T33" fmla="*/ 21 h 114"/>
              <a:gd name="T34" fmla="*/ 13 w 26"/>
              <a:gd name="T35" fmla="*/ 12 h 114"/>
              <a:gd name="T36" fmla="*/ 7 w 26"/>
              <a:gd name="T37" fmla="*/ 0 h 114"/>
              <a:gd name="T38" fmla="*/ 7 w 26"/>
              <a:gd name="T39" fmla="*/ 2 h 114"/>
              <a:gd name="T40" fmla="*/ 2 w 26"/>
              <a:gd name="T41" fmla="*/ 10 h 114"/>
              <a:gd name="T42" fmla="*/ 1 w 26"/>
              <a:gd name="T43" fmla="*/ 10 h 114"/>
              <a:gd name="T44" fmla="*/ 1 w 26"/>
              <a:gd name="T45" fmla="*/ 13 h 114"/>
              <a:gd name="T46" fmla="*/ 1 w 26"/>
              <a:gd name="T47" fmla="*/ 21 h 114"/>
              <a:gd name="T48" fmla="*/ 5 w 26"/>
              <a:gd name="T49" fmla="*/ 4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" h="114">
                <a:moveTo>
                  <a:pt x="5" y="42"/>
                </a:moveTo>
                <a:cubicBezTo>
                  <a:pt x="6" y="45"/>
                  <a:pt x="6" y="53"/>
                  <a:pt x="5" y="65"/>
                </a:cubicBezTo>
                <a:cubicBezTo>
                  <a:pt x="4" y="73"/>
                  <a:pt x="3" y="83"/>
                  <a:pt x="4" y="85"/>
                </a:cubicBezTo>
                <a:cubicBezTo>
                  <a:pt x="5" y="89"/>
                  <a:pt x="5" y="95"/>
                  <a:pt x="3" y="105"/>
                </a:cubicBezTo>
                <a:cubicBezTo>
                  <a:pt x="2" y="108"/>
                  <a:pt x="2" y="111"/>
                  <a:pt x="2" y="114"/>
                </a:cubicBezTo>
                <a:cubicBezTo>
                  <a:pt x="2" y="112"/>
                  <a:pt x="4" y="109"/>
                  <a:pt x="7" y="109"/>
                </a:cubicBezTo>
                <a:cubicBezTo>
                  <a:pt x="9" y="108"/>
                  <a:pt x="10" y="109"/>
                  <a:pt x="11" y="109"/>
                </a:cubicBezTo>
                <a:cubicBezTo>
                  <a:pt x="9" y="107"/>
                  <a:pt x="7" y="102"/>
                  <a:pt x="6" y="96"/>
                </a:cubicBezTo>
                <a:cubicBezTo>
                  <a:pt x="4" y="93"/>
                  <a:pt x="6" y="89"/>
                  <a:pt x="7" y="85"/>
                </a:cubicBezTo>
                <a:cubicBezTo>
                  <a:pt x="8" y="83"/>
                  <a:pt x="9" y="80"/>
                  <a:pt x="9" y="77"/>
                </a:cubicBezTo>
                <a:cubicBezTo>
                  <a:pt x="9" y="73"/>
                  <a:pt x="12" y="70"/>
                  <a:pt x="16" y="70"/>
                </a:cubicBezTo>
                <a:cubicBezTo>
                  <a:pt x="19" y="70"/>
                  <a:pt x="23" y="72"/>
                  <a:pt x="25" y="74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5" y="73"/>
                  <a:pt x="23" y="67"/>
                  <a:pt x="20" y="57"/>
                </a:cubicBezTo>
                <a:cubicBezTo>
                  <a:pt x="18" y="49"/>
                  <a:pt x="16" y="39"/>
                  <a:pt x="14" y="35"/>
                </a:cubicBezTo>
                <a:cubicBezTo>
                  <a:pt x="12" y="30"/>
                  <a:pt x="13" y="25"/>
                  <a:pt x="14" y="21"/>
                </a:cubicBezTo>
                <a:cubicBezTo>
                  <a:pt x="15" y="16"/>
                  <a:pt x="16" y="13"/>
                  <a:pt x="13" y="12"/>
                </a:cubicBezTo>
                <a:cubicBezTo>
                  <a:pt x="9" y="8"/>
                  <a:pt x="8" y="4"/>
                  <a:pt x="7" y="0"/>
                </a:cubicBezTo>
                <a:cubicBezTo>
                  <a:pt x="7" y="1"/>
                  <a:pt x="7" y="2"/>
                  <a:pt x="7" y="2"/>
                </a:cubicBezTo>
                <a:cubicBezTo>
                  <a:pt x="7" y="5"/>
                  <a:pt x="7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1"/>
                  <a:pt x="1" y="12"/>
                  <a:pt x="1" y="13"/>
                </a:cubicBezTo>
                <a:cubicBezTo>
                  <a:pt x="2" y="15"/>
                  <a:pt x="2" y="18"/>
                  <a:pt x="1" y="21"/>
                </a:cubicBezTo>
                <a:cubicBezTo>
                  <a:pt x="0" y="27"/>
                  <a:pt x="2" y="36"/>
                  <a:pt x="5" y="4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45" name="Freeform 1149"/>
          <p:cNvSpPr>
            <a:spLocks/>
          </p:cNvSpPr>
          <p:nvPr/>
        </p:nvSpPr>
        <p:spPr bwMode="auto">
          <a:xfrm>
            <a:off x="4022867" y="9332"/>
            <a:ext cx="964779" cy="638832"/>
          </a:xfrm>
          <a:custGeom>
            <a:avLst/>
            <a:gdLst>
              <a:gd name="T0" fmla="*/ 10 w 199"/>
              <a:gd name="T1" fmla="*/ 115 h 136"/>
              <a:gd name="T2" fmla="*/ 13 w 199"/>
              <a:gd name="T3" fmla="*/ 121 h 136"/>
              <a:gd name="T4" fmla="*/ 15 w 199"/>
              <a:gd name="T5" fmla="*/ 124 h 136"/>
              <a:gd name="T6" fmla="*/ 15 w 199"/>
              <a:gd name="T7" fmla="*/ 119 h 136"/>
              <a:gd name="T8" fmla="*/ 28 w 199"/>
              <a:gd name="T9" fmla="*/ 124 h 136"/>
              <a:gd name="T10" fmla="*/ 26 w 199"/>
              <a:gd name="T11" fmla="*/ 130 h 136"/>
              <a:gd name="T12" fmla="*/ 47 w 199"/>
              <a:gd name="T13" fmla="*/ 134 h 136"/>
              <a:gd name="T14" fmla="*/ 67 w 199"/>
              <a:gd name="T15" fmla="*/ 135 h 136"/>
              <a:gd name="T16" fmla="*/ 52 w 199"/>
              <a:gd name="T17" fmla="*/ 123 h 136"/>
              <a:gd name="T18" fmla="*/ 49 w 199"/>
              <a:gd name="T19" fmla="*/ 96 h 136"/>
              <a:gd name="T20" fmla="*/ 58 w 199"/>
              <a:gd name="T21" fmla="*/ 83 h 136"/>
              <a:gd name="T22" fmla="*/ 69 w 199"/>
              <a:gd name="T23" fmla="*/ 71 h 136"/>
              <a:gd name="T24" fmla="*/ 70 w 199"/>
              <a:gd name="T25" fmla="*/ 69 h 136"/>
              <a:gd name="T26" fmla="*/ 79 w 199"/>
              <a:gd name="T27" fmla="*/ 60 h 136"/>
              <a:gd name="T28" fmla="*/ 80 w 199"/>
              <a:gd name="T29" fmla="*/ 52 h 136"/>
              <a:gd name="T30" fmla="*/ 91 w 199"/>
              <a:gd name="T31" fmla="*/ 49 h 136"/>
              <a:gd name="T32" fmla="*/ 106 w 199"/>
              <a:gd name="T33" fmla="*/ 43 h 136"/>
              <a:gd name="T34" fmla="*/ 199 w 199"/>
              <a:gd name="T35" fmla="*/ 4 h 136"/>
              <a:gd name="T36" fmla="*/ 191 w 199"/>
              <a:gd name="T37" fmla="*/ 0 h 136"/>
              <a:gd name="T38" fmla="*/ 154 w 199"/>
              <a:gd name="T39" fmla="*/ 11 h 136"/>
              <a:gd name="T40" fmla="*/ 131 w 199"/>
              <a:gd name="T41" fmla="*/ 17 h 136"/>
              <a:gd name="T42" fmla="*/ 114 w 199"/>
              <a:gd name="T43" fmla="*/ 16 h 136"/>
              <a:gd name="T44" fmla="*/ 107 w 199"/>
              <a:gd name="T45" fmla="*/ 19 h 136"/>
              <a:gd name="T46" fmla="*/ 93 w 199"/>
              <a:gd name="T47" fmla="*/ 23 h 136"/>
              <a:gd name="T48" fmla="*/ 80 w 199"/>
              <a:gd name="T49" fmla="*/ 28 h 136"/>
              <a:gd name="T50" fmla="*/ 72 w 199"/>
              <a:gd name="T51" fmla="*/ 33 h 136"/>
              <a:gd name="T52" fmla="*/ 59 w 199"/>
              <a:gd name="T53" fmla="*/ 37 h 136"/>
              <a:gd name="T54" fmla="*/ 59 w 199"/>
              <a:gd name="T55" fmla="*/ 42 h 136"/>
              <a:gd name="T56" fmla="*/ 55 w 199"/>
              <a:gd name="T57" fmla="*/ 50 h 136"/>
              <a:gd name="T58" fmla="*/ 54 w 199"/>
              <a:gd name="T59" fmla="*/ 52 h 136"/>
              <a:gd name="T60" fmla="*/ 49 w 199"/>
              <a:gd name="T61" fmla="*/ 57 h 136"/>
              <a:gd name="T62" fmla="*/ 39 w 199"/>
              <a:gd name="T63" fmla="*/ 65 h 136"/>
              <a:gd name="T64" fmla="*/ 35 w 199"/>
              <a:gd name="T65" fmla="*/ 68 h 136"/>
              <a:gd name="T66" fmla="*/ 41 w 199"/>
              <a:gd name="T67" fmla="*/ 71 h 136"/>
              <a:gd name="T68" fmla="*/ 36 w 199"/>
              <a:gd name="T69" fmla="*/ 77 h 136"/>
              <a:gd name="T70" fmla="*/ 28 w 199"/>
              <a:gd name="T71" fmla="*/ 83 h 136"/>
              <a:gd name="T72" fmla="*/ 24 w 199"/>
              <a:gd name="T73" fmla="*/ 88 h 136"/>
              <a:gd name="T74" fmla="*/ 21 w 199"/>
              <a:gd name="T75" fmla="*/ 96 h 136"/>
              <a:gd name="T76" fmla="*/ 15 w 199"/>
              <a:gd name="T77" fmla="*/ 103 h 136"/>
              <a:gd name="T78" fmla="*/ 1 w 199"/>
              <a:gd name="T79" fmla="*/ 110 h 136"/>
              <a:gd name="T80" fmla="*/ 8 w 199"/>
              <a:gd name="T81" fmla="*/ 11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9" h="136">
                <a:moveTo>
                  <a:pt x="8" y="114"/>
                </a:moveTo>
                <a:cubicBezTo>
                  <a:pt x="9" y="115"/>
                  <a:pt x="9" y="115"/>
                  <a:pt x="10" y="115"/>
                </a:cubicBezTo>
                <a:cubicBezTo>
                  <a:pt x="11" y="115"/>
                  <a:pt x="13" y="115"/>
                  <a:pt x="14" y="116"/>
                </a:cubicBezTo>
                <a:cubicBezTo>
                  <a:pt x="15" y="118"/>
                  <a:pt x="14" y="119"/>
                  <a:pt x="13" y="121"/>
                </a:cubicBezTo>
                <a:cubicBezTo>
                  <a:pt x="13" y="123"/>
                  <a:pt x="13" y="123"/>
                  <a:pt x="13" y="123"/>
                </a:cubicBezTo>
                <a:cubicBezTo>
                  <a:pt x="14" y="124"/>
                  <a:pt x="15" y="124"/>
                  <a:pt x="15" y="124"/>
                </a:cubicBezTo>
                <a:cubicBezTo>
                  <a:pt x="15" y="124"/>
                  <a:pt x="15" y="123"/>
                  <a:pt x="15" y="122"/>
                </a:cubicBezTo>
                <a:cubicBezTo>
                  <a:pt x="14" y="120"/>
                  <a:pt x="14" y="119"/>
                  <a:pt x="15" y="119"/>
                </a:cubicBezTo>
                <a:cubicBezTo>
                  <a:pt x="15" y="118"/>
                  <a:pt x="16" y="117"/>
                  <a:pt x="17" y="117"/>
                </a:cubicBezTo>
                <a:cubicBezTo>
                  <a:pt x="21" y="117"/>
                  <a:pt x="27" y="120"/>
                  <a:pt x="28" y="124"/>
                </a:cubicBezTo>
                <a:cubicBezTo>
                  <a:pt x="29" y="126"/>
                  <a:pt x="28" y="128"/>
                  <a:pt x="27" y="129"/>
                </a:cubicBezTo>
                <a:cubicBezTo>
                  <a:pt x="26" y="129"/>
                  <a:pt x="26" y="130"/>
                  <a:pt x="26" y="130"/>
                </a:cubicBezTo>
                <a:cubicBezTo>
                  <a:pt x="27" y="131"/>
                  <a:pt x="34" y="133"/>
                  <a:pt x="40" y="134"/>
                </a:cubicBezTo>
                <a:cubicBezTo>
                  <a:pt x="41" y="134"/>
                  <a:pt x="44" y="134"/>
                  <a:pt x="47" y="134"/>
                </a:cubicBezTo>
                <a:cubicBezTo>
                  <a:pt x="52" y="135"/>
                  <a:pt x="58" y="136"/>
                  <a:pt x="62" y="136"/>
                </a:cubicBezTo>
                <a:cubicBezTo>
                  <a:pt x="66" y="136"/>
                  <a:pt x="67" y="135"/>
                  <a:pt x="67" y="135"/>
                </a:cubicBezTo>
                <a:cubicBezTo>
                  <a:pt x="67" y="135"/>
                  <a:pt x="64" y="133"/>
                  <a:pt x="62" y="131"/>
                </a:cubicBezTo>
                <a:cubicBezTo>
                  <a:pt x="59" y="129"/>
                  <a:pt x="56" y="127"/>
                  <a:pt x="52" y="123"/>
                </a:cubicBezTo>
                <a:cubicBezTo>
                  <a:pt x="48" y="119"/>
                  <a:pt x="43" y="111"/>
                  <a:pt x="44" y="104"/>
                </a:cubicBezTo>
                <a:cubicBezTo>
                  <a:pt x="44" y="100"/>
                  <a:pt x="46" y="98"/>
                  <a:pt x="49" y="96"/>
                </a:cubicBezTo>
                <a:cubicBezTo>
                  <a:pt x="52" y="94"/>
                  <a:pt x="52" y="93"/>
                  <a:pt x="52" y="91"/>
                </a:cubicBezTo>
                <a:cubicBezTo>
                  <a:pt x="53" y="88"/>
                  <a:pt x="53" y="86"/>
                  <a:pt x="58" y="83"/>
                </a:cubicBezTo>
                <a:cubicBezTo>
                  <a:pt x="61" y="81"/>
                  <a:pt x="62" y="78"/>
                  <a:pt x="62" y="76"/>
                </a:cubicBezTo>
                <a:cubicBezTo>
                  <a:pt x="63" y="74"/>
                  <a:pt x="64" y="71"/>
                  <a:pt x="69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70" y="70"/>
                  <a:pt x="70" y="70"/>
                  <a:pt x="70" y="69"/>
                </a:cubicBezTo>
                <a:cubicBezTo>
                  <a:pt x="70" y="68"/>
                  <a:pt x="69" y="64"/>
                  <a:pt x="74" y="63"/>
                </a:cubicBezTo>
                <a:cubicBezTo>
                  <a:pt x="76" y="63"/>
                  <a:pt x="78" y="62"/>
                  <a:pt x="79" y="60"/>
                </a:cubicBezTo>
                <a:cubicBezTo>
                  <a:pt x="80" y="58"/>
                  <a:pt x="80" y="56"/>
                  <a:pt x="80" y="55"/>
                </a:cubicBezTo>
                <a:cubicBezTo>
                  <a:pt x="79" y="54"/>
                  <a:pt x="80" y="53"/>
                  <a:pt x="80" y="52"/>
                </a:cubicBezTo>
                <a:cubicBezTo>
                  <a:pt x="81" y="51"/>
                  <a:pt x="83" y="51"/>
                  <a:pt x="85" y="51"/>
                </a:cubicBezTo>
                <a:cubicBezTo>
                  <a:pt x="87" y="51"/>
                  <a:pt x="90" y="51"/>
                  <a:pt x="91" y="49"/>
                </a:cubicBezTo>
                <a:cubicBezTo>
                  <a:pt x="93" y="47"/>
                  <a:pt x="96" y="46"/>
                  <a:pt x="99" y="46"/>
                </a:cubicBezTo>
                <a:cubicBezTo>
                  <a:pt x="102" y="45"/>
                  <a:pt x="105" y="45"/>
                  <a:pt x="106" y="43"/>
                </a:cubicBezTo>
                <a:cubicBezTo>
                  <a:pt x="109" y="35"/>
                  <a:pt x="152" y="22"/>
                  <a:pt x="170" y="18"/>
                </a:cubicBezTo>
                <a:cubicBezTo>
                  <a:pt x="188" y="14"/>
                  <a:pt x="198" y="8"/>
                  <a:pt x="199" y="4"/>
                </a:cubicBezTo>
                <a:cubicBezTo>
                  <a:pt x="199" y="3"/>
                  <a:pt x="199" y="3"/>
                  <a:pt x="198" y="1"/>
                </a:cubicBezTo>
                <a:cubicBezTo>
                  <a:pt x="196" y="0"/>
                  <a:pt x="194" y="0"/>
                  <a:pt x="191" y="0"/>
                </a:cubicBezTo>
                <a:cubicBezTo>
                  <a:pt x="182" y="0"/>
                  <a:pt x="169" y="5"/>
                  <a:pt x="166" y="8"/>
                </a:cubicBezTo>
                <a:cubicBezTo>
                  <a:pt x="162" y="11"/>
                  <a:pt x="158" y="11"/>
                  <a:pt x="154" y="11"/>
                </a:cubicBezTo>
                <a:cubicBezTo>
                  <a:pt x="152" y="11"/>
                  <a:pt x="149" y="12"/>
                  <a:pt x="147" y="13"/>
                </a:cubicBezTo>
                <a:cubicBezTo>
                  <a:pt x="144" y="15"/>
                  <a:pt x="137" y="17"/>
                  <a:pt x="131" y="17"/>
                </a:cubicBezTo>
                <a:cubicBezTo>
                  <a:pt x="128" y="17"/>
                  <a:pt x="125" y="16"/>
                  <a:pt x="123" y="15"/>
                </a:cubicBezTo>
                <a:cubicBezTo>
                  <a:pt x="120" y="13"/>
                  <a:pt x="117" y="15"/>
                  <a:pt x="114" y="16"/>
                </a:cubicBezTo>
                <a:cubicBezTo>
                  <a:pt x="112" y="18"/>
                  <a:pt x="109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5" y="19"/>
                  <a:pt x="103" y="20"/>
                  <a:pt x="101" y="21"/>
                </a:cubicBezTo>
                <a:cubicBezTo>
                  <a:pt x="99" y="22"/>
                  <a:pt x="96" y="23"/>
                  <a:pt x="93" y="23"/>
                </a:cubicBezTo>
                <a:cubicBezTo>
                  <a:pt x="93" y="23"/>
                  <a:pt x="93" y="23"/>
                  <a:pt x="93" y="23"/>
                </a:cubicBezTo>
                <a:cubicBezTo>
                  <a:pt x="88" y="23"/>
                  <a:pt x="81" y="26"/>
                  <a:pt x="80" y="28"/>
                </a:cubicBezTo>
                <a:cubicBezTo>
                  <a:pt x="80" y="30"/>
                  <a:pt x="77" y="31"/>
                  <a:pt x="75" y="31"/>
                </a:cubicBezTo>
                <a:cubicBezTo>
                  <a:pt x="74" y="32"/>
                  <a:pt x="72" y="32"/>
                  <a:pt x="72" y="33"/>
                </a:cubicBezTo>
                <a:cubicBezTo>
                  <a:pt x="72" y="36"/>
                  <a:pt x="67" y="39"/>
                  <a:pt x="63" y="39"/>
                </a:cubicBezTo>
                <a:cubicBezTo>
                  <a:pt x="62" y="39"/>
                  <a:pt x="60" y="39"/>
                  <a:pt x="59" y="37"/>
                </a:cubicBezTo>
                <a:cubicBezTo>
                  <a:pt x="58" y="37"/>
                  <a:pt x="58" y="37"/>
                  <a:pt x="57" y="38"/>
                </a:cubicBezTo>
                <a:cubicBezTo>
                  <a:pt x="57" y="39"/>
                  <a:pt x="57" y="41"/>
                  <a:pt x="59" y="42"/>
                </a:cubicBezTo>
                <a:cubicBezTo>
                  <a:pt x="60" y="43"/>
                  <a:pt x="61" y="45"/>
                  <a:pt x="60" y="46"/>
                </a:cubicBezTo>
                <a:cubicBezTo>
                  <a:pt x="60" y="48"/>
                  <a:pt x="57" y="49"/>
                  <a:pt x="55" y="50"/>
                </a:cubicBezTo>
                <a:cubicBezTo>
                  <a:pt x="54" y="50"/>
                  <a:pt x="54" y="51"/>
                  <a:pt x="53" y="51"/>
                </a:cubicBezTo>
                <a:cubicBezTo>
                  <a:pt x="54" y="51"/>
                  <a:pt x="54" y="52"/>
                  <a:pt x="54" y="52"/>
                </a:cubicBezTo>
                <a:cubicBezTo>
                  <a:pt x="53" y="54"/>
                  <a:pt x="52" y="55"/>
                  <a:pt x="51" y="56"/>
                </a:cubicBezTo>
                <a:cubicBezTo>
                  <a:pt x="50" y="56"/>
                  <a:pt x="50" y="57"/>
                  <a:pt x="49" y="57"/>
                </a:cubicBezTo>
                <a:cubicBezTo>
                  <a:pt x="50" y="58"/>
                  <a:pt x="50" y="60"/>
                  <a:pt x="50" y="61"/>
                </a:cubicBezTo>
                <a:cubicBezTo>
                  <a:pt x="48" y="63"/>
                  <a:pt x="44" y="64"/>
                  <a:pt x="39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6" y="66"/>
                  <a:pt x="35" y="67"/>
                  <a:pt x="35" y="68"/>
                </a:cubicBezTo>
                <a:cubicBezTo>
                  <a:pt x="35" y="69"/>
                  <a:pt x="36" y="69"/>
                  <a:pt x="37" y="69"/>
                </a:cubicBezTo>
                <a:cubicBezTo>
                  <a:pt x="39" y="69"/>
                  <a:pt x="40" y="69"/>
                  <a:pt x="41" y="71"/>
                </a:cubicBezTo>
                <a:cubicBezTo>
                  <a:pt x="41" y="73"/>
                  <a:pt x="40" y="74"/>
                  <a:pt x="39" y="74"/>
                </a:cubicBezTo>
                <a:cubicBezTo>
                  <a:pt x="37" y="75"/>
                  <a:pt x="36" y="76"/>
                  <a:pt x="36" y="77"/>
                </a:cubicBezTo>
                <a:cubicBezTo>
                  <a:pt x="36" y="79"/>
                  <a:pt x="35" y="80"/>
                  <a:pt x="35" y="81"/>
                </a:cubicBezTo>
                <a:cubicBezTo>
                  <a:pt x="33" y="82"/>
                  <a:pt x="31" y="83"/>
                  <a:pt x="28" y="83"/>
                </a:cubicBezTo>
                <a:cubicBezTo>
                  <a:pt x="27" y="83"/>
                  <a:pt x="26" y="83"/>
                  <a:pt x="26" y="83"/>
                </a:cubicBezTo>
                <a:cubicBezTo>
                  <a:pt x="26" y="85"/>
                  <a:pt x="25" y="86"/>
                  <a:pt x="24" y="88"/>
                </a:cubicBezTo>
                <a:cubicBezTo>
                  <a:pt x="23" y="89"/>
                  <a:pt x="21" y="90"/>
                  <a:pt x="17" y="90"/>
                </a:cubicBezTo>
                <a:cubicBezTo>
                  <a:pt x="19" y="92"/>
                  <a:pt x="21" y="93"/>
                  <a:pt x="21" y="96"/>
                </a:cubicBezTo>
                <a:cubicBezTo>
                  <a:pt x="22" y="99"/>
                  <a:pt x="19" y="100"/>
                  <a:pt x="17" y="100"/>
                </a:cubicBezTo>
                <a:cubicBezTo>
                  <a:pt x="15" y="101"/>
                  <a:pt x="15" y="101"/>
                  <a:pt x="15" y="103"/>
                </a:cubicBezTo>
                <a:cubicBezTo>
                  <a:pt x="14" y="107"/>
                  <a:pt x="10" y="107"/>
                  <a:pt x="7" y="108"/>
                </a:cubicBezTo>
                <a:cubicBezTo>
                  <a:pt x="3" y="108"/>
                  <a:pt x="1" y="108"/>
                  <a:pt x="1" y="110"/>
                </a:cubicBezTo>
                <a:cubicBezTo>
                  <a:pt x="0" y="112"/>
                  <a:pt x="0" y="113"/>
                  <a:pt x="1" y="113"/>
                </a:cubicBezTo>
                <a:cubicBezTo>
                  <a:pt x="2" y="114"/>
                  <a:pt x="5" y="114"/>
                  <a:pt x="8" y="114"/>
                </a:cubicBezTo>
                <a:close/>
              </a:path>
            </a:pathLst>
          </a:custGeom>
          <a:solidFill>
            <a:srgbClr val="C3EFF1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46" name="Freeform 1150"/>
          <p:cNvSpPr>
            <a:spLocks/>
          </p:cNvSpPr>
          <p:nvPr/>
        </p:nvSpPr>
        <p:spPr bwMode="auto">
          <a:xfrm>
            <a:off x="8318675" y="5277242"/>
            <a:ext cx="538246" cy="437355"/>
          </a:xfrm>
          <a:custGeom>
            <a:avLst/>
            <a:gdLst>
              <a:gd name="T0" fmla="*/ 74 w 111"/>
              <a:gd name="T1" fmla="*/ 14 h 93"/>
              <a:gd name="T2" fmla="*/ 70 w 111"/>
              <a:gd name="T3" fmla="*/ 18 h 93"/>
              <a:gd name="T4" fmla="*/ 64 w 111"/>
              <a:gd name="T5" fmla="*/ 23 h 93"/>
              <a:gd name="T6" fmla="*/ 58 w 111"/>
              <a:gd name="T7" fmla="*/ 27 h 93"/>
              <a:gd name="T8" fmla="*/ 46 w 111"/>
              <a:gd name="T9" fmla="*/ 34 h 93"/>
              <a:gd name="T10" fmla="*/ 45 w 111"/>
              <a:gd name="T11" fmla="*/ 35 h 93"/>
              <a:gd name="T12" fmla="*/ 35 w 111"/>
              <a:gd name="T13" fmla="*/ 16 h 93"/>
              <a:gd name="T14" fmla="*/ 32 w 111"/>
              <a:gd name="T15" fmla="*/ 6 h 93"/>
              <a:gd name="T16" fmla="*/ 15 w 111"/>
              <a:gd name="T17" fmla="*/ 0 h 93"/>
              <a:gd name="T18" fmla="*/ 10 w 111"/>
              <a:gd name="T19" fmla="*/ 2 h 93"/>
              <a:gd name="T20" fmla="*/ 3 w 111"/>
              <a:gd name="T21" fmla="*/ 7 h 93"/>
              <a:gd name="T22" fmla="*/ 0 w 111"/>
              <a:gd name="T23" fmla="*/ 9 h 93"/>
              <a:gd name="T24" fmla="*/ 0 w 111"/>
              <a:gd name="T25" fmla="*/ 10 h 93"/>
              <a:gd name="T26" fmla="*/ 2 w 111"/>
              <a:gd name="T27" fmla="*/ 10 h 93"/>
              <a:gd name="T28" fmla="*/ 4 w 111"/>
              <a:gd name="T29" fmla="*/ 10 h 93"/>
              <a:gd name="T30" fmla="*/ 11 w 111"/>
              <a:gd name="T31" fmla="*/ 16 h 93"/>
              <a:gd name="T32" fmla="*/ 13 w 111"/>
              <a:gd name="T33" fmla="*/ 18 h 93"/>
              <a:gd name="T34" fmla="*/ 17 w 111"/>
              <a:gd name="T35" fmla="*/ 20 h 93"/>
              <a:gd name="T36" fmla="*/ 25 w 111"/>
              <a:gd name="T37" fmla="*/ 19 h 93"/>
              <a:gd name="T38" fmla="*/ 29 w 111"/>
              <a:gd name="T39" fmla="*/ 18 h 93"/>
              <a:gd name="T40" fmla="*/ 29 w 111"/>
              <a:gd name="T41" fmla="*/ 18 h 93"/>
              <a:gd name="T42" fmla="*/ 34 w 111"/>
              <a:gd name="T43" fmla="*/ 22 h 93"/>
              <a:gd name="T44" fmla="*/ 27 w 111"/>
              <a:gd name="T45" fmla="*/ 25 h 93"/>
              <a:gd name="T46" fmla="*/ 23 w 111"/>
              <a:gd name="T47" fmla="*/ 26 h 93"/>
              <a:gd name="T48" fmla="*/ 18 w 111"/>
              <a:gd name="T49" fmla="*/ 27 h 93"/>
              <a:gd name="T50" fmla="*/ 14 w 111"/>
              <a:gd name="T51" fmla="*/ 27 h 93"/>
              <a:gd name="T52" fmla="*/ 20 w 111"/>
              <a:gd name="T53" fmla="*/ 37 h 93"/>
              <a:gd name="T54" fmla="*/ 22 w 111"/>
              <a:gd name="T55" fmla="*/ 39 h 93"/>
              <a:gd name="T56" fmla="*/ 24 w 111"/>
              <a:gd name="T57" fmla="*/ 37 h 93"/>
              <a:gd name="T58" fmla="*/ 27 w 111"/>
              <a:gd name="T59" fmla="*/ 33 h 93"/>
              <a:gd name="T60" fmla="*/ 31 w 111"/>
              <a:gd name="T61" fmla="*/ 35 h 93"/>
              <a:gd name="T62" fmla="*/ 38 w 111"/>
              <a:gd name="T63" fmla="*/ 38 h 93"/>
              <a:gd name="T64" fmla="*/ 44 w 111"/>
              <a:gd name="T65" fmla="*/ 42 h 93"/>
              <a:gd name="T66" fmla="*/ 48 w 111"/>
              <a:gd name="T67" fmla="*/ 44 h 93"/>
              <a:gd name="T68" fmla="*/ 81 w 111"/>
              <a:gd name="T69" fmla="*/ 55 h 93"/>
              <a:gd name="T70" fmla="*/ 86 w 111"/>
              <a:gd name="T71" fmla="*/ 64 h 93"/>
              <a:gd name="T72" fmla="*/ 87 w 111"/>
              <a:gd name="T73" fmla="*/ 68 h 93"/>
              <a:gd name="T74" fmla="*/ 91 w 111"/>
              <a:gd name="T75" fmla="*/ 79 h 93"/>
              <a:gd name="T76" fmla="*/ 85 w 111"/>
              <a:gd name="T77" fmla="*/ 82 h 93"/>
              <a:gd name="T78" fmla="*/ 77 w 111"/>
              <a:gd name="T79" fmla="*/ 86 h 93"/>
              <a:gd name="T80" fmla="*/ 76 w 111"/>
              <a:gd name="T81" fmla="*/ 87 h 93"/>
              <a:gd name="T82" fmla="*/ 79 w 111"/>
              <a:gd name="T83" fmla="*/ 88 h 93"/>
              <a:gd name="T84" fmla="*/ 93 w 111"/>
              <a:gd name="T85" fmla="*/ 86 h 93"/>
              <a:gd name="T86" fmla="*/ 101 w 111"/>
              <a:gd name="T87" fmla="*/ 85 h 93"/>
              <a:gd name="T88" fmla="*/ 108 w 111"/>
              <a:gd name="T89" fmla="*/ 90 h 93"/>
              <a:gd name="T90" fmla="*/ 111 w 111"/>
              <a:gd name="T91" fmla="*/ 93 h 93"/>
              <a:gd name="T92" fmla="*/ 111 w 111"/>
              <a:gd name="T93" fmla="*/ 27 h 93"/>
              <a:gd name="T94" fmla="*/ 94 w 111"/>
              <a:gd name="T95" fmla="*/ 21 h 93"/>
              <a:gd name="T96" fmla="*/ 74 w 111"/>
              <a:gd name="T97" fmla="*/ 1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1" h="93">
                <a:moveTo>
                  <a:pt x="74" y="14"/>
                </a:moveTo>
                <a:cubicBezTo>
                  <a:pt x="73" y="14"/>
                  <a:pt x="72" y="15"/>
                  <a:pt x="70" y="18"/>
                </a:cubicBezTo>
                <a:cubicBezTo>
                  <a:pt x="69" y="20"/>
                  <a:pt x="67" y="23"/>
                  <a:pt x="64" y="23"/>
                </a:cubicBezTo>
                <a:cubicBezTo>
                  <a:pt x="63" y="23"/>
                  <a:pt x="60" y="25"/>
                  <a:pt x="58" y="27"/>
                </a:cubicBezTo>
                <a:cubicBezTo>
                  <a:pt x="55" y="30"/>
                  <a:pt x="51" y="33"/>
                  <a:pt x="46" y="34"/>
                </a:cubicBezTo>
                <a:cubicBezTo>
                  <a:pt x="46" y="35"/>
                  <a:pt x="45" y="35"/>
                  <a:pt x="45" y="35"/>
                </a:cubicBezTo>
                <a:cubicBezTo>
                  <a:pt x="39" y="35"/>
                  <a:pt x="37" y="25"/>
                  <a:pt x="35" y="16"/>
                </a:cubicBezTo>
                <a:cubicBezTo>
                  <a:pt x="34" y="12"/>
                  <a:pt x="33" y="7"/>
                  <a:pt x="32" y="6"/>
                </a:cubicBezTo>
                <a:cubicBezTo>
                  <a:pt x="30" y="3"/>
                  <a:pt x="22" y="0"/>
                  <a:pt x="15" y="0"/>
                </a:cubicBezTo>
                <a:cubicBezTo>
                  <a:pt x="12" y="0"/>
                  <a:pt x="10" y="1"/>
                  <a:pt x="10" y="2"/>
                </a:cubicBezTo>
                <a:cubicBezTo>
                  <a:pt x="9" y="6"/>
                  <a:pt x="5" y="7"/>
                  <a:pt x="3" y="7"/>
                </a:cubicBezTo>
                <a:cubicBezTo>
                  <a:pt x="1" y="8"/>
                  <a:pt x="1" y="8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1" y="10"/>
                  <a:pt x="1" y="10"/>
                  <a:pt x="2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9" y="10"/>
                  <a:pt x="10" y="13"/>
                  <a:pt x="11" y="16"/>
                </a:cubicBezTo>
                <a:cubicBezTo>
                  <a:pt x="12" y="17"/>
                  <a:pt x="12" y="17"/>
                  <a:pt x="13" y="18"/>
                </a:cubicBezTo>
                <a:cubicBezTo>
                  <a:pt x="13" y="19"/>
                  <a:pt x="13" y="20"/>
                  <a:pt x="17" y="20"/>
                </a:cubicBezTo>
                <a:cubicBezTo>
                  <a:pt x="20" y="20"/>
                  <a:pt x="23" y="19"/>
                  <a:pt x="25" y="19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32" y="18"/>
                  <a:pt x="34" y="20"/>
                  <a:pt x="34" y="22"/>
                </a:cubicBezTo>
                <a:cubicBezTo>
                  <a:pt x="34" y="25"/>
                  <a:pt x="31" y="27"/>
                  <a:pt x="27" y="25"/>
                </a:cubicBezTo>
                <a:cubicBezTo>
                  <a:pt x="25" y="25"/>
                  <a:pt x="24" y="25"/>
                  <a:pt x="23" y="26"/>
                </a:cubicBezTo>
                <a:cubicBezTo>
                  <a:pt x="22" y="27"/>
                  <a:pt x="20" y="28"/>
                  <a:pt x="18" y="27"/>
                </a:cubicBezTo>
                <a:cubicBezTo>
                  <a:pt x="17" y="27"/>
                  <a:pt x="15" y="27"/>
                  <a:pt x="14" y="27"/>
                </a:cubicBezTo>
                <a:cubicBezTo>
                  <a:pt x="17" y="29"/>
                  <a:pt x="20" y="32"/>
                  <a:pt x="20" y="37"/>
                </a:cubicBezTo>
                <a:cubicBezTo>
                  <a:pt x="20" y="37"/>
                  <a:pt x="20" y="39"/>
                  <a:pt x="22" y="39"/>
                </a:cubicBezTo>
                <a:cubicBezTo>
                  <a:pt x="23" y="39"/>
                  <a:pt x="24" y="38"/>
                  <a:pt x="24" y="37"/>
                </a:cubicBezTo>
                <a:cubicBezTo>
                  <a:pt x="24" y="33"/>
                  <a:pt x="26" y="33"/>
                  <a:pt x="27" y="33"/>
                </a:cubicBezTo>
                <a:cubicBezTo>
                  <a:pt x="28" y="33"/>
                  <a:pt x="29" y="34"/>
                  <a:pt x="31" y="35"/>
                </a:cubicBezTo>
                <a:cubicBezTo>
                  <a:pt x="33" y="36"/>
                  <a:pt x="35" y="38"/>
                  <a:pt x="38" y="38"/>
                </a:cubicBezTo>
                <a:cubicBezTo>
                  <a:pt x="42" y="39"/>
                  <a:pt x="44" y="41"/>
                  <a:pt x="44" y="42"/>
                </a:cubicBezTo>
                <a:cubicBezTo>
                  <a:pt x="45" y="43"/>
                  <a:pt x="45" y="43"/>
                  <a:pt x="48" y="44"/>
                </a:cubicBezTo>
                <a:cubicBezTo>
                  <a:pt x="56" y="44"/>
                  <a:pt x="73" y="50"/>
                  <a:pt x="81" y="55"/>
                </a:cubicBezTo>
                <a:cubicBezTo>
                  <a:pt x="85" y="58"/>
                  <a:pt x="85" y="61"/>
                  <a:pt x="86" y="64"/>
                </a:cubicBezTo>
                <a:cubicBezTo>
                  <a:pt x="86" y="65"/>
                  <a:pt x="86" y="67"/>
                  <a:pt x="87" y="68"/>
                </a:cubicBezTo>
                <a:cubicBezTo>
                  <a:pt x="91" y="72"/>
                  <a:pt x="92" y="76"/>
                  <a:pt x="91" y="79"/>
                </a:cubicBezTo>
                <a:cubicBezTo>
                  <a:pt x="90" y="80"/>
                  <a:pt x="89" y="82"/>
                  <a:pt x="85" y="82"/>
                </a:cubicBezTo>
                <a:cubicBezTo>
                  <a:pt x="82" y="82"/>
                  <a:pt x="78" y="84"/>
                  <a:pt x="77" y="86"/>
                </a:cubicBezTo>
                <a:cubicBezTo>
                  <a:pt x="77" y="87"/>
                  <a:pt x="76" y="87"/>
                  <a:pt x="76" y="87"/>
                </a:cubicBezTo>
                <a:cubicBezTo>
                  <a:pt x="77" y="87"/>
                  <a:pt x="77" y="88"/>
                  <a:pt x="79" y="88"/>
                </a:cubicBezTo>
                <a:cubicBezTo>
                  <a:pt x="83" y="88"/>
                  <a:pt x="88" y="87"/>
                  <a:pt x="93" y="86"/>
                </a:cubicBezTo>
                <a:cubicBezTo>
                  <a:pt x="96" y="86"/>
                  <a:pt x="99" y="85"/>
                  <a:pt x="101" y="85"/>
                </a:cubicBezTo>
                <a:cubicBezTo>
                  <a:pt x="103" y="85"/>
                  <a:pt x="105" y="87"/>
                  <a:pt x="108" y="90"/>
                </a:cubicBezTo>
                <a:cubicBezTo>
                  <a:pt x="109" y="91"/>
                  <a:pt x="110" y="92"/>
                  <a:pt x="111" y="93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05" y="25"/>
                  <a:pt x="100" y="23"/>
                  <a:pt x="94" y="21"/>
                </a:cubicBezTo>
                <a:cubicBezTo>
                  <a:pt x="86" y="17"/>
                  <a:pt x="77" y="14"/>
                  <a:pt x="74" y="14"/>
                </a:cubicBezTo>
                <a:close/>
              </a:path>
            </a:pathLst>
          </a:custGeom>
          <a:solidFill>
            <a:srgbClr val="DBF0F5"/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47" name="Freeform 1151"/>
          <p:cNvSpPr>
            <a:spLocks/>
          </p:cNvSpPr>
          <p:nvPr/>
        </p:nvSpPr>
        <p:spPr bwMode="auto">
          <a:xfrm>
            <a:off x="8161263" y="5409923"/>
            <a:ext cx="132023" cy="44226"/>
          </a:xfrm>
          <a:custGeom>
            <a:avLst/>
            <a:gdLst>
              <a:gd name="T0" fmla="*/ 0 w 28"/>
              <a:gd name="T1" fmla="*/ 3 h 9"/>
              <a:gd name="T2" fmla="*/ 5 w 28"/>
              <a:gd name="T3" fmla="*/ 4 h 9"/>
              <a:gd name="T4" fmla="*/ 9 w 28"/>
              <a:gd name="T5" fmla="*/ 4 h 9"/>
              <a:gd name="T6" fmla="*/ 14 w 28"/>
              <a:gd name="T7" fmla="*/ 4 h 9"/>
              <a:gd name="T8" fmla="*/ 24 w 28"/>
              <a:gd name="T9" fmla="*/ 7 h 9"/>
              <a:gd name="T10" fmla="*/ 28 w 28"/>
              <a:gd name="T11" fmla="*/ 9 h 9"/>
              <a:gd name="T12" fmla="*/ 27 w 28"/>
              <a:gd name="T13" fmla="*/ 7 h 9"/>
              <a:gd name="T14" fmla="*/ 20 w 28"/>
              <a:gd name="T15" fmla="*/ 1 h 9"/>
              <a:gd name="T16" fmla="*/ 12 w 28"/>
              <a:gd name="T17" fmla="*/ 0 h 9"/>
              <a:gd name="T18" fmla="*/ 0 w 28"/>
              <a:gd name="T19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9">
                <a:moveTo>
                  <a:pt x="0" y="3"/>
                </a:moveTo>
                <a:cubicBezTo>
                  <a:pt x="0" y="3"/>
                  <a:pt x="1" y="4"/>
                  <a:pt x="5" y="4"/>
                </a:cubicBezTo>
                <a:cubicBezTo>
                  <a:pt x="6" y="4"/>
                  <a:pt x="7" y="4"/>
                  <a:pt x="9" y="4"/>
                </a:cubicBezTo>
                <a:cubicBezTo>
                  <a:pt x="10" y="4"/>
                  <a:pt x="12" y="4"/>
                  <a:pt x="14" y="4"/>
                </a:cubicBezTo>
                <a:cubicBezTo>
                  <a:pt x="18" y="4"/>
                  <a:pt x="22" y="5"/>
                  <a:pt x="24" y="7"/>
                </a:cubicBezTo>
                <a:cubicBezTo>
                  <a:pt x="26" y="8"/>
                  <a:pt x="27" y="8"/>
                  <a:pt x="28" y="9"/>
                </a:cubicBezTo>
                <a:cubicBezTo>
                  <a:pt x="28" y="8"/>
                  <a:pt x="27" y="8"/>
                  <a:pt x="27" y="7"/>
                </a:cubicBezTo>
                <a:cubicBezTo>
                  <a:pt x="27" y="6"/>
                  <a:pt x="25" y="3"/>
                  <a:pt x="20" y="1"/>
                </a:cubicBezTo>
                <a:cubicBezTo>
                  <a:pt x="18" y="0"/>
                  <a:pt x="15" y="0"/>
                  <a:pt x="12" y="0"/>
                </a:cubicBezTo>
                <a:cubicBezTo>
                  <a:pt x="5" y="0"/>
                  <a:pt x="1" y="2"/>
                  <a:pt x="0" y="3"/>
                </a:cubicBezTo>
                <a:close/>
              </a:path>
            </a:pathLst>
          </a:custGeom>
          <a:solidFill>
            <a:srgbClr val="DBF0F5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48" name="Freeform 1152"/>
          <p:cNvSpPr>
            <a:spLocks/>
          </p:cNvSpPr>
          <p:nvPr/>
        </p:nvSpPr>
        <p:spPr bwMode="auto">
          <a:xfrm>
            <a:off x="6363726" y="4957826"/>
            <a:ext cx="609334" cy="594607"/>
          </a:xfrm>
          <a:custGeom>
            <a:avLst/>
            <a:gdLst>
              <a:gd name="T0" fmla="*/ 116 w 125"/>
              <a:gd name="T1" fmla="*/ 112 h 126"/>
              <a:gd name="T2" fmla="*/ 117 w 125"/>
              <a:gd name="T3" fmla="*/ 103 h 126"/>
              <a:gd name="T4" fmla="*/ 118 w 125"/>
              <a:gd name="T5" fmla="*/ 100 h 126"/>
              <a:gd name="T6" fmla="*/ 124 w 125"/>
              <a:gd name="T7" fmla="*/ 95 h 126"/>
              <a:gd name="T8" fmla="*/ 124 w 125"/>
              <a:gd name="T9" fmla="*/ 92 h 126"/>
              <a:gd name="T10" fmla="*/ 121 w 125"/>
              <a:gd name="T11" fmla="*/ 88 h 126"/>
              <a:gd name="T12" fmla="*/ 115 w 125"/>
              <a:gd name="T13" fmla="*/ 83 h 126"/>
              <a:gd name="T14" fmla="*/ 113 w 125"/>
              <a:gd name="T15" fmla="*/ 84 h 126"/>
              <a:gd name="T16" fmla="*/ 114 w 125"/>
              <a:gd name="T17" fmla="*/ 84 h 126"/>
              <a:gd name="T18" fmla="*/ 120 w 125"/>
              <a:gd name="T19" fmla="*/ 88 h 126"/>
              <a:gd name="T20" fmla="*/ 120 w 125"/>
              <a:gd name="T21" fmla="*/ 92 h 126"/>
              <a:gd name="T22" fmla="*/ 118 w 125"/>
              <a:gd name="T23" fmla="*/ 94 h 126"/>
              <a:gd name="T24" fmla="*/ 115 w 125"/>
              <a:gd name="T25" fmla="*/ 93 h 126"/>
              <a:gd name="T26" fmla="*/ 112 w 125"/>
              <a:gd name="T27" fmla="*/ 92 h 126"/>
              <a:gd name="T28" fmla="*/ 111 w 125"/>
              <a:gd name="T29" fmla="*/ 92 h 126"/>
              <a:gd name="T30" fmla="*/ 106 w 125"/>
              <a:gd name="T31" fmla="*/ 88 h 126"/>
              <a:gd name="T32" fmla="*/ 104 w 125"/>
              <a:gd name="T33" fmla="*/ 86 h 126"/>
              <a:gd name="T34" fmla="*/ 98 w 125"/>
              <a:gd name="T35" fmla="*/ 79 h 126"/>
              <a:gd name="T36" fmla="*/ 94 w 125"/>
              <a:gd name="T37" fmla="*/ 76 h 126"/>
              <a:gd name="T38" fmla="*/ 88 w 125"/>
              <a:gd name="T39" fmla="*/ 72 h 126"/>
              <a:gd name="T40" fmla="*/ 91 w 125"/>
              <a:gd name="T41" fmla="*/ 64 h 126"/>
              <a:gd name="T42" fmla="*/ 89 w 125"/>
              <a:gd name="T43" fmla="*/ 62 h 126"/>
              <a:gd name="T44" fmla="*/ 84 w 125"/>
              <a:gd name="T45" fmla="*/ 55 h 126"/>
              <a:gd name="T46" fmla="*/ 83 w 125"/>
              <a:gd name="T47" fmla="*/ 54 h 126"/>
              <a:gd name="T48" fmla="*/ 78 w 125"/>
              <a:gd name="T49" fmla="*/ 50 h 126"/>
              <a:gd name="T50" fmla="*/ 78 w 125"/>
              <a:gd name="T51" fmla="*/ 50 h 126"/>
              <a:gd name="T52" fmla="*/ 78 w 125"/>
              <a:gd name="T53" fmla="*/ 49 h 126"/>
              <a:gd name="T54" fmla="*/ 73 w 125"/>
              <a:gd name="T55" fmla="*/ 46 h 126"/>
              <a:gd name="T56" fmla="*/ 71 w 125"/>
              <a:gd name="T57" fmla="*/ 45 h 126"/>
              <a:gd name="T58" fmla="*/ 70 w 125"/>
              <a:gd name="T59" fmla="*/ 45 h 126"/>
              <a:gd name="T60" fmla="*/ 66 w 125"/>
              <a:gd name="T61" fmla="*/ 43 h 126"/>
              <a:gd name="T62" fmla="*/ 60 w 125"/>
              <a:gd name="T63" fmla="*/ 39 h 126"/>
              <a:gd name="T64" fmla="*/ 48 w 125"/>
              <a:gd name="T65" fmla="*/ 29 h 126"/>
              <a:gd name="T66" fmla="*/ 40 w 125"/>
              <a:gd name="T67" fmla="*/ 22 h 126"/>
              <a:gd name="T68" fmla="*/ 29 w 125"/>
              <a:gd name="T69" fmla="*/ 12 h 126"/>
              <a:gd name="T70" fmla="*/ 16 w 125"/>
              <a:gd name="T71" fmla="*/ 5 h 126"/>
              <a:gd name="T72" fmla="*/ 14 w 125"/>
              <a:gd name="T73" fmla="*/ 5 h 126"/>
              <a:gd name="T74" fmla="*/ 14 w 125"/>
              <a:gd name="T75" fmla="*/ 5 h 126"/>
              <a:gd name="T76" fmla="*/ 3 w 125"/>
              <a:gd name="T77" fmla="*/ 1 h 126"/>
              <a:gd name="T78" fmla="*/ 1 w 125"/>
              <a:gd name="T79" fmla="*/ 0 h 126"/>
              <a:gd name="T80" fmla="*/ 16 w 125"/>
              <a:gd name="T81" fmla="*/ 19 h 126"/>
              <a:gd name="T82" fmla="*/ 23 w 125"/>
              <a:gd name="T83" fmla="*/ 27 h 126"/>
              <a:gd name="T84" fmla="*/ 30 w 125"/>
              <a:gd name="T85" fmla="*/ 35 h 126"/>
              <a:gd name="T86" fmla="*/ 39 w 125"/>
              <a:gd name="T87" fmla="*/ 49 h 126"/>
              <a:gd name="T88" fmla="*/ 43 w 125"/>
              <a:gd name="T89" fmla="*/ 57 h 126"/>
              <a:gd name="T90" fmla="*/ 62 w 125"/>
              <a:gd name="T91" fmla="*/ 85 h 126"/>
              <a:gd name="T92" fmla="*/ 70 w 125"/>
              <a:gd name="T93" fmla="*/ 96 h 126"/>
              <a:gd name="T94" fmla="*/ 78 w 125"/>
              <a:gd name="T95" fmla="*/ 104 h 126"/>
              <a:gd name="T96" fmla="*/ 92 w 125"/>
              <a:gd name="T97" fmla="*/ 116 h 126"/>
              <a:gd name="T98" fmla="*/ 98 w 125"/>
              <a:gd name="T99" fmla="*/ 121 h 126"/>
              <a:gd name="T100" fmla="*/ 100 w 125"/>
              <a:gd name="T101" fmla="*/ 124 h 126"/>
              <a:gd name="T102" fmla="*/ 101 w 125"/>
              <a:gd name="T103" fmla="*/ 126 h 126"/>
              <a:gd name="T104" fmla="*/ 105 w 125"/>
              <a:gd name="T105" fmla="*/ 125 h 126"/>
              <a:gd name="T106" fmla="*/ 111 w 125"/>
              <a:gd name="T107" fmla="*/ 126 h 126"/>
              <a:gd name="T108" fmla="*/ 114 w 125"/>
              <a:gd name="T109" fmla="*/ 126 h 126"/>
              <a:gd name="T110" fmla="*/ 116 w 125"/>
              <a:gd name="T111" fmla="*/ 11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5" h="126">
                <a:moveTo>
                  <a:pt x="116" y="112"/>
                </a:moveTo>
                <a:cubicBezTo>
                  <a:pt x="116" y="109"/>
                  <a:pt x="117" y="105"/>
                  <a:pt x="117" y="103"/>
                </a:cubicBezTo>
                <a:cubicBezTo>
                  <a:pt x="117" y="102"/>
                  <a:pt x="118" y="101"/>
                  <a:pt x="118" y="100"/>
                </a:cubicBezTo>
                <a:cubicBezTo>
                  <a:pt x="118" y="96"/>
                  <a:pt x="120" y="94"/>
                  <a:pt x="124" y="95"/>
                </a:cubicBezTo>
                <a:cubicBezTo>
                  <a:pt x="125" y="94"/>
                  <a:pt x="124" y="93"/>
                  <a:pt x="124" y="92"/>
                </a:cubicBezTo>
                <a:cubicBezTo>
                  <a:pt x="123" y="92"/>
                  <a:pt x="122" y="90"/>
                  <a:pt x="121" y="88"/>
                </a:cubicBezTo>
                <a:cubicBezTo>
                  <a:pt x="119" y="85"/>
                  <a:pt x="118" y="83"/>
                  <a:pt x="115" y="83"/>
                </a:cubicBezTo>
                <a:cubicBezTo>
                  <a:pt x="114" y="83"/>
                  <a:pt x="113" y="84"/>
                  <a:pt x="113" y="84"/>
                </a:cubicBezTo>
                <a:cubicBezTo>
                  <a:pt x="113" y="84"/>
                  <a:pt x="114" y="84"/>
                  <a:pt x="114" y="84"/>
                </a:cubicBezTo>
                <a:cubicBezTo>
                  <a:pt x="117" y="84"/>
                  <a:pt x="119" y="86"/>
                  <a:pt x="120" y="88"/>
                </a:cubicBezTo>
                <a:cubicBezTo>
                  <a:pt x="121" y="89"/>
                  <a:pt x="121" y="91"/>
                  <a:pt x="120" y="92"/>
                </a:cubicBezTo>
                <a:cubicBezTo>
                  <a:pt x="120" y="94"/>
                  <a:pt x="118" y="94"/>
                  <a:pt x="118" y="94"/>
                </a:cubicBezTo>
                <a:cubicBezTo>
                  <a:pt x="117" y="94"/>
                  <a:pt x="116" y="94"/>
                  <a:pt x="115" y="93"/>
                </a:cubicBezTo>
                <a:cubicBezTo>
                  <a:pt x="114" y="92"/>
                  <a:pt x="113" y="92"/>
                  <a:pt x="112" y="92"/>
                </a:cubicBezTo>
                <a:cubicBezTo>
                  <a:pt x="111" y="92"/>
                  <a:pt x="111" y="92"/>
                  <a:pt x="111" y="92"/>
                </a:cubicBezTo>
                <a:cubicBezTo>
                  <a:pt x="108" y="92"/>
                  <a:pt x="107" y="89"/>
                  <a:pt x="106" y="88"/>
                </a:cubicBezTo>
                <a:cubicBezTo>
                  <a:pt x="106" y="86"/>
                  <a:pt x="106" y="86"/>
                  <a:pt x="104" y="86"/>
                </a:cubicBezTo>
                <a:cubicBezTo>
                  <a:pt x="100" y="85"/>
                  <a:pt x="99" y="82"/>
                  <a:pt x="98" y="79"/>
                </a:cubicBezTo>
                <a:cubicBezTo>
                  <a:pt x="97" y="77"/>
                  <a:pt x="96" y="76"/>
                  <a:pt x="94" y="76"/>
                </a:cubicBezTo>
                <a:cubicBezTo>
                  <a:pt x="90" y="76"/>
                  <a:pt x="88" y="73"/>
                  <a:pt x="88" y="72"/>
                </a:cubicBezTo>
                <a:cubicBezTo>
                  <a:pt x="87" y="70"/>
                  <a:pt x="88" y="66"/>
                  <a:pt x="91" y="64"/>
                </a:cubicBezTo>
                <a:cubicBezTo>
                  <a:pt x="91" y="63"/>
                  <a:pt x="89" y="62"/>
                  <a:pt x="89" y="62"/>
                </a:cubicBezTo>
                <a:cubicBezTo>
                  <a:pt x="87" y="60"/>
                  <a:pt x="84" y="58"/>
                  <a:pt x="84" y="55"/>
                </a:cubicBezTo>
                <a:cubicBezTo>
                  <a:pt x="84" y="55"/>
                  <a:pt x="83" y="55"/>
                  <a:pt x="83" y="54"/>
                </a:cubicBezTo>
                <a:cubicBezTo>
                  <a:pt x="81" y="54"/>
                  <a:pt x="78" y="53"/>
                  <a:pt x="78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78" y="50"/>
                  <a:pt x="78" y="50"/>
                  <a:pt x="78" y="49"/>
                </a:cubicBezTo>
                <a:cubicBezTo>
                  <a:pt x="77" y="49"/>
                  <a:pt x="75" y="48"/>
                  <a:pt x="73" y="46"/>
                </a:cubicBezTo>
                <a:cubicBezTo>
                  <a:pt x="72" y="45"/>
                  <a:pt x="72" y="45"/>
                  <a:pt x="71" y="45"/>
                </a:cubicBezTo>
                <a:cubicBezTo>
                  <a:pt x="70" y="45"/>
                  <a:pt x="70" y="45"/>
                  <a:pt x="70" y="45"/>
                </a:cubicBezTo>
                <a:cubicBezTo>
                  <a:pt x="69" y="45"/>
                  <a:pt x="67" y="44"/>
                  <a:pt x="66" y="43"/>
                </a:cubicBezTo>
                <a:cubicBezTo>
                  <a:pt x="64" y="40"/>
                  <a:pt x="61" y="39"/>
                  <a:pt x="60" y="39"/>
                </a:cubicBezTo>
                <a:cubicBezTo>
                  <a:pt x="56" y="41"/>
                  <a:pt x="50" y="35"/>
                  <a:pt x="48" y="29"/>
                </a:cubicBezTo>
                <a:cubicBezTo>
                  <a:pt x="47" y="27"/>
                  <a:pt x="43" y="24"/>
                  <a:pt x="40" y="22"/>
                </a:cubicBezTo>
                <a:cubicBezTo>
                  <a:pt x="35" y="19"/>
                  <a:pt x="30" y="15"/>
                  <a:pt x="29" y="12"/>
                </a:cubicBezTo>
                <a:cubicBezTo>
                  <a:pt x="27" y="9"/>
                  <a:pt x="25" y="5"/>
                  <a:pt x="16" y="5"/>
                </a:cubicBezTo>
                <a:cubicBezTo>
                  <a:pt x="15" y="5"/>
                  <a:pt x="15" y="5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9" y="5"/>
                  <a:pt x="5" y="3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4"/>
                  <a:pt x="10" y="15"/>
                  <a:pt x="16" y="19"/>
                </a:cubicBezTo>
                <a:cubicBezTo>
                  <a:pt x="19" y="21"/>
                  <a:pt x="21" y="24"/>
                  <a:pt x="23" y="27"/>
                </a:cubicBezTo>
                <a:cubicBezTo>
                  <a:pt x="25" y="31"/>
                  <a:pt x="27" y="34"/>
                  <a:pt x="30" y="35"/>
                </a:cubicBezTo>
                <a:cubicBezTo>
                  <a:pt x="35" y="35"/>
                  <a:pt x="37" y="42"/>
                  <a:pt x="39" y="49"/>
                </a:cubicBezTo>
                <a:cubicBezTo>
                  <a:pt x="40" y="51"/>
                  <a:pt x="42" y="57"/>
                  <a:pt x="43" y="57"/>
                </a:cubicBezTo>
                <a:cubicBezTo>
                  <a:pt x="49" y="59"/>
                  <a:pt x="60" y="76"/>
                  <a:pt x="62" y="85"/>
                </a:cubicBezTo>
                <a:cubicBezTo>
                  <a:pt x="63" y="89"/>
                  <a:pt x="67" y="93"/>
                  <a:pt x="70" y="96"/>
                </a:cubicBezTo>
                <a:cubicBezTo>
                  <a:pt x="73" y="98"/>
                  <a:pt x="76" y="101"/>
                  <a:pt x="78" y="104"/>
                </a:cubicBezTo>
                <a:cubicBezTo>
                  <a:pt x="80" y="107"/>
                  <a:pt x="87" y="112"/>
                  <a:pt x="92" y="116"/>
                </a:cubicBezTo>
                <a:cubicBezTo>
                  <a:pt x="95" y="118"/>
                  <a:pt x="97" y="120"/>
                  <a:pt x="98" y="121"/>
                </a:cubicBezTo>
                <a:cubicBezTo>
                  <a:pt x="99" y="122"/>
                  <a:pt x="99" y="123"/>
                  <a:pt x="100" y="124"/>
                </a:cubicBezTo>
                <a:cubicBezTo>
                  <a:pt x="100" y="125"/>
                  <a:pt x="101" y="125"/>
                  <a:pt x="101" y="126"/>
                </a:cubicBezTo>
                <a:cubicBezTo>
                  <a:pt x="102" y="125"/>
                  <a:pt x="103" y="125"/>
                  <a:pt x="105" y="125"/>
                </a:cubicBezTo>
                <a:cubicBezTo>
                  <a:pt x="107" y="125"/>
                  <a:pt x="109" y="125"/>
                  <a:pt x="111" y="126"/>
                </a:cubicBezTo>
                <a:cubicBezTo>
                  <a:pt x="112" y="126"/>
                  <a:pt x="113" y="126"/>
                  <a:pt x="114" y="126"/>
                </a:cubicBezTo>
                <a:cubicBezTo>
                  <a:pt x="115" y="125"/>
                  <a:pt x="116" y="117"/>
                  <a:pt x="116" y="112"/>
                </a:cubicBezTo>
                <a:close/>
              </a:path>
            </a:pathLst>
          </a:custGeom>
          <a:solidFill>
            <a:srgbClr val="DBF0F5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49" name="Freeform 1153"/>
          <p:cNvSpPr>
            <a:spLocks/>
          </p:cNvSpPr>
          <p:nvPr/>
        </p:nvSpPr>
        <p:spPr bwMode="auto">
          <a:xfrm>
            <a:off x="7501150" y="5694941"/>
            <a:ext cx="137101" cy="39312"/>
          </a:xfrm>
          <a:custGeom>
            <a:avLst/>
            <a:gdLst>
              <a:gd name="T0" fmla="*/ 3 w 29"/>
              <a:gd name="T1" fmla="*/ 2 h 8"/>
              <a:gd name="T2" fmla="*/ 2 w 29"/>
              <a:gd name="T3" fmla="*/ 1 h 8"/>
              <a:gd name="T4" fmla="*/ 0 w 29"/>
              <a:gd name="T5" fmla="*/ 3 h 8"/>
              <a:gd name="T6" fmla="*/ 0 w 29"/>
              <a:gd name="T7" fmla="*/ 5 h 8"/>
              <a:gd name="T8" fmla="*/ 9 w 29"/>
              <a:gd name="T9" fmla="*/ 8 h 8"/>
              <a:gd name="T10" fmla="*/ 9 w 29"/>
              <a:gd name="T11" fmla="*/ 8 h 8"/>
              <a:gd name="T12" fmla="*/ 14 w 29"/>
              <a:gd name="T13" fmla="*/ 7 h 8"/>
              <a:gd name="T14" fmla="*/ 25 w 29"/>
              <a:gd name="T15" fmla="*/ 4 h 8"/>
              <a:gd name="T16" fmla="*/ 29 w 29"/>
              <a:gd name="T17" fmla="*/ 3 h 8"/>
              <a:gd name="T18" fmla="*/ 18 w 29"/>
              <a:gd name="T19" fmla="*/ 0 h 8"/>
              <a:gd name="T20" fmla="*/ 16 w 29"/>
              <a:gd name="T21" fmla="*/ 0 h 8"/>
              <a:gd name="T22" fmla="*/ 9 w 29"/>
              <a:gd name="T23" fmla="*/ 3 h 8"/>
              <a:gd name="T24" fmla="*/ 3 w 29"/>
              <a:gd name="T25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8">
                <a:moveTo>
                  <a:pt x="3" y="2"/>
                </a:moveTo>
                <a:cubicBezTo>
                  <a:pt x="3" y="1"/>
                  <a:pt x="2" y="1"/>
                  <a:pt x="2" y="1"/>
                </a:cubicBezTo>
                <a:cubicBezTo>
                  <a:pt x="2" y="1"/>
                  <a:pt x="1" y="2"/>
                  <a:pt x="0" y="3"/>
                </a:cubicBezTo>
                <a:cubicBezTo>
                  <a:pt x="0" y="3"/>
                  <a:pt x="0" y="4"/>
                  <a:pt x="0" y="5"/>
                </a:cubicBezTo>
                <a:cubicBezTo>
                  <a:pt x="1" y="5"/>
                  <a:pt x="4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1" y="8"/>
                  <a:pt x="12" y="8"/>
                  <a:pt x="14" y="7"/>
                </a:cubicBezTo>
                <a:cubicBezTo>
                  <a:pt x="19" y="5"/>
                  <a:pt x="22" y="5"/>
                  <a:pt x="25" y="4"/>
                </a:cubicBezTo>
                <a:cubicBezTo>
                  <a:pt x="28" y="4"/>
                  <a:pt x="29" y="4"/>
                  <a:pt x="29" y="3"/>
                </a:cubicBezTo>
                <a:cubicBezTo>
                  <a:pt x="29" y="2"/>
                  <a:pt x="22" y="0"/>
                  <a:pt x="18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2"/>
                  <a:pt x="12" y="3"/>
                  <a:pt x="9" y="3"/>
                </a:cubicBezTo>
                <a:cubicBezTo>
                  <a:pt x="7" y="3"/>
                  <a:pt x="5" y="3"/>
                  <a:pt x="3" y="2"/>
                </a:cubicBezTo>
                <a:close/>
              </a:path>
            </a:pathLst>
          </a:custGeom>
          <a:solidFill>
            <a:srgbClr val="DBF0F5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50" name="Freeform 1154"/>
          <p:cNvSpPr>
            <a:spLocks/>
          </p:cNvSpPr>
          <p:nvPr/>
        </p:nvSpPr>
        <p:spPr bwMode="auto">
          <a:xfrm>
            <a:off x="8120641" y="5159304"/>
            <a:ext cx="66010" cy="108111"/>
          </a:xfrm>
          <a:custGeom>
            <a:avLst/>
            <a:gdLst>
              <a:gd name="T0" fmla="*/ 13 w 14"/>
              <a:gd name="T1" fmla="*/ 8 h 23"/>
              <a:gd name="T2" fmla="*/ 13 w 14"/>
              <a:gd name="T3" fmla="*/ 8 h 23"/>
              <a:gd name="T4" fmla="*/ 12 w 14"/>
              <a:gd name="T5" fmla="*/ 8 h 23"/>
              <a:gd name="T6" fmla="*/ 11 w 14"/>
              <a:gd name="T7" fmla="*/ 8 h 23"/>
              <a:gd name="T8" fmla="*/ 7 w 14"/>
              <a:gd name="T9" fmla="*/ 7 h 23"/>
              <a:gd name="T10" fmla="*/ 6 w 14"/>
              <a:gd name="T11" fmla="*/ 5 h 23"/>
              <a:gd name="T12" fmla="*/ 4 w 14"/>
              <a:gd name="T13" fmla="*/ 0 h 23"/>
              <a:gd name="T14" fmla="*/ 2 w 14"/>
              <a:gd name="T15" fmla="*/ 2 h 23"/>
              <a:gd name="T16" fmla="*/ 2 w 14"/>
              <a:gd name="T17" fmla="*/ 17 h 23"/>
              <a:gd name="T18" fmla="*/ 6 w 14"/>
              <a:gd name="T19" fmla="*/ 23 h 23"/>
              <a:gd name="T20" fmla="*/ 5 w 14"/>
              <a:gd name="T21" fmla="*/ 22 h 23"/>
              <a:gd name="T22" fmla="*/ 6 w 14"/>
              <a:gd name="T23" fmla="*/ 16 h 23"/>
              <a:gd name="T24" fmla="*/ 11 w 14"/>
              <a:gd name="T25" fmla="*/ 14 h 23"/>
              <a:gd name="T26" fmla="*/ 14 w 14"/>
              <a:gd name="T27" fmla="*/ 14 h 23"/>
              <a:gd name="T28" fmla="*/ 13 w 14"/>
              <a:gd name="T29" fmla="*/ 12 h 23"/>
              <a:gd name="T30" fmla="*/ 13 w 14"/>
              <a:gd name="T31" fmla="*/ 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" h="23">
                <a:moveTo>
                  <a:pt x="13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8"/>
                  <a:pt x="12" y="8"/>
                  <a:pt x="12" y="8"/>
                </a:cubicBezTo>
                <a:cubicBezTo>
                  <a:pt x="12" y="8"/>
                  <a:pt x="11" y="8"/>
                  <a:pt x="11" y="8"/>
                </a:cubicBezTo>
                <a:cubicBezTo>
                  <a:pt x="10" y="8"/>
                  <a:pt x="9" y="8"/>
                  <a:pt x="7" y="7"/>
                </a:cubicBezTo>
                <a:cubicBezTo>
                  <a:pt x="7" y="7"/>
                  <a:pt x="6" y="6"/>
                  <a:pt x="6" y="5"/>
                </a:cubicBezTo>
                <a:cubicBezTo>
                  <a:pt x="6" y="3"/>
                  <a:pt x="5" y="0"/>
                  <a:pt x="4" y="0"/>
                </a:cubicBezTo>
                <a:cubicBezTo>
                  <a:pt x="4" y="0"/>
                  <a:pt x="3" y="0"/>
                  <a:pt x="2" y="2"/>
                </a:cubicBezTo>
                <a:cubicBezTo>
                  <a:pt x="0" y="5"/>
                  <a:pt x="0" y="12"/>
                  <a:pt x="2" y="17"/>
                </a:cubicBezTo>
                <a:cubicBezTo>
                  <a:pt x="3" y="20"/>
                  <a:pt x="5" y="22"/>
                  <a:pt x="6" y="23"/>
                </a:cubicBezTo>
                <a:cubicBezTo>
                  <a:pt x="6" y="22"/>
                  <a:pt x="5" y="22"/>
                  <a:pt x="5" y="22"/>
                </a:cubicBezTo>
                <a:cubicBezTo>
                  <a:pt x="5" y="20"/>
                  <a:pt x="5" y="17"/>
                  <a:pt x="6" y="16"/>
                </a:cubicBezTo>
                <a:cubicBezTo>
                  <a:pt x="7" y="15"/>
                  <a:pt x="9" y="14"/>
                  <a:pt x="11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4" y="14"/>
                  <a:pt x="13" y="13"/>
                  <a:pt x="13" y="12"/>
                </a:cubicBezTo>
                <a:cubicBezTo>
                  <a:pt x="13" y="11"/>
                  <a:pt x="13" y="9"/>
                  <a:pt x="13" y="8"/>
                </a:cubicBezTo>
                <a:close/>
              </a:path>
            </a:pathLst>
          </a:custGeom>
          <a:solidFill>
            <a:srgbClr val="DBF0F5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51" name="Freeform 1155"/>
          <p:cNvSpPr>
            <a:spLocks/>
          </p:cNvSpPr>
          <p:nvPr/>
        </p:nvSpPr>
        <p:spPr bwMode="auto">
          <a:xfrm>
            <a:off x="7638250" y="5282156"/>
            <a:ext cx="238656" cy="270275"/>
          </a:xfrm>
          <a:custGeom>
            <a:avLst/>
            <a:gdLst>
              <a:gd name="T0" fmla="*/ 10 w 49"/>
              <a:gd name="T1" fmla="*/ 3 h 57"/>
              <a:gd name="T2" fmla="*/ 8 w 49"/>
              <a:gd name="T3" fmla="*/ 9 h 57"/>
              <a:gd name="T4" fmla="*/ 2 w 49"/>
              <a:gd name="T5" fmla="*/ 24 h 57"/>
              <a:gd name="T6" fmla="*/ 0 w 49"/>
              <a:gd name="T7" fmla="*/ 30 h 57"/>
              <a:gd name="T8" fmla="*/ 8 w 49"/>
              <a:gd name="T9" fmla="*/ 32 h 57"/>
              <a:gd name="T10" fmla="*/ 12 w 49"/>
              <a:gd name="T11" fmla="*/ 34 h 57"/>
              <a:gd name="T12" fmla="*/ 13 w 49"/>
              <a:gd name="T13" fmla="*/ 46 h 57"/>
              <a:gd name="T14" fmla="*/ 12 w 49"/>
              <a:gd name="T15" fmla="*/ 57 h 57"/>
              <a:gd name="T16" fmla="*/ 17 w 49"/>
              <a:gd name="T17" fmla="*/ 51 h 57"/>
              <a:gd name="T18" fmla="*/ 17 w 49"/>
              <a:gd name="T19" fmla="*/ 49 h 57"/>
              <a:gd name="T20" fmla="*/ 15 w 49"/>
              <a:gd name="T21" fmla="*/ 27 h 57"/>
              <a:gd name="T22" fmla="*/ 19 w 49"/>
              <a:gd name="T23" fmla="*/ 24 h 57"/>
              <a:gd name="T24" fmla="*/ 26 w 49"/>
              <a:gd name="T25" fmla="*/ 27 h 57"/>
              <a:gd name="T26" fmla="*/ 26 w 49"/>
              <a:gd name="T27" fmla="*/ 33 h 57"/>
              <a:gd name="T28" fmla="*/ 27 w 49"/>
              <a:gd name="T29" fmla="*/ 36 h 57"/>
              <a:gd name="T30" fmla="*/ 31 w 49"/>
              <a:gd name="T31" fmla="*/ 43 h 57"/>
              <a:gd name="T32" fmla="*/ 32 w 49"/>
              <a:gd name="T33" fmla="*/ 45 h 57"/>
              <a:gd name="T34" fmla="*/ 32 w 49"/>
              <a:gd name="T35" fmla="*/ 45 h 57"/>
              <a:gd name="T36" fmla="*/ 36 w 49"/>
              <a:gd name="T37" fmla="*/ 44 h 57"/>
              <a:gd name="T38" fmla="*/ 39 w 49"/>
              <a:gd name="T39" fmla="*/ 43 h 57"/>
              <a:gd name="T40" fmla="*/ 41 w 49"/>
              <a:gd name="T41" fmla="*/ 41 h 57"/>
              <a:gd name="T42" fmla="*/ 39 w 49"/>
              <a:gd name="T43" fmla="*/ 37 h 57"/>
              <a:gd name="T44" fmla="*/ 38 w 49"/>
              <a:gd name="T45" fmla="*/ 29 h 57"/>
              <a:gd name="T46" fmla="*/ 37 w 49"/>
              <a:gd name="T47" fmla="*/ 25 h 57"/>
              <a:gd name="T48" fmla="*/ 30 w 49"/>
              <a:gd name="T49" fmla="*/ 15 h 57"/>
              <a:gd name="T50" fmla="*/ 34 w 49"/>
              <a:gd name="T51" fmla="*/ 12 h 57"/>
              <a:gd name="T52" fmla="*/ 49 w 49"/>
              <a:gd name="T53" fmla="*/ 2 h 57"/>
              <a:gd name="T54" fmla="*/ 47 w 49"/>
              <a:gd name="T55" fmla="*/ 2 h 57"/>
              <a:gd name="T56" fmla="*/ 30 w 49"/>
              <a:gd name="T57" fmla="*/ 8 h 57"/>
              <a:gd name="T58" fmla="*/ 25 w 49"/>
              <a:gd name="T59" fmla="*/ 12 h 57"/>
              <a:gd name="T60" fmla="*/ 16 w 49"/>
              <a:gd name="T61" fmla="*/ 7 h 57"/>
              <a:gd name="T62" fmla="*/ 12 w 49"/>
              <a:gd name="T63" fmla="*/ 0 h 57"/>
              <a:gd name="T64" fmla="*/ 10 w 49"/>
              <a:gd name="T65" fmla="*/ 3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" h="57">
                <a:moveTo>
                  <a:pt x="10" y="3"/>
                </a:moveTo>
                <a:cubicBezTo>
                  <a:pt x="10" y="3"/>
                  <a:pt x="9" y="6"/>
                  <a:pt x="8" y="9"/>
                </a:cubicBezTo>
                <a:cubicBezTo>
                  <a:pt x="7" y="13"/>
                  <a:pt x="5" y="18"/>
                  <a:pt x="2" y="24"/>
                </a:cubicBezTo>
                <a:cubicBezTo>
                  <a:pt x="0" y="26"/>
                  <a:pt x="0" y="28"/>
                  <a:pt x="0" y="30"/>
                </a:cubicBezTo>
                <a:cubicBezTo>
                  <a:pt x="1" y="31"/>
                  <a:pt x="4" y="32"/>
                  <a:pt x="8" y="32"/>
                </a:cubicBezTo>
                <a:cubicBezTo>
                  <a:pt x="9" y="32"/>
                  <a:pt x="11" y="33"/>
                  <a:pt x="12" y="34"/>
                </a:cubicBezTo>
                <a:cubicBezTo>
                  <a:pt x="14" y="37"/>
                  <a:pt x="13" y="43"/>
                  <a:pt x="13" y="46"/>
                </a:cubicBezTo>
                <a:cubicBezTo>
                  <a:pt x="11" y="53"/>
                  <a:pt x="11" y="56"/>
                  <a:pt x="12" y="57"/>
                </a:cubicBezTo>
                <a:cubicBezTo>
                  <a:pt x="14" y="56"/>
                  <a:pt x="17" y="53"/>
                  <a:pt x="17" y="51"/>
                </a:cubicBezTo>
                <a:cubicBezTo>
                  <a:pt x="17" y="50"/>
                  <a:pt x="17" y="50"/>
                  <a:pt x="17" y="49"/>
                </a:cubicBezTo>
                <a:cubicBezTo>
                  <a:pt x="12" y="46"/>
                  <a:pt x="13" y="30"/>
                  <a:pt x="15" y="27"/>
                </a:cubicBezTo>
                <a:cubicBezTo>
                  <a:pt x="15" y="25"/>
                  <a:pt x="17" y="24"/>
                  <a:pt x="19" y="24"/>
                </a:cubicBezTo>
                <a:cubicBezTo>
                  <a:pt x="22" y="24"/>
                  <a:pt x="24" y="25"/>
                  <a:pt x="26" y="27"/>
                </a:cubicBezTo>
                <a:cubicBezTo>
                  <a:pt x="27" y="29"/>
                  <a:pt x="27" y="31"/>
                  <a:pt x="26" y="33"/>
                </a:cubicBezTo>
                <a:cubicBezTo>
                  <a:pt x="25" y="34"/>
                  <a:pt x="25" y="34"/>
                  <a:pt x="27" y="36"/>
                </a:cubicBezTo>
                <a:cubicBezTo>
                  <a:pt x="29" y="37"/>
                  <a:pt x="31" y="39"/>
                  <a:pt x="31" y="43"/>
                </a:cubicBezTo>
                <a:cubicBezTo>
                  <a:pt x="31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3" y="45"/>
                  <a:pt x="35" y="44"/>
                  <a:pt x="36" y="44"/>
                </a:cubicBezTo>
                <a:cubicBezTo>
                  <a:pt x="37" y="43"/>
                  <a:pt x="38" y="43"/>
                  <a:pt x="39" y="43"/>
                </a:cubicBezTo>
                <a:cubicBezTo>
                  <a:pt x="41" y="42"/>
                  <a:pt x="41" y="42"/>
                  <a:pt x="41" y="41"/>
                </a:cubicBezTo>
                <a:cubicBezTo>
                  <a:pt x="41" y="41"/>
                  <a:pt x="42" y="40"/>
                  <a:pt x="39" y="37"/>
                </a:cubicBezTo>
                <a:cubicBezTo>
                  <a:pt x="37" y="35"/>
                  <a:pt x="37" y="31"/>
                  <a:pt x="38" y="29"/>
                </a:cubicBezTo>
                <a:cubicBezTo>
                  <a:pt x="38" y="26"/>
                  <a:pt x="38" y="26"/>
                  <a:pt x="37" y="25"/>
                </a:cubicBezTo>
                <a:cubicBezTo>
                  <a:pt x="33" y="22"/>
                  <a:pt x="30" y="18"/>
                  <a:pt x="30" y="15"/>
                </a:cubicBezTo>
                <a:cubicBezTo>
                  <a:pt x="30" y="14"/>
                  <a:pt x="31" y="12"/>
                  <a:pt x="34" y="12"/>
                </a:cubicBezTo>
                <a:cubicBezTo>
                  <a:pt x="38" y="11"/>
                  <a:pt x="48" y="5"/>
                  <a:pt x="49" y="2"/>
                </a:cubicBezTo>
                <a:cubicBezTo>
                  <a:pt x="49" y="2"/>
                  <a:pt x="48" y="2"/>
                  <a:pt x="47" y="2"/>
                </a:cubicBezTo>
                <a:cubicBezTo>
                  <a:pt x="41" y="2"/>
                  <a:pt x="31" y="6"/>
                  <a:pt x="30" y="8"/>
                </a:cubicBezTo>
                <a:cubicBezTo>
                  <a:pt x="30" y="11"/>
                  <a:pt x="28" y="12"/>
                  <a:pt x="25" y="12"/>
                </a:cubicBezTo>
                <a:cubicBezTo>
                  <a:pt x="22" y="12"/>
                  <a:pt x="18" y="10"/>
                  <a:pt x="16" y="7"/>
                </a:cubicBezTo>
                <a:cubicBezTo>
                  <a:pt x="14" y="5"/>
                  <a:pt x="13" y="3"/>
                  <a:pt x="12" y="0"/>
                </a:cubicBezTo>
                <a:cubicBezTo>
                  <a:pt x="12" y="1"/>
                  <a:pt x="11" y="2"/>
                  <a:pt x="10" y="3"/>
                </a:cubicBezTo>
                <a:close/>
              </a:path>
            </a:pathLst>
          </a:custGeom>
          <a:solidFill>
            <a:srgbClr val="DBF0F5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52" name="Freeform 1156"/>
          <p:cNvSpPr>
            <a:spLocks/>
          </p:cNvSpPr>
          <p:nvPr/>
        </p:nvSpPr>
        <p:spPr bwMode="auto">
          <a:xfrm>
            <a:off x="7709339" y="5178960"/>
            <a:ext cx="258966" cy="73711"/>
          </a:xfrm>
          <a:custGeom>
            <a:avLst/>
            <a:gdLst>
              <a:gd name="T0" fmla="*/ 26 w 54"/>
              <a:gd name="T1" fmla="*/ 7 h 15"/>
              <a:gd name="T2" fmla="*/ 39 w 54"/>
              <a:gd name="T3" fmla="*/ 9 h 15"/>
              <a:gd name="T4" fmla="*/ 54 w 54"/>
              <a:gd name="T5" fmla="*/ 0 h 15"/>
              <a:gd name="T6" fmla="*/ 49 w 54"/>
              <a:gd name="T7" fmla="*/ 4 h 15"/>
              <a:gd name="T8" fmla="*/ 46 w 54"/>
              <a:gd name="T9" fmla="*/ 5 h 15"/>
              <a:gd name="T10" fmla="*/ 39 w 54"/>
              <a:gd name="T11" fmla="*/ 7 h 15"/>
              <a:gd name="T12" fmla="*/ 16 w 54"/>
              <a:gd name="T13" fmla="*/ 2 h 15"/>
              <a:gd name="T14" fmla="*/ 14 w 54"/>
              <a:gd name="T15" fmla="*/ 2 h 15"/>
              <a:gd name="T16" fmla="*/ 10 w 54"/>
              <a:gd name="T17" fmla="*/ 4 h 15"/>
              <a:gd name="T18" fmla="*/ 4 w 54"/>
              <a:gd name="T19" fmla="*/ 8 h 15"/>
              <a:gd name="T20" fmla="*/ 0 w 54"/>
              <a:gd name="T21" fmla="*/ 15 h 15"/>
              <a:gd name="T22" fmla="*/ 26 w 54"/>
              <a:gd name="T2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4" h="15">
                <a:moveTo>
                  <a:pt x="26" y="7"/>
                </a:moveTo>
                <a:cubicBezTo>
                  <a:pt x="31" y="7"/>
                  <a:pt x="36" y="8"/>
                  <a:pt x="39" y="9"/>
                </a:cubicBezTo>
                <a:cubicBezTo>
                  <a:pt x="44" y="11"/>
                  <a:pt x="51" y="6"/>
                  <a:pt x="54" y="0"/>
                </a:cubicBezTo>
                <a:cubicBezTo>
                  <a:pt x="52" y="1"/>
                  <a:pt x="50" y="3"/>
                  <a:pt x="49" y="4"/>
                </a:cubicBezTo>
                <a:cubicBezTo>
                  <a:pt x="46" y="5"/>
                  <a:pt x="46" y="5"/>
                  <a:pt x="46" y="5"/>
                </a:cubicBezTo>
                <a:cubicBezTo>
                  <a:pt x="45" y="6"/>
                  <a:pt x="42" y="7"/>
                  <a:pt x="39" y="7"/>
                </a:cubicBezTo>
                <a:cubicBezTo>
                  <a:pt x="30" y="7"/>
                  <a:pt x="20" y="4"/>
                  <a:pt x="16" y="2"/>
                </a:cubicBezTo>
                <a:cubicBezTo>
                  <a:pt x="16" y="2"/>
                  <a:pt x="15" y="2"/>
                  <a:pt x="14" y="2"/>
                </a:cubicBezTo>
                <a:cubicBezTo>
                  <a:pt x="13" y="2"/>
                  <a:pt x="12" y="3"/>
                  <a:pt x="10" y="4"/>
                </a:cubicBezTo>
                <a:cubicBezTo>
                  <a:pt x="9" y="6"/>
                  <a:pt x="7" y="8"/>
                  <a:pt x="4" y="8"/>
                </a:cubicBezTo>
                <a:cubicBezTo>
                  <a:pt x="2" y="9"/>
                  <a:pt x="1" y="12"/>
                  <a:pt x="0" y="15"/>
                </a:cubicBezTo>
                <a:cubicBezTo>
                  <a:pt x="5" y="9"/>
                  <a:pt x="18" y="7"/>
                  <a:pt x="26" y="7"/>
                </a:cubicBezTo>
                <a:close/>
              </a:path>
            </a:pathLst>
          </a:custGeom>
          <a:solidFill>
            <a:srgbClr val="DBF0F5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53" name="Freeform 1157"/>
          <p:cNvSpPr>
            <a:spLocks/>
          </p:cNvSpPr>
          <p:nvPr/>
        </p:nvSpPr>
        <p:spPr bwMode="auto">
          <a:xfrm>
            <a:off x="7094927" y="5031537"/>
            <a:ext cx="538246" cy="427525"/>
          </a:xfrm>
          <a:custGeom>
            <a:avLst/>
            <a:gdLst>
              <a:gd name="T0" fmla="*/ 1 w 111"/>
              <a:gd name="T1" fmla="*/ 38 h 91"/>
              <a:gd name="T2" fmla="*/ 7 w 111"/>
              <a:gd name="T3" fmla="*/ 55 h 91"/>
              <a:gd name="T4" fmla="*/ 17 w 111"/>
              <a:gd name="T5" fmla="*/ 67 h 91"/>
              <a:gd name="T6" fmla="*/ 25 w 111"/>
              <a:gd name="T7" fmla="*/ 80 h 91"/>
              <a:gd name="T8" fmla="*/ 36 w 111"/>
              <a:gd name="T9" fmla="*/ 85 h 91"/>
              <a:gd name="T10" fmla="*/ 43 w 111"/>
              <a:gd name="T11" fmla="*/ 84 h 91"/>
              <a:gd name="T12" fmla="*/ 66 w 111"/>
              <a:gd name="T13" fmla="*/ 91 h 91"/>
              <a:gd name="T14" fmla="*/ 67 w 111"/>
              <a:gd name="T15" fmla="*/ 91 h 91"/>
              <a:gd name="T16" fmla="*/ 80 w 111"/>
              <a:gd name="T17" fmla="*/ 87 h 91"/>
              <a:gd name="T18" fmla="*/ 88 w 111"/>
              <a:gd name="T19" fmla="*/ 62 h 91"/>
              <a:gd name="T20" fmla="*/ 106 w 111"/>
              <a:gd name="T21" fmla="*/ 37 h 91"/>
              <a:gd name="T22" fmla="*/ 104 w 111"/>
              <a:gd name="T23" fmla="*/ 29 h 91"/>
              <a:gd name="T24" fmla="*/ 100 w 111"/>
              <a:gd name="T25" fmla="*/ 20 h 91"/>
              <a:gd name="T26" fmla="*/ 97 w 111"/>
              <a:gd name="T27" fmla="*/ 7 h 91"/>
              <a:gd name="T28" fmla="*/ 96 w 111"/>
              <a:gd name="T29" fmla="*/ 0 h 91"/>
              <a:gd name="T30" fmla="*/ 95 w 111"/>
              <a:gd name="T31" fmla="*/ 0 h 91"/>
              <a:gd name="T32" fmla="*/ 93 w 111"/>
              <a:gd name="T33" fmla="*/ 0 h 91"/>
              <a:gd name="T34" fmla="*/ 80 w 111"/>
              <a:gd name="T35" fmla="*/ 2 h 91"/>
              <a:gd name="T36" fmla="*/ 76 w 111"/>
              <a:gd name="T37" fmla="*/ 13 h 91"/>
              <a:gd name="T38" fmla="*/ 73 w 111"/>
              <a:gd name="T39" fmla="*/ 14 h 91"/>
              <a:gd name="T40" fmla="*/ 69 w 111"/>
              <a:gd name="T41" fmla="*/ 25 h 91"/>
              <a:gd name="T42" fmla="*/ 64 w 111"/>
              <a:gd name="T43" fmla="*/ 32 h 91"/>
              <a:gd name="T44" fmla="*/ 58 w 111"/>
              <a:gd name="T45" fmla="*/ 34 h 91"/>
              <a:gd name="T46" fmla="*/ 47 w 111"/>
              <a:gd name="T47" fmla="*/ 32 h 91"/>
              <a:gd name="T48" fmla="*/ 36 w 111"/>
              <a:gd name="T49" fmla="*/ 37 h 91"/>
              <a:gd name="T50" fmla="*/ 28 w 111"/>
              <a:gd name="T51" fmla="*/ 37 h 91"/>
              <a:gd name="T52" fmla="*/ 22 w 111"/>
              <a:gd name="T53" fmla="*/ 38 h 91"/>
              <a:gd name="T54" fmla="*/ 14 w 111"/>
              <a:gd name="T55" fmla="*/ 36 h 91"/>
              <a:gd name="T56" fmla="*/ 11 w 111"/>
              <a:gd name="T57" fmla="*/ 34 h 91"/>
              <a:gd name="T58" fmla="*/ 10 w 111"/>
              <a:gd name="T59" fmla="*/ 33 h 91"/>
              <a:gd name="T60" fmla="*/ 10 w 111"/>
              <a:gd name="T61" fmla="*/ 33 h 91"/>
              <a:gd name="T62" fmla="*/ 9 w 111"/>
              <a:gd name="T63" fmla="*/ 32 h 91"/>
              <a:gd name="T64" fmla="*/ 8 w 111"/>
              <a:gd name="T65" fmla="*/ 31 h 91"/>
              <a:gd name="T66" fmla="*/ 8 w 111"/>
              <a:gd name="T67" fmla="*/ 30 h 91"/>
              <a:gd name="T68" fmla="*/ 7 w 111"/>
              <a:gd name="T69" fmla="*/ 28 h 91"/>
              <a:gd name="T70" fmla="*/ 7 w 111"/>
              <a:gd name="T71" fmla="*/ 27 h 91"/>
              <a:gd name="T72" fmla="*/ 1 w 111"/>
              <a:gd name="T73" fmla="*/ 3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1">
                <a:moveTo>
                  <a:pt x="1" y="34"/>
                </a:moveTo>
                <a:cubicBezTo>
                  <a:pt x="0" y="36"/>
                  <a:pt x="0" y="38"/>
                  <a:pt x="1" y="38"/>
                </a:cubicBezTo>
                <a:cubicBezTo>
                  <a:pt x="4" y="42"/>
                  <a:pt x="5" y="46"/>
                  <a:pt x="6" y="50"/>
                </a:cubicBezTo>
                <a:cubicBezTo>
                  <a:pt x="6" y="52"/>
                  <a:pt x="6" y="53"/>
                  <a:pt x="7" y="55"/>
                </a:cubicBezTo>
                <a:cubicBezTo>
                  <a:pt x="8" y="55"/>
                  <a:pt x="9" y="56"/>
                  <a:pt x="10" y="57"/>
                </a:cubicBezTo>
                <a:cubicBezTo>
                  <a:pt x="13" y="59"/>
                  <a:pt x="17" y="61"/>
                  <a:pt x="17" y="67"/>
                </a:cubicBezTo>
                <a:cubicBezTo>
                  <a:pt x="17" y="73"/>
                  <a:pt x="22" y="80"/>
                  <a:pt x="24" y="80"/>
                </a:cubicBezTo>
                <a:cubicBezTo>
                  <a:pt x="24" y="80"/>
                  <a:pt x="24" y="80"/>
                  <a:pt x="25" y="80"/>
                </a:cubicBezTo>
                <a:cubicBezTo>
                  <a:pt x="26" y="79"/>
                  <a:pt x="27" y="79"/>
                  <a:pt x="29" y="79"/>
                </a:cubicBezTo>
                <a:cubicBezTo>
                  <a:pt x="33" y="79"/>
                  <a:pt x="36" y="83"/>
                  <a:pt x="36" y="85"/>
                </a:cubicBezTo>
                <a:cubicBezTo>
                  <a:pt x="37" y="85"/>
                  <a:pt x="37" y="85"/>
                  <a:pt x="37" y="85"/>
                </a:cubicBezTo>
                <a:cubicBezTo>
                  <a:pt x="38" y="85"/>
                  <a:pt x="41" y="84"/>
                  <a:pt x="43" y="84"/>
                </a:cubicBezTo>
                <a:cubicBezTo>
                  <a:pt x="46" y="83"/>
                  <a:pt x="48" y="82"/>
                  <a:pt x="50" y="83"/>
                </a:cubicBezTo>
                <a:cubicBezTo>
                  <a:pt x="58" y="84"/>
                  <a:pt x="65" y="86"/>
                  <a:pt x="66" y="91"/>
                </a:cubicBezTo>
                <a:cubicBezTo>
                  <a:pt x="66" y="91"/>
                  <a:pt x="66" y="91"/>
                  <a:pt x="66" y="91"/>
                </a:cubicBezTo>
                <a:cubicBezTo>
                  <a:pt x="66" y="91"/>
                  <a:pt x="66" y="91"/>
                  <a:pt x="67" y="91"/>
                </a:cubicBezTo>
                <a:cubicBezTo>
                  <a:pt x="69" y="91"/>
                  <a:pt x="73" y="89"/>
                  <a:pt x="77" y="88"/>
                </a:cubicBezTo>
                <a:cubicBezTo>
                  <a:pt x="78" y="87"/>
                  <a:pt x="79" y="87"/>
                  <a:pt x="80" y="87"/>
                </a:cubicBezTo>
                <a:cubicBezTo>
                  <a:pt x="82" y="86"/>
                  <a:pt x="82" y="80"/>
                  <a:pt x="83" y="76"/>
                </a:cubicBezTo>
                <a:cubicBezTo>
                  <a:pt x="84" y="70"/>
                  <a:pt x="84" y="64"/>
                  <a:pt x="88" y="62"/>
                </a:cubicBezTo>
                <a:cubicBezTo>
                  <a:pt x="94" y="58"/>
                  <a:pt x="94" y="52"/>
                  <a:pt x="94" y="46"/>
                </a:cubicBezTo>
                <a:cubicBezTo>
                  <a:pt x="93" y="40"/>
                  <a:pt x="101" y="38"/>
                  <a:pt x="106" y="37"/>
                </a:cubicBezTo>
                <a:cubicBezTo>
                  <a:pt x="108" y="36"/>
                  <a:pt x="111" y="36"/>
                  <a:pt x="111" y="35"/>
                </a:cubicBezTo>
                <a:cubicBezTo>
                  <a:pt x="111" y="34"/>
                  <a:pt x="109" y="31"/>
                  <a:pt x="104" y="29"/>
                </a:cubicBezTo>
                <a:cubicBezTo>
                  <a:pt x="101" y="28"/>
                  <a:pt x="101" y="25"/>
                  <a:pt x="101" y="23"/>
                </a:cubicBezTo>
                <a:cubicBezTo>
                  <a:pt x="101" y="21"/>
                  <a:pt x="101" y="21"/>
                  <a:pt x="100" y="20"/>
                </a:cubicBezTo>
                <a:cubicBezTo>
                  <a:pt x="99" y="19"/>
                  <a:pt x="93" y="13"/>
                  <a:pt x="94" y="9"/>
                </a:cubicBezTo>
                <a:cubicBezTo>
                  <a:pt x="94" y="8"/>
                  <a:pt x="95" y="7"/>
                  <a:pt x="97" y="7"/>
                </a:cubicBezTo>
                <a:cubicBezTo>
                  <a:pt x="97" y="6"/>
                  <a:pt x="97" y="6"/>
                  <a:pt x="97" y="6"/>
                </a:cubicBezTo>
                <a:cubicBezTo>
                  <a:pt x="96" y="4"/>
                  <a:pt x="95" y="2"/>
                  <a:pt x="96" y="0"/>
                </a:cubicBezTo>
                <a:cubicBezTo>
                  <a:pt x="96" y="0"/>
                  <a:pt x="96" y="0"/>
                  <a:pt x="9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4" y="0"/>
                  <a:pt x="93" y="0"/>
                  <a:pt x="93" y="0"/>
                </a:cubicBezTo>
                <a:cubicBezTo>
                  <a:pt x="92" y="0"/>
                  <a:pt x="91" y="0"/>
                  <a:pt x="90" y="0"/>
                </a:cubicBezTo>
                <a:cubicBezTo>
                  <a:pt x="88" y="0"/>
                  <a:pt x="82" y="0"/>
                  <a:pt x="80" y="2"/>
                </a:cubicBezTo>
                <a:cubicBezTo>
                  <a:pt x="80" y="3"/>
                  <a:pt x="79" y="3"/>
                  <a:pt x="79" y="5"/>
                </a:cubicBezTo>
                <a:cubicBezTo>
                  <a:pt x="80" y="10"/>
                  <a:pt x="78" y="12"/>
                  <a:pt x="76" y="13"/>
                </a:cubicBezTo>
                <a:cubicBezTo>
                  <a:pt x="75" y="13"/>
                  <a:pt x="75" y="13"/>
                  <a:pt x="74" y="14"/>
                </a:cubicBezTo>
                <a:cubicBezTo>
                  <a:pt x="74" y="14"/>
                  <a:pt x="73" y="14"/>
                  <a:pt x="73" y="14"/>
                </a:cubicBezTo>
                <a:cubicBezTo>
                  <a:pt x="73" y="18"/>
                  <a:pt x="72" y="19"/>
                  <a:pt x="71" y="21"/>
                </a:cubicBezTo>
                <a:cubicBezTo>
                  <a:pt x="70" y="22"/>
                  <a:pt x="69" y="23"/>
                  <a:pt x="69" y="25"/>
                </a:cubicBezTo>
                <a:cubicBezTo>
                  <a:pt x="70" y="27"/>
                  <a:pt x="69" y="29"/>
                  <a:pt x="69" y="30"/>
                </a:cubicBezTo>
                <a:cubicBezTo>
                  <a:pt x="68" y="31"/>
                  <a:pt x="66" y="32"/>
                  <a:pt x="64" y="32"/>
                </a:cubicBezTo>
                <a:cubicBezTo>
                  <a:pt x="63" y="32"/>
                  <a:pt x="61" y="33"/>
                  <a:pt x="60" y="33"/>
                </a:cubicBezTo>
                <a:cubicBezTo>
                  <a:pt x="59" y="34"/>
                  <a:pt x="59" y="34"/>
                  <a:pt x="58" y="34"/>
                </a:cubicBezTo>
                <a:cubicBezTo>
                  <a:pt x="54" y="36"/>
                  <a:pt x="52" y="35"/>
                  <a:pt x="50" y="34"/>
                </a:cubicBezTo>
                <a:cubicBezTo>
                  <a:pt x="50" y="33"/>
                  <a:pt x="49" y="32"/>
                  <a:pt x="47" y="32"/>
                </a:cubicBezTo>
                <a:cubicBezTo>
                  <a:pt x="43" y="32"/>
                  <a:pt x="42" y="33"/>
                  <a:pt x="40" y="35"/>
                </a:cubicBezTo>
                <a:cubicBezTo>
                  <a:pt x="39" y="35"/>
                  <a:pt x="38" y="36"/>
                  <a:pt x="36" y="37"/>
                </a:cubicBezTo>
                <a:cubicBezTo>
                  <a:pt x="35" y="37"/>
                  <a:pt x="33" y="37"/>
                  <a:pt x="31" y="37"/>
                </a:cubicBezTo>
                <a:cubicBezTo>
                  <a:pt x="30" y="37"/>
                  <a:pt x="29" y="37"/>
                  <a:pt x="28" y="37"/>
                </a:cubicBezTo>
                <a:cubicBezTo>
                  <a:pt x="27" y="37"/>
                  <a:pt x="27" y="37"/>
                  <a:pt x="26" y="37"/>
                </a:cubicBezTo>
                <a:cubicBezTo>
                  <a:pt x="23" y="37"/>
                  <a:pt x="22" y="38"/>
                  <a:pt x="22" y="38"/>
                </a:cubicBezTo>
                <a:cubicBezTo>
                  <a:pt x="21" y="38"/>
                  <a:pt x="20" y="39"/>
                  <a:pt x="20" y="39"/>
                </a:cubicBezTo>
                <a:cubicBezTo>
                  <a:pt x="18" y="39"/>
                  <a:pt x="16" y="37"/>
                  <a:pt x="14" y="36"/>
                </a:cubicBezTo>
                <a:cubicBezTo>
                  <a:pt x="13" y="35"/>
                  <a:pt x="12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8" y="32"/>
                  <a:pt x="8" y="31"/>
                  <a:pt x="8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7" y="30"/>
                  <a:pt x="7" y="29"/>
                </a:cubicBezTo>
                <a:cubicBezTo>
                  <a:pt x="7" y="29"/>
                  <a:pt x="7" y="29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6" y="26"/>
                  <a:pt x="6" y="26"/>
                </a:cubicBezTo>
                <a:cubicBezTo>
                  <a:pt x="5" y="27"/>
                  <a:pt x="2" y="30"/>
                  <a:pt x="1" y="34"/>
                </a:cubicBezTo>
                <a:close/>
              </a:path>
            </a:pathLst>
          </a:custGeom>
          <a:solidFill>
            <a:srgbClr val="DBF0F5"/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54" name="Freeform 1158"/>
          <p:cNvSpPr>
            <a:spLocks/>
          </p:cNvSpPr>
          <p:nvPr/>
        </p:nvSpPr>
        <p:spPr bwMode="auto">
          <a:xfrm>
            <a:off x="6927360" y="5577000"/>
            <a:ext cx="528090" cy="127767"/>
          </a:xfrm>
          <a:custGeom>
            <a:avLst/>
            <a:gdLst>
              <a:gd name="T0" fmla="*/ 94 w 109"/>
              <a:gd name="T1" fmla="*/ 27 h 28"/>
              <a:gd name="T2" fmla="*/ 95 w 109"/>
              <a:gd name="T3" fmla="*/ 27 h 28"/>
              <a:gd name="T4" fmla="*/ 98 w 109"/>
              <a:gd name="T5" fmla="*/ 25 h 28"/>
              <a:gd name="T6" fmla="*/ 102 w 109"/>
              <a:gd name="T7" fmla="*/ 27 h 28"/>
              <a:gd name="T8" fmla="*/ 106 w 109"/>
              <a:gd name="T9" fmla="*/ 28 h 28"/>
              <a:gd name="T10" fmla="*/ 109 w 109"/>
              <a:gd name="T11" fmla="*/ 27 h 28"/>
              <a:gd name="T12" fmla="*/ 106 w 109"/>
              <a:gd name="T13" fmla="*/ 26 h 28"/>
              <a:gd name="T14" fmla="*/ 97 w 109"/>
              <a:gd name="T15" fmla="*/ 22 h 28"/>
              <a:gd name="T16" fmla="*/ 93 w 109"/>
              <a:gd name="T17" fmla="*/ 22 h 28"/>
              <a:gd name="T18" fmla="*/ 90 w 109"/>
              <a:gd name="T19" fmla="*/ 22 h 28"/>
              <a:gd name="T20" fmla="*/ 87 w 109"/>
              <a:gd name="T21" fmla="*/ 22 h 28"/>
              <a:gd name="T22" fmla="*/ 78 w 109"/>
              <a:gd name="T23" fmla="*/ 20 h 28"/>
              <a:gd name="T24" fmla="*/ 75 w 109"/>
              <a:gd name="T25" fmla="*/ 17 h 28"/>
              <a:gd name="T26" fmla="*/ 84 w 109"/>
              <a:gd name="T27" fmla="*/ 12 h 28"/>
              <a:gd name="T28" fmla="*/ 86 w 109"/>
              <a:gd name="T29" fmla="*/ 11 h 28"/>
              <a:gd name="T30" fmla="*/ 78 w 109"/>
              <a:gd name="T31" fmla="*/ 12 h 28"/>
              <a:gd name="T32" fmla="*/ 73 w 109"/>
              <a:gd name="T33" fmla="*/ 13 h 28"/>
              <a:gd name="T34" fmla="*/ 59 w 109"/>
              <a:gd name="T35" fmla="*/ 10 h 28"/>
              <a:gd name="T36" fmla="*/ 56 w 109"/>
              <a:gd name="T37" fmla="*/ 9 h 28"/>
              <a:gd name="T38" fmla="*/ 51 w 109"/>
              <a:gd name="T39" fmla="*/ 12 h 28"/>
              <a:gd name="T40" fmla="*/ 29 w 109"/>
              <a:gd name="T41" fmla="*/ 4 h 28"/>
              <a:gd name="T42" fmla="*/ 12 w 109"/>
              <a:gd name="T43" fmla="*/ 0 h 28"/>
              <a:gd name="T44" fmla="*/ 5 w 109"/>
              <a:gd name="T45" fmla="*/ 2 h 28"/>
              <a:gd name="T46" fmla="*/ 0 w 109"/>
              <a:gd name="T47" fmla="*/ 7 h 28"/>
              <a:gd name="T48" fmla="*/ 0 w 109"/>
              <a:gd name="T49" fmla="*/ 7 h 28"/>
              <a:gd name="T50" fmla="*/ 1 w 109"/>
              <a:gd name="T51" fmla="*/ 8 h 28"/>
              <a:gd name="T52" fmla="*/ 3 w 109"/>
              <a:gd name="T53" fmla="*/ 8 h 28"/>
              <a:gd name="T54" fmla="*/ 6 w 109"/>
              <a:gd name="T55" fmla="*/ 8 h 28"/>
              <a:gd name="T56" fmla="*/ 11 w 109"/>
              <a:gd name="T57" fmla="*/ 11 h 28"/>
              <a:gd name="T58" fmla="*/ 13 w 109"/>
              <a:gd name="T59" fmla="*/ 14 h 28"/>
              <a:gd name="T60" fmla="*/ 17 w 109"/>
              <a:gd name="T61" fmla="*/ 15 h 28"/>
              <a:gd name="T62" fmla="*/ 29 w 109"/>
              <a:gd name="T63" fmla="*/ 17 h 28"/>
              <a:gd name="T64" fmla="*/ 31 w 109"/>
              <a:gd name="T65" fmla="*/ 17 h 28"/>
              <a:gd name="T66" fmla="*/ 36 w 109"/>
              <a:gd name="T67" fmla="*/ 14 h 28"/>
              <a:gd name="T68" fmla="*/ 55 w 109"/>
              <a:gd name="T69" fmla="*/ 21 h 28"/>
              <a:gd name="T70" fmla="*/ 81 w 109"/>
              <a:gd name="T71" fmla="*/ 26 h 28"/>
              <a:gd name="T72" fmla="*/ 90 w 109"/>
              <a:gd name="T73" fmla="*/ 27 h 28"/>
              <a:gd name="T74" fmla="*/ 94 w 109"/>
              <a:gd name="T75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9" h="28">
                <a:moveTo>
                  <a:pt x="94" y="27"/>
                </a:moveTo>
                <a:cubicBezTo>
                  <a:pt x="95" y="27"/>
                  <a:pt x="95" y="27"/>
                  <a:pt x="95" y="27"/>
                </a:cubicBezTo>
                <a:cubicBezTo>
                  <a:pt x="96" y="26"/>
                  <a:pt x="97" y="25"/>
                  <a:pt x="98" y="25"/>
                </a:cubicBezTo>
                <a:cubicBezTo>
                  <a:pt x="99" y="25"/>
                  <a:pt x="101" y="26"/>
                  <a:pt x="102" y="27"/>
                </a:cubicBezTo>
                <a:cubicBezTo>
                  <a:pt x="103" y="27"/>
                  <a:pt x="104" y="28"/>
                  <a:pt x="106" y="28"/>
                </a:cubicBezTo>
                <a:cubicBezTo>
                  <a:pt x="107" y="28"/>
                  <a:pt x="108" y="28"/>
                  <a:pt x="109" y="27"/>
                </a:cubicBezTo>
                <a:cubicBezTo>
                  <a:pt x="108" y="27"/>
                  <a:pt x="106" y="27"/>
                  <a:pt x="106" y="26"/>
                </a:cubicBezTo>
                <a:cubicBezTo>
                  <a:pt x="101" y="26"/>
                  <a:pt x="97" y="25"/>
                  <a:pt x="97" y="22"/>
                </a:cubicBezTo>
                <a:cubicBezTo>
                  <a:pt x="97" y="22"/>
                  <a:pt x="96" y="22"/>
                  <a:pt x="93" y="22"/>
                </a:cubicBezTo>
                <a:cubicBezTo>
                  <a:pt x="92" y="22"/>
                  <a:pt x="91" y="22"/>
                  <a:pt x="90" y="22"/>
                </a:cubicBezTo>
                <a:cubicBezTo>
                  <a:pt x="89" y="22"/>
                  <a:pt x="88" y="22"/>
                  <a:pt x="87" y="22"/>
                </a:cubicBezTo>
                <a:cubicBezTo>
                  <a:pt x="84" y="22"/>
                  <a:pt x="81" y="22"/>
                  <a:pt x="78" y="20"/>
                </a:cubicBezTo>
                <a:cubicBezTo>
                  <a:pt x="76" y="20"/>
                  <a:pt x="75" y="18"/>
                  <a:pt x="75" y="17"/>
                </a:cubicBezTo>
                <a:cubicBezTo>
                  <a:pt x="75" y="14"/>
                  <a:pt x="79" y="13"/>
                  <a:pt x="84" y="12"/>
                </a:cubicBezTo>
                <a:cubicBezTo>
                  <a:pt x="85" y="11"/>
                  <a:pt x="85" y="11"/>
                  <a:pt x="86" y="11"/>
                </a:cubicBezTo>
                <a:cubicBezTo>
                  <a:pt x="84" y="11"/>
                  <a:pt x="81" y="12"/>
                  <a:pt x="78" y="12"/>
                </a:cubicBezTo>
                <a:cubicBezTo>
                  <a:pt x="76" y="13"/>
                  <a:pt x="74" y="13"/>
                  <a:pt x="73" y="13"/>
                </a:cubicBezTo>
                <a:cubicBezTo>
                  <a:pt x="68" y="13"/>
                  <a:pt x="63" y="11"/>
                  <a:pt x="59" y="10"/>
                </a:cubicBezTo>
                <a:cubicBezTo>
                  <a:pt x="58" y="10"/>
                  <a:pt x="57" y="9"/>
                  <a:pt x="56" y="9"/>
                </a:cubicBezTo>
                <a:cubicBezTo>
                  <a:pt x="55" y="10"/>
                  <a:pt x="54" y="12"/>
                  <a:pt x="51" y="12"/>
                </a:cubicBezTo>
                <a:cubicBezTo>
                  <a:pt x="45" y="12"/>
                  <a:pt x="32" y="7"/>
                  <a:pt x="29" y="4"/>
                </a:cubicBezTo>
                <a:cubicBezTo>
                  <a:pt x="26" y="2"/>
                  <a:pt x="19" y="0"/>
                  <a:pt x="12" y="0"/>
                </a:cubicBezTo>
                <a:cubicBezTo>
                  <a:pt x="8" y="0"/>
                  <a:pt x="6" y="1"/>
                  <a:pt x="5" y="2"/>
                </a:cubicBezTo>
                <a:cubicBezTo>
                  <a:pt x="3" y="6"/>
                  <a:pt x="1" y="6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0" y="8"/>
                  <a:pt x="1" y="8"/>
                </a:cubicBezTo>
                <a:cubicBezTo>
                  <a:pt x="2" y="8"/>
                  <a:pt x="3" y="8"/>
                  <a:pt x="3" y="8"/>
                </a:cubicBezTo>
                <a:cubicBezTo>
                  <a:pt x="4" y="8"/>
                  <a:pt x="5" y="8"/>
                  <a:pt x="6" y="8"/>
                </a:cubicBezTo>
                <a:cubicBezTo>
                  <a:pt x="9" y="8"/>
                  <a:pt x="10" y="10"/>
                  <a:pt x="11" y="11"/>
                </a:cubicBezTo>
                <a:cubicBezTo>
                  <a:pt x="11" y="13"/>
                  <a:pt x="12" y="14"/>
                  <a:pt x="13" y="14"/>
                </a:cubicBezTo>
                <a:cubicBezTo>
                  <a:pt x="14" y="14"/>
                  <a:pt x="15" y="14"/>
                  <a:pt x="17" y="15"/>
                </a:cubicBezTo>
                <a:cubicBezTo>
                  <a:pt x="21" y="16"/>
                  <a:pt x="26" y="17"/>
                  <a:pt x="29" y="17"/>
                </a:cubicBezTo>
                <a:cubicBezTo>
                  <a:pt x="30" y="17"/>
                  <a:pt x="31" y="17"/>
                  <a:pt x="31" y="17"/>
                </a:cubicBezTo>
                <a:cubicBezTo>
                  <a:pt x="31" y="15"/>
                  <a:pt x="33" y="14"/>
                  <a:pt x="36" y="14"/>
                </a:cubicBezTo>
                <a:cubicBezTo>
                  <a:pt x="41" y="14"/>
                  <a:pt x="50" y="17"/>
                  <a:pt x="55" y="21"/>
                </a:cubicBezTo>
                <a:cubicBezTo>
                  <a:pt x="61" y="26"/>
                  <a:pt x="75" y="27"/>
                  <a:pt x="81" y="26"/>
                </a:cubicBezTo>
                <a:cubicBezTo>
                  <a:pt x="84" y="25"/>
                  <a:pt x="88" y="26"/>
                  <a:pt x="90" y="27"/>
                </a:cubicBezTo>
                <a:cubicBezTo>
                  <a:pt x="92" y="27"/>
                  <a:pt x="93" y="27"/>
                  <a:pt x="94" y="27"/>
                </a:cubicBezTo>
                <a:close/>
              </a:path>
            </a:pathLst>
          </a:custGeom>
          <a:solidFill>
            <a:srgbClr val="DBF0F5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grpSp>
        <p:nvGrpSpPr>
          <p:cNvPr id="255" name="Group 1186"/>
          <p:cNvGrpSpPr>
            <a:grpSpLocks noChangeAspect="1"/>
          </p:cNvGrpSpPr>
          <p:nvPr/>
        </p:nvGrpSpPr>
        <p:grpSpPr bwMode="auto">
          <a:xfrm>
            <a:off x="641054" y="591652"/>
            <a:ext cx="2975584" cy="2633956"/>
            <a:chOff x="2433" y="2872"/>
            <a:chExt cx="586" cy="53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56" name="Freeform 1187"/>
            <p:cNvSpPr>
              <a:spLocks/>
            </p:cNvSpPr>
            <p:nvPr/>
          </p:nvSpPr>
          <p:spPr bwMode="auto">
            <a:xfrm>
              <a:off x="2822" y="3333"/>
              <a:ext cx="197" cy="75"/>
            </a:xfrm>
            <a:custGeom>
              <a:avLst/>
              <a:gdLst>
                <a:gd name="T0" fmla="*/ 202 w 206"/>
                <a:gd name="T1" fmla="*/ 26 h 78"/>
                <a:gd name="T2" fmla="*/ 202 w 206"/>
                <a:gd name="T3" fmla="*/ 26 h 78"/>
                <a:gd name="T4" fmla="*/ 200 w 206"/>
                <a:gd name="T5" fmla="*/ 25 h 78"/>
                <a:gd name="T6" fmla="*/ 190 w 206"/>
                <a:gd name="T7" fmla="*/ 12 h 78"/>
                <a:gd name="T8" fmla="*/ 188 w 206"/>
                <a:gd name="T9" fmla="*/ 9 h 78"/>
                <a:gd name="T10" fmla="*/ 178 w 206"/>
                <a:gd name="T11" fmla="*/ 7 h 78"/>
                <a:gd name="T12" fmla="*/ 172 w 206"/>
                <a:gd name="T13" fmla="*/ 7 h 78"/>
                <a:gd name="T14" fmla="*/ 139 w 206"/>
                <a:gd name="T15" fmla="*/ 14 h 78"/>
                <a:gd name="T16" fmla="*/ 118 w 206"/>
                <a:gd name="T17" fmla="*/ 10 h 78"/>
                <a:gd name="T18" fmla="*/ 107 w 206"/>
                <a:gd name="T19" fmla="*/ 5 h 78"/>
                <a:gd name="T20" fmla="*/ 86 w 206"/>
                <a:gd name="T21" fmla="*/ 0 h 78"/>
                <a:gd name="T22" fmla="*/ 38 w 206"/>
                <a:gd name="T23" fmla="*/ 13 h 78"/>
                <a:gd name="T24" fmla="*/ 27 w 206"/>
                <a:gd name="T25" fmla="*/ 21 h 78"/>
                <a:gd name="T26" fmla="*/ 3 w 206"/>
                <a:gd name="T27" fmla="*/ 23 h 78"/>
                <a:gd name="T28" fmla="*/ 7 w 206"/>
                <a:gd name="T29" fmla="*/ 30 h 78"/>
                <a:gd name="T30" fmla="*/ 7 w 206"/>
                <a:gd name="T31" fmla="*/ 43 h 78"/>
                <a:gd name="T32" fmla="*/ 10 w 206"/>
                <a:gd name="T33" fmla="*/ 54 h 78"/>
                <a:gd name="T34" fmla="*/ 14 w 206"/>
                <a:gd name="T35" fmla="*/ 60 h 78"/>
                <a:gd name="T36" fmla="*/ 24 w 206"/>
                <a:gd name="T37" fmla="*/ 65 h 78"/>
                <a:gd name="T38" fmla="*/ 33 w 206"/>
                <a:gd name="T39" fmla="*/ 73 h 78"/>
                <a:gd name="T40" fmla="*/ 53 w 206"/>
                <a:gd name="T41" fmla="*/ 65 h 78"/>
                <a:gd name="T42" fmla="*/ 71 w 206"/>
                <a:gd name="T43" fmla="*/ 75 h 78"/>
                <a:gd name="T44" fmla="*/ 82 w 206"/>
                <a:gd name="T45" fmla="*/ 72 h 78"/>
                <a:gd name="T46" fmla="*/ 97 w 206"/>
                <a:gd name="T47" fmla="*/ 67 h 78"/>
                <a:gd name="T48" fmla="*/ 111 w 206"/>
                <a:gd name="T49" fmla="*/ 66 h 78"/>
                <a:gd name="T50" fmla="*/ 109 w 206"/>
                <a:gd name="T51" fmla="*/ 76 h 78"/>
                <a:gd name="T52" fmla="*/ 111 w 206"/>
                <a:gd name="T53" fmla="*/ 77 h 78"/>
                <a:gd name="T54" fmla="*/ 112 w 206"/>
                <a:gd name="T55" fmla="*/ 76 h 78"/>
                <a:gd name="T56" fmla="*/ 112 w 206"/>
                <a:gd name="T57" fmla="*/ 73 h 78"/>
                <a:gd name="T58" fmla="*/ 117 w 206"/>
                <a:gd name="T59" fmla="*/ 67 h 78"/>
                <a:gd name="T60" fmla="*/ 120 w 206"/>
                <a:gd name="T61" fmla="*/ 68 h 78"/>
                <a:gd name="T62" fmla="*/ 134 w 206"/>
                <a:gd name="T63" fmla="*/ 65 h 78"/>
                <a:gd name="T64" fmla="*/ 136 w 206"/>
                <a:gd name="T65" fmla="*/ 66 h 78"/>
                <a:gd name="T66" fmla="*/ 138 w 206"/>
                <a:gd name="T67" fmla="*/ 67 h 78"/>
                <a:gd name="T68" fmla="*/ 149 w 206"/>
                <a:gd name="T69" fmla="*/ 67 h 78"/>
                <a:gd name="T70" fmla="*/ 176 w 206"/>
                <a:gd name="T71" fmla="*/ 61 h 78"/>
                <a:gd name="T72" fmla="*/ 180 w 206"/>
                <a:gd name="T73" fmla="*/ 61 h 78"/>
                <a:gd name="T74" fmla="*/ 195 w 206"/>
                <a:gd name="T75" fmla="*/ 61 h 78"/>
                <a:gd name="T76" fmla="*/ 205 w 206"/>
                <a:gd name="T77" fmla="*/ 64 h 78"/>
                <a:gd name="T78" fmla="*/ 206 w 206"/>
                <a:gd name="T79" fmla="*/ 64 h 78"/>
                <a:gd name="T80" fmla="*/ 206 w 206"/>
                <a:gd name="T81" fmla="*/ 64 h 78"/>
                <a:gd name="T82" fmla="*/ 205 w 206"/>
                <a:gd name="T83" fmla="*/ 63 h 78"/>
                <a:gd name="T84" fmla="*/ 205 w 206"/>
                <a:gd name="T85" fmla="*/ 61 h 78"/>
                <a:gd name="T86" fmla="*/ 204 w 206"/>
                <a:gd name="T87" fmla="*/ 60 h 78"/>
                <a:gd name="T88" fmla="*/ 203 w 206"/>
                <a:gd name="T89" fmla="*/ 58 h 78"/>
                <a:gd name="T90" fmla="*/ 202 w 206"/>
                <a:gd name="T91" fmla="*/ 57 h 78"/>
                <a:gd name="T92" fmla="*/ 200 w 206"/>
                <a:gd name="T93" fmla="*/ 44 h 78"/>
                <a:gd name="T94" fmla="*/ 199 w 206"/>
                <a:gd name="T95" fmla="*/ 41 h 78"/>
                <a:gd name="T96" fmla="*/ 199 w 206"/>
                <a:gd name="T97" fmla="*/ 36 h 78"/>
                <a:gd name="T98" fmla="*/ 199 w 206"/>
                <a:gd name="T99" fmla="*/ 33 h 78"/>
                <a:gd name="T100" fmla="*/ 201 w 206"/>
                <a:gd name="T101" fmla="*/ 3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6" h="78">
                  <a:moveTo>
                    <a:pt x="201" y="31"/>
                  </a:moveTo>
                  <a:cubicBezTo>
                    <a:pt x="201" y="30"/>
                    <a:pt x="201" y="28"/>
                    <a:pt x="202" y="27"/>
                  </a:cubicBezTo>
                  <a:cubicBezTo>
                    <a:pt x="202" y="27"/>
                    <a:pt x="202" y="26"/>
                    <a:pt x="202" y="26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2" y="26"/>
                    <a:pt x="201" y="25"/>
                    <a:pt x="201" y="25"/>
                  </a:cubicBezTo>
                  <a:cubicBezTo>
                    <a:pt x="201" y="26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198" y="25"/>
                    <a:pt x="194" y="25"/>
                    <a:pt x="192" y="21"/>
                  </a:cubicBezTo>
                  <a:cubicBezTo>
                    <a:pt x="191" y="19"/>
                    <a:pt x="191" y="17"/>
                    <a:pt x="191" y="16"/>
                  </a:cubicBezTo>
                  <a:cubicBezTo>
                    <a:pt x="191" y="14"/>
                    <a:pt x="191" y="14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89" y="12"/>
                  </a:cubicBezTo>
                  <a:cubicBezTo>
                    <a:pt x="189" y="11"/>
                    <a:pt x="188" y="10"/>
                    <a:pt x="188" y="9"/>
                  </a:cubicBezTo>
                  <a:cubicBezTo>
                    <a:pt x="187" y="7"/>
                    <a:pt x="185" y="6"/>
                    <a:pt x="185" y="6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3" y="6"/>
                    <a:pt x="182" y="7"/>
                    <a:pt x="178" y="7"/>
                  </a:cubicBezTo>
                  <a:cubicBezTo>
                    <a:pt x="177" y="7"/>
                    <a:pt x="176" y="7"/>
                    <a:pt x="175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3" y="7"/>
                    <a:pt x="173" y="7"/>
                    <a:pt x="172" y="7"/>
                  </a:cubicBezTo>
                  <a:cubicBezTo>
                    <a:pt x="167" y="11"/>
                    <a:pt x="158" y="14"/>
                    <a:pt x="153" y="14"/>
                  </a:cubicBezTo>
                  <a:cubicBezTo>
                    <a:pt x="151" y="14"/>
                    <a:pt x="150" y="14"/>
                    <a:pt x="150" y="13"/>
                  </a:cubicBezTo>
                  <a:cubicBezTo>
                    <a:pt x="148" y="13"/>
                    <a:pt x="143" y="13"/>
                    <a:pt x="139" y="14"/>
                  </a:cubicBezTo>
                  <a:cubicBezTo>
                    <a:pt x="136" y="14"/>
                    <a:pt x="133" y="14"/>
                    <a:pt x="131" y="14"/>
                  </a:cubicBezTo>
                  <a:cubicBezTo>
                    <a:pt x="127" y="14"/>
                    <a:pt x="124" y="13"/>
                    <a:pt x="122" y="11"/>
                  </a:cubicBezTo>
                  <a:cubicBezTo>
                    <a:pt x="121" y="10"/>
                    <a:pt x="119" y="10"/>
                    <a:pt x="118" y="1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4" y="10"/>
                    <a:pt x="112" y="8"/>
                    <a:pt x="111" y="7"/>
                  </a:cubicBezTo>
                  <a:cubicBezTo>
                    <a:pt x="110" y="6"/>
                    <a:pt x="109" y="5"/>
                    <a:pt x="107" y="5"/>
                  </a:cubicBezTo>
                  <a:cubicBezTo>
                    <a:pt x="105" y="5"/>
                    <a:pt x="104" y="5"/>
                    <a:pt x="103" y="4"/>
                  </a:cubicBezTo>
                  <a:cubicBezTo>
                    <a:pt x="102" y="3"/>
                    <a:pt x="99" y="2"/>
                    <a:pt x="90" y="1"/>
                  </a:cubicBezTo>
                  <a:cubicBezTo>
                    <a:pt x="89" y="1"/>
                    <a:pt x="87" y="0"/>
                    <a:pt x="86" y="0"/>
                  </a:cubicBezTo>
                  <a:cubicBezTo>
                    <a:pt x="73" y="0"/>
                    <a:pt x="62" y="7"/>
                    <a:pt x="58" y="11"/>
                  </a:cubicBezTo>
                  <a:cubicBezTo>
                    <a:pt x="56" y="12"/>
                    <a:pt x="52" y="13"/>
                    <a:pt x="47" y="13"/>
                  </a:cubicBezTo>
                  <a:cubicBezTo>
                    <a:pt x="44" y="13"/>
                    <a:pt x="41" y="13"/>
                    <a:pt x="38" y="13"/>
                  </a:cubicBezTo>
                  <a:cubicBezTo>
                    <a:pt x="36" y="13"/>
                    <a:pt x="34" y="12"/>
                    <a:pt x="33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5"/>
                    <a:pt x="32" y="19"/>
                    <a:pt x="27" y="21"/>
                  </a:cubicBezTo>
                  <a:cubicBezTo>
                    <a:pt x="24" y="22"/>
                    <a:pt x="20" y="22"/>
                    <a:pt x="16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2"/>
                    <a:pt x="5" y="22"/>
                    <a:pt x="3" y="23"/>
                  </a:cubicBezTo>
                  <a:cubicBezTo>
                    <a:pt x="1" y="24"/>
                    <a:pt x="0" y="27"/>
                    <a:pt x="0" y="28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4" y="28"/>
                    <a:pt x="6" y="29"/>
                    <a:pt x="7" y="30"/>
                  </a:cubicBezTo>
                  <a:cubicBezTo>
                    <a:pt x="7" y="31"/>
                    <a:pt x="7" y="33"/>
                    <a:pt x="7" y="34"/>
                  </a:cubicBezTo>
                  <a:cubicBezTo>
                    <a:pt x="7" y="34"/>
                    <a:pt x="7" y="35"/>
                    <a:pt x="7" y="35"/>
                  </a:cubicBezTo>
                  <a:cubicBezTo>
                    <a:pt x="8" y="37"/>
                    <a:pt x="9" y="40"/>
                    <a:pt x="7" y="43"/>
                  </a:cubicBezTo>
                  <a:cubicBezTo>
                    <a:pt x="6" y="43"/>
                    <a:pt x="6" y="44"/>
                    <a:pt x="6" y="45"/>
                  </a:cubicBezTo>
                  <a:cubicBezTo>
                    <a:pt x="6" y="46"/>
                    <a:pt x="6" y="47"/>
                    <a:pt x="7" y="47"/>
                  </a:cubicBezTo>
                  <a:cubicBezTo>
                    <a:pt x="10" y="49"/>
                    <a:pt x="11" y="52"/>
                    <a:pt x="10" y="54"/>
                  </a:cubicBezTo>
                  <a:cubicBezTo>
                    <a:pt x="10" y="55"/>
                    <a:pt x="9" y="55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2" y="58"/>
                    <a:pt x="13" y="59"/>
                    <a:pt x="14" y="60"/>
                  </a:cubicBezTo>
                  <a:cubicBezTo>
                    <a:pt x="14" y="60"/>
                    <a:pt x="15" y="61"/>
                    <a:pt x="16" y="61"/>
                  </a:cubicBezTo>
                  <a:cubicBezTo>
                    <a:pt x="18" y="62"/>
                    <a:pt x="21" y="63"/>
                    <a:pt x="21" y="65"/>
                  </a:cubicBezTo>
                  <a:cubicBezTo>
                    <a:pt x="21" y="65"/>
                    <a:pt x="22" y="66"/>
                    <a:pt x="24" y="65"/>
                  </a:cubicBezTo>
                  <a:cubicBezTo>
                    <a:pt x="25" y="65"/>
                    <a:pt x="25" y="65"/>
                    <a:pt x="26" y="65"/>
                  </a:cubicBezTo>
                  <a:cubicBezTo>
                    <a:pt x="29" y="65"/>
                    <a:pt x="31" y="68"/>
                    <a:pt x="32" y="71"/>
                  </a:cubicBezTo>
                  <a:cubicBezTo>
                    <a:pt x="33" y="72"/>
                    <a:pt x="33" y="72"/>
                    <a:pt x="33" y="73"/>
                  </a:cubicBezTo>
                  <a:cubicBezTo>
                    <a:pt x="34" y="73"/>
                    <a:pt x="34" y="74"/>
                    <a:pt x="37" y="74"/>
                  </a:cubicBezTo>
                  <a:cubicBezTo>
                    <a:pt x="40" y="74"/>
                    <a:pt x="44" y="72"/>
                    <a:pt x="44" y="71"/>
                  </a:cubicBezTo>
                  <a:cubicBezTo>
                    <a:pt x="44" y="69"/>
                    <a:pt x="45" y="65"/>
                    <a:pt x="53" y="65"/>
                  </a:cubicBezTo>
                  <a:cubicBezTo>
                    <a:pt x="54" y="65"/>
                    <a:pt x="55" y="65"/>
                    <a:pt x="56" y="65"/>
                  </a:cubicBezTo>
                  <a:cubicBezTo>
                    <a:pt x="60" y="66"/>
                    <a:pt x="64" y="69"/>
                    <a:pt x="68" y="72"/>
                  </a:cubicBezTo>
                  <a:cubicBezTo>
                    <a:pt x="69" y="73"/>
                    <a:pt x="71" y="74"/>
                    <a:pt x="71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3" y="75"/>
                    <a:pt x="75" y="74"/>
                    <a:pt x="77" y="74"/>
                  </a:cubicBezTo>
                  <a:cubicBezTo>
                    <a:pt x="79" y="73"/>
                    <a:pt x="81" y="72"/>
                    <a:pt x="82" y="72"/>
                  </a:cubicBezTo>
                  <a:cubicBezTo>
                    <a:pt x="84" y="72"/>
                    <a:pt x="87" y="70"/>
                    <a:pt x="89" y="68"/>
                  </a:cubicBezTo>
                  <a:cubicBezTo>
                    <a:pt x="90" y="67"/>
                    <a:pt x="91" y="66"/>
                    <a:pt x="92" y="66"/>
                  </a:cubicBezTo>
                  <a:cubicBezTo>
                    <a:pt x="94" y="65"/>
                    <a:pt x="96" y="66"/>
                    <a:pt x="97" y="67"/>
                  </a:cubicBezTo>
                  <a:cubicBezTo>
                    <a:pt x="99" y="68"/>
                    <a:pt x="100" y="69"/>
                    <a:pt x="101" y="68"/>
                  </a:cubicBezTo>
                  <a:cubicBezTo>
                    <a:pt x="103" y="67"/>
                    <a:pt x="106" y="65"/>
                    <a:pt x="109" y="65"/>
                  </a:cubicBezTo>
                  <a:cubicBezTo>
                    <a:pt x="110" y="65"/>
                    <a:pt x="111" y="65"/>
                    <a:pt x="111" y="66"/>
                  </a:cubicBezTo>
                  <a:cubicBezTo>
                    <a:pt x="112" y="66"/>
                    <a:pt x="112" y="67"/>
                    <a:pt x="113" y="68"/>
                  </a:cubicBezTo>
                  <a:cubicBezTo>
                    <a:pt x="113" y="69"/>
                    <a:pt x="112" y="71"/>
                    <a:pt x="111" y="72"/>
                  </a:cubicBezTo>
                  <a:cubicBezTo>
                    <a:pt x="110" y="73"/>
                    <a:pt x="109" y="75"/>
                    <a:pt x="109" y="76"/>
                  </a:cubicBezTo>
                  <a:cubicBezTo>
                    <a:pt x="109" y="76"/>
                    <a:pt x="110" y="77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6"/>
                    <a:pt x="111" y="76"/>
                    <a:pt x="112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6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4"/>
                    <a:pt x="112" y="74"/>
                    <a:pt x="112" y="73"/>
                  </a:cubicBezTo>
                  <a:cubicBezTo>
                    <a:pt x="112" y="73"/>
                    <a:pt x="112" y="73"/>
                    <a:pt x="112" y="72"/>
                  </a:cubicBezTo>
                  <a:cubicBezTo>
                    <a:pt x="112" y="71"/>
                    <a:pt x="113" y="70"/>
                    <a:pt x="113" y="70"/>
                  </a:cubicBezTo>
                  <a:cubicBezTo>
                    <a:pt x="114" y="68"/>
                    <a:pt x="115" y="67"/>
                    <a:pt x="117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8" y="67"/>
                    <a:pt x="119" y="68"/>
                    <a:pt x="120" y="68"/>
                  </a:cubicBezTo>
                  <a:cubicBezTo>
                    <a:pt x="122" y="70"/>
                    <a:pt x="124" y="70"/>
                    <a:pt x="128" y="68"/>
                  </a:cubicBezTo>
                  <a:cubicBezTo>
                    <a:pt x="129" y="68"/>
                    <a:pt x="130" y="67"/>
                    <a:pt x="131" y="67"/>
                  </a:cubicBezTo>
                  <a:cubicBezTo>
                    <a:pt x="132" y="66"/>
                    <a:pt x="133" y="65"/>
                    <a:pt x="134" y="65"/>
                  </a:cubicBezTo>
                  <a:cubicBezTo>
                    <a:pt x="135" y="65"/>
                    <a:pt x="135" y="66"/>
                    <a:pt x="135" y="66"/>
                  </a:cubicBezTo>
                  <a:cubicBezTo>
                    <a:pt x="136" y="66"/>
                    <a:pt x="136" y="66"/>
                    <a:pt x="136" y="66"/>
                  </a:cubicBezTo>
                  <a:cubicBezTo>
                    <a:pt x="136" y="66"/>
                    <a:pt x="136" y="66"/>
                    <a:pt x="136" y="66"/>
                  </a:cubicBezTo>
                  <a:cubicBezTo>
                    <a:pt x="136" y="66"/>
                    <a:pt x="137" y="66"/>
                    <a:pt x="137" y="66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37" y="67"/>
                    <a:pt x="137" y="67"/>
                    <a:pt x="138" y="67"/>
                  </a:cubicBezTo>
                  <a:cubicBezTo>
                    <a:pt x="138" y="67"/>
                    <a:pt x="138" y="68"/>
                    <a:pt x="139" y="68"/>
                  </a:cubicBezTo>
                  <a:cubicBezTo>
                    <a:pt x="140" y="68"/>
                    <a:pt x="141" y="68"/>
                    <a:pt x="142" y="67"/>
                  </a:cubicBezTo>
                  <a:cubicBezTo>
                    <a:pt x="144" y="67"/>
                    <a:pt x="146" y="67"/>
                    <a:pt x="149" y="67"/>
                  </a:cubicBezTo>
                  <a:cubicBezTo>
                    <a:pt x="152" y="67"/>
                    <a:pt x="154" y="66"/>
                    <a:pt x="156" y="65"/>
                  </a:cubicBezTo>
                  <a:cubicBezTo>
                    <a:pt x="158" y="64"/>
                    <a:pt x="160" y="62"/>
                    <a:pt x="164" y="63"/>
                  </a:cubicBezTo>
                  <a:cubicBezTo>
                    <a:pt x="170" y="63"/>
                    <a:pt x="176" y="61"/>
                    <a:pt x="176" y="61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80" y="62"/>
                    <a:pt x="180" y="62"/>
                    <a:pt x="180" y="62"/>
                  </a:cubicBezTo>
                  <a:cubicBezTo>
                    <a:pt x="180" y="62"/>
                    <a:pt x="180" y="62"/>
                    <a:pt x="180" y="61"/>
                  </a:cubicBezTo>
                  <a:cubicBezTo>
                    <a:pt x="181" y="60"/>
                    <a:pt x="182" y="59"/>
                    <a:pt x="185" y="58"/>
                  </a:cubicBezTo>
                  <a:cubicBezTo>
                    <a:pt x="189" y="58"/>
                    <a:pt x="191" y="59"/>
                    <a:pt x="193" y="60"/>
                  </a:cubicBezTo>
                  <a:cubicBezTo>
                    <a:pt x="194" y="60"/>
                    <a:pt x="194" y="61"/>
                    <a:pt x="195" y="61"/>
                  </a:cubicBezTo>
                  <a:cubicBezTo>
                    <a:pt x="195" y="60"/>
                    <a:pt x="196" y="60"/>
                    <a:pt x="196" y="60"/>
                  </a:cubicBezTo>
                  <a:cubicBezTo>
                    <a:pt x="198" y="60"/>
                    <a:pt x="200" y="61"/>
                    <a:pt x="202" y="62"/>
                  </a:cubicBezTo>
                  <a:cubicBezTo>
                    <a:pt x="203" y="63"/>
                    <a:pt x="204" y="63"/>
                    <a:pt x="205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64"/>
                    <a:pt x="205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3"/>
                  </a:cubicBezTo>
                  <a:cubicBezTo>
                    <a:pt x="206" y="63"/>
                    <a:pt x="206" y="63"/>
                    <a:pt x="205" y="63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5" y="62"/>
                    <a:pt x="205" y="61"/>
                    <a:pt x="205" y="61"/>
                  </a:cubicBezTo>
                  <a:cubicBezTo>
                    <a:pt x="204" y="61"/>
                    <a:pt x="204" y="61"/>
                    <a:pt x="204" y="61"/>
                  </a:cubicBezTo>
                  <a:cubicBezTo>
                    <a:pt x="204" y="61"/>
                    <a:pt x="204" y="60"/>
                    <a:pt x="204" y="6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4" y="59"/>
                    <a:pt x="203" y="59"/>
                    <a:pt x="203" y="59"/>
                  </a:cubicBezTo>
                  <a:cubicBezTo>
                    <a:pt x="203" y="59"/>
                    <a:pt x="203" y="59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203" y="58"/>
                    <a:pt x="202" y="58"/>
                    <a:pt x="202" y="58"/>
                  </a:cubicBezTo>
                  <a:cubicBezTo>
                    <a:pt x="202" y="58"/>
                    <a:pt x="202" y="58"/>
                    <a:pt x="202" y="58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199" y="56"/>
                    <a:pt x="200" y="53"/>
                    <a:pt x="200" y="48"/>
                  </a:cubicBezTo>
                  <a:cubicBezTo>
                    <a:pt x="200" y="47"/>
                    <a:pt x="200" y="46"/>
                    <a:pt x="200" y="45"/>
                  </a:cubicBezTo>
                  <a:cubicBezTo>
                    <a:pt x="201" y="44"/>
                    <a:pt x="200" y="44"/>
                    <a:pt x="200" y="44"/>
                  </a:cubicBezTo>
                  <a:cubicBezTo>
                    <a:pt x="200" y="44"/>
                    <a:pt x="200" y="43"/>
                    <a:pt x="200" y="42"/>
                  </a:cubicBezTo>
                  <a:cubicBezTo>
                    <a:pt x="200" y="42"/>
                    <a:pt x="200" y="41"/>
                    <a:pt x="200" y="41"/>
                  </a:cubicBezTo>
                  <a:cubicBezTo>
                    <a:pt x="199" y="41"/>
                    <a:pt x="199" y="41"/>
                    <a:pt x="199" y="41"/>
                  </a:cubicBezTo>
                  <a:cubicBezTo>
                    <a:pt x="199" y="40"/>
                    <a:pt x="199" y="40"/>
                    <a:pt x="199" y="40"/>
                  </a:cubicBezTo>
                  <a:cubicBezTo>
                    <a:pt x="199" y="39"/>
                    <a:pt x="199" y="39"/>
                    <a:pt x="199" y="39"/>
                  </a:cubicBezTo>
                  <a:cubicBezTo>
                    <a:pt x="199" y="38"/>
                    <a:pt x="199" y="37"/>
                    <a:pt x="199" y="36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199" y="36"/>
                    <a:pt x="199" y="35"/>
                    <a:pt x="199" y="35"/>
                  </a:cubicBezTo>
                  <a:cubicBezTo>
                    <a:pt x="199" y="34"/>
                    <a:pt x="199" y="34"/>
                    <a:pt x="199" y="33"/>
                  </a:cubicBezTo>
                  <a:cubicBezTo>
                    <a:pt x="199" y="33"/>
                    <a:pt x="200" y="33"/>
                    <a:pt x="200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1" y="32"/>
                    <a:pt x="201" y="31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7" name="Freeform 1188"/>
            <p:cNvSpPr>
              <a:spLocks/>
            </p:cNvSpPr>
            <p:nvPr/>
          </p:nvSpPr>
          <p:spPr bwMode="auto">
            <a:xfrm>
              <a:off x="2824" y="3334"/>
              <a:ext cx="25" cy="16"/>
            </a:xfrm>
            <a:custGeom>
              <a:avLst/>
              <a:gdLst>
                <a:gd name="T0" fmla="*/ 3 w 26"/>
                <a:gd name="T1" fmla="*/ 2 h 17"/>
                <a:gd name="T2" fmla="*/ 4 w 26"/>
                <a:gd name="T3" fmla="*/ 4 h 17"/>
                <a:gd name="T4" fmla="*/ 4 w 26"/>
                <a:gd name="T5" fmla="*/ 4 h 17"/>
                <a:gd name="T6" fmla="*/ 4 w 26"/>
                <a:gd name="T7" fmla="*/ 4 h 17"/>
                <a:gd name="T8" fmla="*/ 4 w 26"/>
                <a:gd name="T9" fmla="*/ 4 h 17"/>
                <a:gd name="T10" fmla="*/ 4 w 26"/>
                <a:gd name="T11" fmla="*/ 6 h 17"/>
                <a:gd name="T12" fmla="*/ 2 w 26"/>
                <a:gd name="T13" fmla="*/ 11 h 17"/>
                <a:gd name="T14" fmla="*/ 1 w 26"/>
                <a:gd name="T15" fmla="*/ 12 h 17"/>
                <a:gd name="T16" fmla="*/ 1 w 26"/>
                <a:gd name="T17" fmla="*/ 13 h 17"/>
                <a:gd name="T18" fmla="*/ 1 w 26"/>
                <a:gd name="T19" fmla="*/ 13 h 17"/>
                <a:gd name="T20" fmla="*/ 0 w 26"/>
                <a:gd name="T21" fmla="*/ 14 h 17"/>
                <a:gd name="T22" fmla="*/ 0 w 26"/>
                <a:gd name="T23" fmla="*/ 14 h 17"/>
                <a:gd name="T24" fmla="*/ 0 w 26"/>
                <a:gd name="T25" fmla="*/ 15 h 17"/>
                <a:gd name="T26" fmla="*/ 0 w 26"/>
                <a:gd name="T27" fmla="*/ 15 h 17"/>
                <a:gd name="T28" fmla="*/ 0 w 26"/>
                <a:gd name="T29" fmla="*/ 15 h 17"/>
                <a:gd name="T30" fmla="*/ 3 w 26"/>
                <a:gd name="T31" fmla="*/ 17 h 17"/>
                <a:gd name="T32" fmla="*/ 8 w 26"/>
                <a:gd name="T33" fmla="*/ 14 h 17"/>
                <a:gd name="T34" fmla="*/ 13 w 26"/>
                <a:gd name="T35" fmla="*/ 10 h 17"/>
                <a:gd name="T36" fmla="*/ 21 w 26"/>
                <a:gd name="T37" fmla="*/ 10 h 17"/>
                <a:gd name="T38" fmla="*/ 26 w 26"/>
                <a:gd name="T39" fmla="*/ 10 h 17"/>
                <a:gd name="T40" fmla="*/ 23 w 26"/>
                <a:gd name="T41" fmla="*/ 8 h 17"/>
                <a:gd name="T42" fmla="*/ 19 w 26"/>
                <a:gd name="T43" fmla="*/ 5 h 17"/>
                <a:gd name="T44" fmla="*/ 16 w 26"/>
                <a:gd name="T45" fmla="*/ 1 h 17"/>
                <a:gd name="T46" fmla="*/ 15 w 26"/>
                <a:gd name="T47" fmla="*/ 1 h 17"/>
                <a:gd name="T48" fmla="*/ 14 w 26"/>
                <a:gd name="T49" fmla="*/ 1 h 17"/>
                <a:gd name="T50" fmla="*/ 14 w 26"/>
                <a:gd name="T51" fmla="*/ 1 h 17"/>
                <a:gd name="T52" fmla="*/ 14 w 26"/>
                <a:gd name="T53" fmla="*/ 1 h 17"/>
                <a:gd name="T54" fmla="*/ 12 w 26"/>
                <a:gd name="T55" fmla="*/ 1 h 17"/>
                <a:gd name="T56" fmla="*/ 8 w 26"/>
                <a:gd name="T57" fmla="*/ 0 h 17"/>
                <a:gd name="T58" fmla="*/ 3 w 26"/>
                <a:gd name="T59" fmla="*/ 1 h 17"/>
                <a:gd name="T60" fmla="*/ 3 w 26"/>
                <a:gd name="T61" fmla="*/ 1 h 17"/>
                <a:gd name="T62" fmla="*/ 3 w 26"/>
                <a:gd name="T6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17">
                  <a:moveTo>
                    <a:pt x="3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6"/>
                    <a:pt x="2" y="17"/>
                    <a:pt x="3" y="17"/>
                  </a:cubicBezTo>
                  <a:cubicBezTo>
                    <a:pt x="5" y="17"/>
                    <a:pt x="6" y="16"/>
                    <a:pt x="8" y="14"/>
                  </a:cubicBezTo>
                  <a:cubicBezTo>
                    <a:pt x="9" y="13"/>
                    <a:pt x="11" y="11"/>
                    <a:pt x="13" y="10"/>
                  </a:cubicBezTo>
                  <a:cubicBezTo>
                    <a:pt x="15" y="9"/>
                    <a:pt x="18" y="10"/>
                    <a:pt x="21" y="10"/>
                  </a:cubicBezTo>
                  <a:cubicBezTo>
                    <a:pt x="23" y="10"/>
                    <a:pt x="25" y="10"/>
                    <a:pt x="26" y="10"/>
                  </a:cubicBezTo>
                  <a:cubicBezTo>
                    <a:pt x="25" y="9"/>
                    <a:pt x="24" y="9"/>
                    <a:pt x="23" y="8"/>
                  </a:cubicBezTo>
                  <a:cubicBezTo>
                    <a:pt x="22" y="7"/>
                    <a:pt x="20" y="6"/>
                    <a:pt x="19" y="5"/>
                  </a:cubicBezTo>
                  <a:cubicBezTo>
                    <a:pt x="18" y="4"/>
                    <a:pt x="17" y="3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1" y="0"/>
                    <a:pt x="8" y="0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8" name="Freeform 1189"/>
            <p:cNvSpPr>
              <a:spLocks/>
            </p:cNvSpPr>
            <p:nvPr/>
          </p:nvSpPr>
          <p:spPr bwMode="auto">
            <a:xfrm>
              <a:off x="2698" y="3154"/>
              <a:ext cx="100" cy="80"/>
            </a:xfrm>
            <a:custGeom>
              <a:avLst/>
              <a:gdLst>
                <a:gd name="T0" fmla="*/ 12 w 104"/>
                <a:gd name="T1" fmla="*/ 58 h 83"/>
                <a:gd name="T2" fmla="*/ 14 w 104"/>
                <a:gd name="T3" fmla="*/ 59 h 83"/>
                <a:gd name="T4" fmla="*/ 25 w 104"/>
                <a:gd name="T5" fmla="*/ 68 h 83"/>
                <a:gd name="T6" fmla="*/ 32 w 104"/>
                <a:gd name="T7" fmla="*/ 66 h 83"/>
                <a:gd name="T8" fmla="*/ 38 w 104"/>
                <a:gd name="T9" fmla="*/ 71 h 83"/>
                <a:gd name="T10" fmla="*/ 45 w 104"/>
                <a:gd name="T11" fmla="*/ 72 h 83"/>
                <a:gd name="T12" fmla="*/ 49 w 104"/>
                <a:gd name="T13" fmla="*/ 78 h 83"/>
                <a:gd name="T14" fmla="*/ 50 w 104"/>
                <a:gd name="T15" fmla="*/ 79 h 83"/>
                <a:gd name="T16" fmla="*/ 52 w 104"/>
                <a:gd name="T17" fmla="*/ 78 h 83"/>
                <a:gd name="T18" fmla="*/ 62 w 104"/>
                <a:gd name="T19" fmla="*/ 79 h 83"/>
                <a:gd name="T20" fmla="*/ 70 w 104"/>
                <a:gd name="T21" fmla="*/ 79 h 83"/>
                <a:gd name="T22" fmla="*/ 85 w 104"/>
                <a:gd name="T23" fmla="*/ 83 h 83"/>
                <a:gd name="T24" fmla="*/ 85 w 104"/>
                <a:gd name="T25" fmla="*/ 83 h 83"/>
                <a:gd name="T26" fmla="*/ 88 w 104"/>
                <a:gd name="T27" fmla="*/ 83 h 83"/>
                <a:gd name="T28" fmla="*/ 88 w 104"/>
                <a:gd name="T29" fmla="*/ 81 h 83"/>
                <a:gd name="T30" fmla="*/ 88 w 104"/>
                <a:gd name="T31" fmla="*/ 78 h 83"/>
                <a:gd name="T32" fmla="*/ 95 w 104"/>
                <a:gd name="T33" fmla="*/ 70 h 83"/>
                <a:gd name="T34" fmla="*/ 101 w 104"/>
                <a:gd name="T35" fmla="*/ 64 h 83"/>
                <a:gd name="T36" fmla="*/ 99 w 104"/>
                <a:gd name="T37" fmla="*/ 54 h 83"/>
                <a:gd name="T38" fmla="*/ 98 w 104"/>
                <a:gd name="T39" fmla="*/ 52 h 83"/>
                <a:gd name="T40" fmla="*/ 98 w 104"/>
                <a:gd name="T41" fmla="*/ 51 h 83"/>
                <a:gd name="T42" fmla="*/ 98 w 104"/>
                <a:gd name="T43" fmla="*/ 50 h 83"/>
                <a:gd name="T44" fmla="*/ 97 w 104"/>
                <a:gd name="T45" fmla="*/ 47 h 83"/>
                <a:gd name="T46" fmla="*/ 98 w 104"/>
                <a:gd name="T47" fmla="*/ 45 h 83"/>
                <a:gd name="T48" fmla="*/ 98 w 104"/>
                <a:gd name="T49" fmla="*/ 44 h 83"/>
                <a:gd name="T50" fmla="*/ 98 w 104"/>
                <a:gd name="T51" fmla="*/ 42 h 83"/>
                <a:gd name="T52" fmla="*/ 97 w 104"/>
                <a:gd name="T53" fmla="*/ 41 h 83"/>
                <a:gd name="T54" fmla="*/ 94 w 104"/>
                <a:gd name="T55" fmla="*/ 37 h 83"/>
                <a:gd name="T56" fmla="*/ 101 w 104"/>
                <a:gd name="T57" fmla="*/ 23 h 83"/>
                <a:gd name="T58" fmla="*/ 99 w 104"/>
                <a:gd name="T59" fmla="*/ 12 h 83"/>
                <a:gd name="T60" fmla="*/ 98 w 104"/>
                <a:gd name="T61" fmla="*/ 11 h 83"/>
                <a:gd name="T62" fmla="*/ 92 w 104"/>
                <a:gd name="T63" fmla="*/ 8 h 83"/>
                <a:gd name="T64" fmla="*/ 91 w 104"/>
                <a:gd name="T65" fmla="*/ 8 h 83"/>
                <a:gd name="T66" fmla="*/ 90 w 104"/>
                <a:gd name="T67" fmla="*/ 8 h 83"/>
                <a:gd name="T68" fmla="*/ 88 w 104"/>
                <a:gd name="T69" fmla="*/ 8 h 83"/>
                <a:gd name="T70" fmla="*/ 84 w 104"/>
                <a:gd name="T71" fmla="*/ 8 h 83"/>
                <a:gd name="T72" fmla="*/ 60 w 104"/>
                <a:gd name="T73" fmla="*/ 6 h 83"/>
                <a:gd name="T74" fmla="*/ 59 w 104"/>
                <a:gd name="T75" fmla="*/ 6 h 83"/>
                <a:gd name="T76" fmla="*/ 57 w 104"/>
                <a:gd name="T77" fmla="*/ 5 h 83"/>
                <a:gd name="T78" fmla="*/ 57 w 104"/>
                <a:gd name="T79" fmla="*/ 5 h 83"/>
                <a:gd name="T80" fmla="*/ 43 w 104"/>
                <a:gd name="T81" fmla="*/ 0 h 83"/>
                <a:gd name="T82" fmla="*/ 21 w 104"/>
                <a:gd name="T83" fmla="*/ 7 h 83"/>
                <a:gd name="T84" fmla="*/ 4 w 104"/>
                <a:gd name="T85" fmla="*/ 12 h 83"/>
                <a:gd name="T86" fmla="*/ 2 w 104"/>
                <a:gd name="T87" fmla="*/ 17 h 83"/>
                <a:gd name="T88" fmla="*/ 2 w 104"/>
                <a:gd name="T89" fmla="*/ 19 h 83"/>
                <a:gd name="T90" fmla="*/ 2 w 104"/>
                <a:gd name="T91" fmla="*/ 21 h 83"/>
                <a:gd name="T92" fmla="*/ 2 w 104"/>
                <a:gd name="T93" fmla="*/ 23 h 83"/>
                <a:gd name="T94" fmla="*/ 2 w 104"/>
                <a:gd name="T95" fmla="*/ 25 h 83"/>
                <a:gd name="T96" fmla="*/ 2 w 104"/>
                <a:gd name="T97" fmla="*/ 26 h 83"/>
                <a:gd name="T98" fmla="*/ 1 w 104"/>
                <a:gd name="T99" fmla="*/ 28 h 83"/>
                <a:gd name="T100" fmla="*/ 1 w 104"/>
                <a:gd name="T101" fmla="*/ 30 h 83"/>
                <a:gd name="T102" fmla="*/ 5 w 104"/>
                <a:gd name="T103" fmla="*/ 38 h 83"/>
                <a:gd name="T104" fmla="*/ 8 w 104"/>
                <a:gd name="T105" fmla="*/ 51 h 83"/>
                <a:gd name="T106" fmla="*/ 9 w 104"/>
                <a:gd name="T107" fmla="*/ 52 h 83"/>
                <a:gd name="T108" fmla="*/ 9 w 104"/>
                <a:gd name="T109" fmla="*/ 54 h 83"/>
                <a:gd name="T110" fmla="*/ 9 w 104"/>
                <a:gd name="T111" fmla="*/ 55 h 83"/>
                <a:gd name="T112" fmla="*/ 9 w 104"/>
                <a:gd name="T113" fmla="*/ 5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" h="83">
                  <a:moveTo>
                    <a:pt x="9" y="57"/>
                  </a:moveTo>
                  <a:cubicBezTo>
                    <a:pt x="10" y="57"/>
                    <a:pt x="11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3" y="59"/>
                    <a:pt x="14" y="59"/>
                    <a:pt x="14" y="59"/>
                  </a:cubicBezTo>
                  <a:cubicBezTo>
                    <a:pt x="19" y="61"/>
                    <a:pt x="22" y="63"/>
                    <a:pt x="23" y="66"/>
                  </a:cubicBezTo>
                  <a:cubicBezTo>
                    <a:pt x="23" y="67"/>
                    <a:pt x="24" y="68"/>
                    <a:pt x="25" y="68"/>
                  </a:cubicBezTo>
                  <a:cubicBezTo>
                    <a:pt x="26" y="67"/>
                    <a:pt x="27" y="66"/>
                    <a:pt x="29" y="66"/>
                  </a:cubicBezTo>
                  <a:cubicBezTo>
                    <a:pt x="30" y="66"/>
                    <a:pt x="31" y="66"/>
                    <a:pt x="32" y="66"/>
                  </a:cubicBezTo>
                  <a:cubicBezTo>
                    <a:pt x="32" y="66"/>
                    <a:pt x="33" y="66"/>
                    <a:pt x="33" y="66"/>
                  </a:cubicBezTo>
                  <a:cubicBezTo>
                    <a:pt x="37" y="66"/>
                    <a:pt x="38" y="69"/>
                    <a:pt x="38" y="71"/>
                  </a:cubicBezTo>
                  <a:cubicBezTo>
                    <a:pt x="39" y="71"/>
                    <a:pt x="39" y="71"/>
                    <a:pt x="40" y="71"/>
                  </a:cubicBezTo>
                  <a:cubicBezTo>
                    <a:pt x="42" y="71"/>
                    <a:pt x="43" y="71"/>
                    <a:pt x="45" y="72"/>
                  </a:cubicBezTo>
                  <a:cubicBezTo>
                    <a:pt x="46" y="73"/>
                    <a:pt x="47" y="74"/>
                    <a:pt x="48" y="76"/>
                  </a:cubicBezTo>
                  <a:cubicBezTo>
                    <a:pt x="48" y="77"/>
                    <a:pt x="48" y="77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50" y="79"/>
                    <a:pt x="50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1" y="79"/>
                    <a:pt x="51" y="79"/>
                    <a:pt x="52" y="78"/>
                  </a:cubicBezTo>
                  <a:cubicBezTo>
                    <a:pt x="53" y="78"/>
                    <a:pt x="55" y="77"/>
                    <a:pt x="57" y="78"/>
                  </a:cubicBezTo>
                  <a:cubicBezTo>
                    <a:pt x="57" y="79"/>
                    <a:pt x="60" y="79"/>
                    <a:pt x="62" y="79"/>
                  </a:cubicBezTo>
                  <a:cubicBezTo>
                    <a:pt x="63" y="79"/>
                    <a:pt x="64" y="79"/>
                    <a:pt x="65" y="79"/>
                  </a:cubicBezTo>
                  <a:cubicBezTo>
                    <a:pt x="67" y="78"/>
                    <a:pt x="68" y="79"/>
                    <a:pt x="70" y="79"/>
                  </a:cubicBezTo>
                  <a:cubicBezTo>
                    <a:pt x="71" y="80"/>
                    <a:pt x="72" y="80"/>
                    <a:pt x="74" y="80"/>
                  </a:cubicBezTo>
                  <a:cubicBezTo>
                    <a:pt x="78" y="79"/>
                    <a:pt x="83" y="81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86" y="83"/>
                    <a:pt x="87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2"/>
                    <a:pt x="88" y="82"/>
                    <a:pt x="88" y="81"/>
                  </a:cubicBezTo>
                  <a:cubicBezTo>
                    <a:pt x="88" y="81"/>
                    <a:pt x="88" y="80"/>
                    <a:pt x="88" y="80"/>
                  </a:cubicBezTo>
                  <a:cubicBezTo>
                    <a:pt x="88" y="79"/>
                    <a:pt x="88" y="78"/>
                    <a:pt x="88" y="78"/>
                  </a:cubicBezTo>
                  <a:cubicBezTo>
                    <a:pt x="88" y="77"/>
                    <a:pt x="89" y="76"/>
                    <a:pt x="91" y="73"/>
                  </a:cubicBezTo>
                  <a:cubicBezTo>
                    <a:pt x="92" y="72"/>
                    <a:pt x="94" y="71"/>
                    <a:pt x="95" y="70"/>
                  </a:cubicBezTo>
                  <a:cubicBezTo>
                    <a:pt x="97" y="68"/>
                    <a:pt x="98" y="67"/>
                    <a:pt x="99" y="66"/>
                  </a:cubicBezTo>
                  <a:cubicBezTo>
                    <a:pt x="100" y="65"/>
                    <a:pt x="101" y="65"/>
                    <a:pt x="101" y="64"/>
                  </a:cubicBezTo>
                  <a:cubicBezTo>
                    <a:pt x="102" y="64"/>
                    <a:pt x="103" y="63"/>
                    <a:pt x="103" y="62"/>
                  </a:cubicBezTo>
                  <a:cubicBezTo>
                    <a:pt x="104" y="62"/>
                    <a:pt x="102" y="59"/>
                    <a:pt x="99" y="54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52"/>
                    <a:pt x="98" y="52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49"/>
                    <a:pt x="98" y="49"/>
                    <a:pt x="98" y="48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45"/>
                    <a:pt x="98" y="44"/>
                    <a:pt x="98" y="44"/>
                  </a:cubicBezTo>
                  <a:cubicBezTo>
                    <a:pt x="98" y="44"/>
                    <a:pt x="98" y="43"/>
                    <a:pt x="98" y="43"/>
                  </a:cubicBezTo>
                  <a:cubicBezTo>
                    <a:pt x="98" y="43"/>
                    <a:pt x="98" y="42"/>
                    <a:pt x="98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2"/>
                    <a:pt x="97" y="41"/>
                    <a:pt x="97" y="41"/>
                  </a:cubicBezTo>
                  <a:cubicBezTo>
                    <a:pt x="97" y="41"/>
                    <a:pt x="97" y="40"/>
                    <a:pt x="97" y="40"/>
                  </a:cubicBezTo>
                  <a:cubicBezTo>
                    <a:pt x="95" y="39"/>
                    <a:pt x="94" y="38"/>
                    <a:pt x="94" y="37"/>
                  </a:cubicBezTo>
                  <a:cubicBezTo>
                    <a:pt x="94" y="33"/>
                    <a:pt x="102" y="29"/>
                    <a:pt x="102" y="29"/>
                  </a:cubicBezTo>
                  <a:cubicBezTo>
                    <a:pt x="102" y="28"/>
                    <a:pt x="102" y="24"/>
                    <a:pt x="101" y="23"/>
                  </a:cubicBezTo>
                  <a:cubicBezTo>
                    <a:pt x="98" y="20"/>
                    <a:pt x="97" y="16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8" y="12"/>
                    <a:pt x="98" y="11"/>
                    <a:pt x="98" y="11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6" y="10"/>
                    <a:pt x="93" y="9"/>
                    <a:pt x="9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91" y="8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8"/>
                    <a:pt x="90" y="8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8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6" y="8"/>
                    <a:pt x="85" y="8"/>
                    <a:pt x="84" y="8"/>
                  </a:cubicBezTo>
                  <a:cubicBezTo>
                    <a:pt x="75" y="8"/>
                    <a:pt x="63" y="7"/>
                    <a:pt x="61" y="7"/>
                  </a:cubicBezTo>
                  <a:cubicBezTo>
                    <a:pt x="61" y="6"/>
                    <a:pt x="61" y="6"/>
                    <a:pt x="60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5"/>
                    <a:pt x="58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5" y="7"/>
                    <a:pt x="53" y="8"/>
                    <a:pt x="50" y="8"/>
                  </a:cubicBezTo>
                  <a:cubicBezTo>
                    <a:pt x="44" y="8"/>
                    <a:pt x="43" y="3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25" y="3"/>
                    <a:pt x="21" y="7"/>
                  </a:cubicBezTo>
                  <a:cubicBezTo>
                    <a:pt x="18" y="11"/>
                    <a:pt x="13" y="11"/>
                    <a:pt x="8" y="12"/>
                  </a:cubicBezTo>
                  <a:cubicBezTo>
                    <a:pt x="7" y="12"/>
                    <a:pt x="5" y="12"/>
                    <a:pt x="4" y="12"/>
                  </a:cubicBezTo>
                  <a:cubicBezTo>
                    <a:pt x="4" y="14"/>
                    <a:pt x="3" y="16"/>
                    <a:pt x="2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2" y="23"/>
                    <a:pt x="2" y="23"/>
                    <a:pt x="2" y="24"/>
                  </a:cubicBezTo>
                  <a:cubicBezTo>
                    <a:pt x="2" y="24"/>
                    <a:pt x="2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3" y="32"/>
                    <a:pt x="4" y="35"/>
                    <a:pt x="4" y="37"/>
                  </a:cubicBezTo>
                  <a:cubicBezTo>
                    <a:pt x="4" y="38"/>
                    <a:pt x="4" y="38"/>
                    <a:pt x="5" y="38"/>
                  </a:cubicBezTo>
                  <a:cubicBezTo>
                    <a:pt x="5" y="39"/>
                    <a:pt x="6" y="41"/>
                    <a:pt x="6" y="43"/>
                  </a:cubicBezTo>
                  <a:cubicBezTo>
                    <a:pt x="6" y="47"/>
                    <a:pt x="7" y="50"/>
                    <a:pt x="8" y="51"/>
                  </a:cubicBezTo>
                  <a:cubicBezTo>
                    <a:pt x="8" y="51"/>
                    <a:pt x="9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3"/>
                    <a:pt x="9" y="53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6"/>
                    <a:pt x="9" y="56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9" name="Freeform 1190"/>
            <p:cNvSpPr>
              <a:spLocks/>
            </p:cNvSpPr>
            <p:nvPr/>
          </p:nvSpPr>
          <p:spPr bwMode="auto">
            <a:xfrm>
              <a:off x="2714" y="3292"/>
              <a:ext cx="34" cy="31"/>
            </a:xfrm>
            <a:custGeom>
              <a:avLst/>
              <a:gdLst>
                <a:gd name="T0" fmla="*/ 29 w 36"/>
                <a:gd name="T1" fmla="*/ 24 h 32"/>
                <a:gd name="T2" fmla="*/ 30 w 36"/>
                <a:gd name="T3" fmla="*/ 23 h 32"/>
                <a:gd name="T4" fmla="*/ 30 w 36"/>
                <a:gd name="T5" fmla="*/ 23 h 32"/>
                <a:gd name="T6" fmla="*/ 32 w 36"/>
                <a:gd name="T7" fmla="*/ 21 h 32"/>
                <a:gd name="T8" fmla="*/ 32 w 36"/>
                <a:gd name="T9" fmla="*/ 21 h 32"/>
                <a:gd name="T10" fmla="*/ 32 w 36"/>
                <a:gd name="T11" fmla="*/ 21 h 32"/>
                <a:gd name="T12" fmla="*/ 32 w 36"/>
                <a:gd name="T13" fmla="*/ 21 h 32"/>
                <a:gd name="T14" fmla="*/ 33 w 36"/>
                <a:gd name="T15" fmla="*/ 20 h 32"/>
                <a:gd name="T16" fmla="*/ 33 w 36"/>
                <a:gd name="T17" fmla="*/ 19 h 32"/>
                <a:gd name="T18" fmla="*/ 34 w 36"/>
                <a:gd name="T19" fmla="*/ 19 h 32"/>
                <a:gd name="T20" fmla="*/ 34 w 36"/>
                <a:gd name="T21" fmla="*/ 19 h 32"/>
                <a:gd name="T22" fmla="*/ 35 w 36"/>
                <a:gd name="T23" fmla="*/ 18 h 32"/>
                <a:gd name="T24" fmla="*/ 35 w 36"/>
                <a:gd name="T25" fmla="*/ 18 h 32"/>
                <a:gd name="T26" fmla="*/ 35 w 36"/>
                <a:gd name="T27" fmla="*/ 18 h 32"/>
                <a:gd name="T28" fmla="*/ 35 w 36"/>
                <a:gd name="T29" fmla="*/ 17 h 32"/>
                <a:gd name="T30" fmla="*/ 36 w 36"/>
                <a:gd name="T31" fmla="*/ 6 h 32"/>
                <a:gd name="T32" fmla="*/ 35 w 36"/>
                <a:gd name="T33" fmla="*/ 6 h 32"/>
                <a:gd name="T34" fmla="*/ 34 w 36"/>
                <a:gd name="T35" fmla="*/ 5 h 32"/>
                <a:gd name="T36" fmla="*/ 34 w 36"/>
                <a:gd name="T37" fmla="*/ 5 h 32"/>
                <a:gd name="T38" fmla="*/ 33 w 36"/>
                <a:gd name="T39" fmla="*/ 4 h 32"/>
                <a:gd name="T40" fmla="*/ 32 w 36"/>
                <a:gd name="T41" fmla="*/ 4 h 32"/>
                <a:gd name="T42" fmla="*/ 31 w 36"/>
                <a:gd name="T43" fmla="*/ 4 h 32"/>
                <a:gd name="T44" fmla="*/ 31 w 36"/>
                <a:gd name="T45" fmla="*/ 3 h 32"/>
                <a:gd name="T46" fmla="*/ 30 w 36"/>
                <a:gd name="T47" fmla="*/ 3 h 32"/>
                <a:gd name="T48" fmla="*/ 30 w 36"/>
                <a:gd name="T49" fmla="*/ 3 h 32"/>
                <a:gd name="T50" fmla="*/ 29 w 36"/>
                <a:gd name="T51" fmla="*/ 3 h 32"/>
                <a:gd name="T52" fmla="*/ 29 w 36"/>
                <a:gd name="T53" fmla="*/ 2 h 32"/>
                <a:gd name="T54" fmla="*/ 28 w 36"/>
                <a:gd name="T55" fmla="*/ 2 h 32"/>
                <a:gd name="T56" fmla="*/ 28 w 36"/>
                <a:gd name="T57" fmla="*/ 2 h 32"/>
                <a:gd name="T58" fmla="*/ 27 w 36"/>
                <a:gd name="T59" fmla="*/ 2 h 32"/>
                <a:gd name="T60" fmla="*/ 27 w 36"/>
                <a:gd name="T61" fmla="*/ 2 h 32"/>
                <a:gd name="T62" fmla="*/ 9 w 36"/>
                <a:gd name="T63" fmla="*/ 0 h 32"/>
                <a:gd name="T64" fmla="*/ 7 w 36"/>
                <a:gd name="T65" fmla="*/ 1 h 32"/>
                <a:gd name="T66" fmla="*/ 1 w 36"/>
                <a:gd name="T67" fmla="*/ 1 h 32"/>
                <a:gd name="T68" fmla="*/ 0 w 36"/>
                <a:gd name="T69" fmla="*/ 1 h 32"/>
                <a:gd name="T70" fmla="*/ 0 w 36"/>
                <a:gd name="T71" fmla="*/ 2 h 32"/>
                <a:gd name="T72" fmla="*/ 1 w 36"/>
                <a:gd name="T73" fmla="*/ 4 h 32"/>
                <a:gd name="T74" fmla="*/ 5 w 36"/>
                <a:gd name="T75" fmla="*/ 10 h 32"/>
                <a:gd name="T76" fmla="*/ 10 w 36"/>
                <a:gd name="T77" fmla="*/ 16 h 32"/>
                <a:gd name="T78" fmla="*/ 14 w 36"/>
                <a:gd name="T79" fmla="*/ 21 h 32"/>
                <a:gd name="T80" fmla="*/ 16 w 36"/>
                <a:gd name="T81" fmla="*/ 23 h 32"/>
                <a:gd name="T82" fmla="*/ 18 w 36"/>
                <a:gd name="T83" fmla="*/ 25 h 32"/>
                <a:gd name="T84" fmla="*/ 18 w 36"/>
                <a:gd name="T85" fmla="*/ 25 h 32"/>
                <a:gd name="T86" fmla="*/ 20 w 36"/>
                <a:gd name="T87" fmla="*/ 27 h 32"/>
                <a:gd name="T88" fmla="*/ 20 w 36"/>
                <a:gd name="T89" fmla="*/ 27 h 32"/>
                <a:gd name="T90" fmla="*/ 21 w 36"/>
                <a:gd name="T91" fmla="*/ 28 h 32"/>
                <a:gd name="T92" fmla="*/ 22 w 36"/>
                <a:gd name="T93" fmla="*/ 29 h 32"/>
                <a:gd name="T94" fmla="*/ 23 w 36"/>
                <a:gd name="T95" fmla="*/ 30 h 32"/>
                <a:gd name="T96" fmla="*/ 26 w 36"/>
                <a:gd name="T97" fmla="*/ 32 h 32"/>
                <a:gd name="T98" fmla="*/ 26 w 36"/>
                <a:gd name="T99" fmla="*/ 32 h 32"/>
                <a:gd name="T100" fmla="*/ 26 w 36"/>
                <a:gd name="T101" fmla="*/ 31 h 32"/>
                <a:gd name="T102" fmla="*/ 26 w 36"/>
                <a:gd name="T103" fmla="*/ 31 h 32"/>
                <a:gd name="T104" fmla="*/ 27 w 36"/>
                <a:gd name="T105" fmla="*/ 29 h 32"/>
                <a:gd name="T106" fmla="*/ 27 w 36"/>
                <a:gd name="T107" fmla="*/ 29 h 32"/>
                <a:gd name="T108" fmla="*/ 27 w 36"/>
                <a:gd name="T109" fmla="*/ 27 h 32"/>
                <a:gd name="T110" fmla="*/ 27 w 36"/>
                <a:gd name="T111" fmla="*/ 27 h 32"/>
                <a:gd name="T112" fmla="*/ 29 w 36"/>
                <a:gd name="T113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" h="32">
                  <a:moveTo>
                    <a:pt x="29" y="24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3" y="20"/>
                    <a:pt x="33" y="20"/>
                  </a:cubicBezTo>
                  <a:cubicBezTo>
                    <a:pt x="33" y="20"/>
                    <a:pt x="33" y="19"/>
                    <a:pt x="33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7"/>
                    <a:pt x="35" y="17"/>
                  </a:cubicBezTo>
                  <a:cubicBezTo>
                    <a:pt x="36" y="15"/>
                    <a:pt x="36" y="10"/>
                    <a:pt x="36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3" y="5"/>
                    <a:pt x="33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3"/>
                    <a:pt x="31" y="3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2"/>
                    <a:pt x="12" y="1"/>
                    <a:pt x="9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6" y="2"/>
                    <a:pt x="3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3" y="5"/>
                    <a:pt x="5" y="7"/>
                    <a:pt x="5" y="10"/>
                  </a:cubicBezTo>
                  <a:cubicBezTo>
                    <a:pt x="5" y="11"/>
                    <a:pt x="8" y="14"/>
                    <a:pt x="10" y="16"/>
                  </a:cubicBezTo>
                  <a:cubicBezTo>
                    <a:pt x="12" y="18"/>
                    <a:pt x="14" y="19"/>
                    <a:pt x="14" y="21"/>
                  </a:cubicBezTo>
                  <a:cubicBezTo>
                    <a:pt x="15" y="22"/>
                    <a:pt x="16" y="23"/>
                    <a:pt x="16" y="23"/>
                  </a:cubicBezTo>
                  <a:cubicBezTo>
                    <a:pt x="17" y="24"/>
                    <a:pt x="17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6"/>
                    <a:pt x="19" y="26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24" y="31"/>
                    <a:pt x="25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9" y="25"/>
                    <a:pt x="29" y="24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0" name="Freeform 1191"/>
            <p:cNvSpPr>
              <a:spLocks/>
            </p:cNvSpPr>
            <p:nvPr/>
          </p:nvSpPr>
          <p:spPr bwMode="auto">
            <a:xfrm>
              <a:off x="2693" y="3275"/>
              <a:ext cx="53" cy="44"/>
            </a:xfrm>
            <a:custGeom>
              <a:avLst/>
              <a:gdLst>
                <a:gd name="T0" fmla="*/ 54 w 55"/>
                <a:gd name="T1" fmla="*/ 14 h 46"/>
                <a:gd name="T2" fmla="*/ 52 w 55"/>
                <a:gd name="T3" fmla="*/ 13 h 46"/>
                <a:gd name="T4" fmla="*/ 51 w 55"/>
                <a:gd name="T5" fmla="*/ 11 h 46"/>
                <a:gd name="T6" fmla="*/ 50 w 55"/>
                <a:gd name="T7" fmla="*/ 9 h 46"/>
                <a:gd name="T8" fmla="*/ 50 w 55"/>
                <a:gd name="T9" fmla="*/ 8 h 46"/>
                <a:gd name="T10" fmla="*/ 48 w 55"/>
                <a:gd name="T11" fmla="*/ 9 h 46"/>
                <a:gd name="T12" fmla="*/ 45 w 55"/>
                <a:gd name="T13" fmla="*/ 9 h 46"/>
                <a:gd name="T14" fmla="*/ 44 w 55"/>
                <a:gd name="T15" fmla="*/ 9 h 46"/>
                <a:gd name="T16" fmla="*/ 37 w 55"/>
                <a:gd name="T17" fmla="*/ 7 h 46"/>
                <a:gd name="T18" fmla="*/ 33 w 55"/>
                <a:gd name="T19" fmla="*/ 4 h 46"/>
                <a:gd name="T20" fmla="*/ 31 w 55"/>
                <a:gd name="T21" fmla="*/ 3 h 46"/>
                <a:gd name="T22" fmla="*/ 29 w 55"/>
                <a:gd name="T23" fmla="*/ 1 h 46"/>
                <a:gd name="T24" fmla="*/ 27 w 55"/>
                <a:gd name="T25" fmla="*/ 0 h 46"/>
                <a:gd name="T26" fmla="*/ 21 w 55"/>
                <a:gd name="T27" fmla="*/ 4 h 46"/>
                <a:gd name="T28" fmla="*/ 17 w 55"/>
                <a:gd name="T29" fmla="*/ 9 h 46"/>
                <a:gd name="T30" fmla="*/ 12 w 55"/>
                <a:gd name="T31" fmla="*/ 15 h 46"/>
                <a:gd name="T32" fmla="*/ 7 w 55"/>
                <a:gd name="T33" fmla="*/ 14 h 46"/>
                <a:gd name="T34" fmla="*/ 6 w 55"/>
                <a:gd name="T35" fmla="*/ 14 h 46"/>
                <a:gd name="T36" fmla="*/ 6 w 55"/>
                <a:gd name="T37" fmla="*/ 14 h 46"/>
                <a:gd name="T38" fmla="*/ 5 w 55"/>
                <a:gd name="T39" fmla="*/ 14 h 46"/>
                <a:gd name="T40" fmla="*/ 4 w 55"/>
                <a:gd name="T41" fmla="*/ 14 h 46"/>
                <a:gd name="T42" fmla="*/ 3 w 55"/>
                <a:gd name="T43" fmla="*/ 15 h 46"/>
                <a:gd name="T44" fmla="*/ 1 w 55"/>
                <a:gd name="T45" fmla="*/ 15 h 46"/>
                <a:gd name="T46" fmla="*/ 0 w 55"/>
                <a:gd name="T47" fmla="*/ 15 h 46"/>
                <a:gd name="T48" fmla="*/ 2 w 55"/>
                <a:gd name="T49" fmla="*/ 16 h 46"/>
                <a:gd name="T50" fmla="*/ 20 w 55"/>
                <a:gd name="T51" fmla="*/ 36 h 46"/>
                <a:gd name="T52" fmla="*/ 30 w 55"/>
                <a:gd name="T53" fmla="*/ 42 h 46"/>
                <a:gd name="T54" fmla="*/ 35 w 55"/>
                <a:gd name="T55" fmla="*/ 44 h 46"/>
                <a:gd name="T56" fmla="*/ 28 w 55"/>
                <a:gd name="T57" fmla="*/ 37 h 46"/>
                <a:gd name="T58" fmla="*/ 20 w 55"/>
                <a:gd name="T59" fmla="*/ 25 h 46"/>
                <a:gd name="T60" fmla="*/ 18 w 55"/>
                <a:gd name="T61" fmla="*/ 17 h 46"/>
                <a:gd name="T62" fmla="*/ 26 w 55"/>
                <a:gd name="T63" fmla="*/ 15 h 46"/>
                <a:gd name="T64" fmla="*/ 48 w 55"/>
                <a:gd name="T65" fmla="*/ 16 h 46"/>
                <a:gd name="T66" fmla="*/ 49 w 55"/>
                <a:gd name="T67" fmla="*/ 16 h 46"/>
                <a:gd name="T68" fmla="*/ 50 w 55"/>
                <a:gd name="T69" fmla="*/ 16 h 46"/>
                <a:gd name="T70" fmla="*/ 51 w 55"/>
                <a:gd name="T71" fmla="*/ 17 h 46"/>
                <a:gd name="T72" fmla="*/ 52 w 55"/>
                <a:gd name="T73" fmla="*/ 17 h 46"/>
                <a:gd name="T74" fmla="*/ 53 w 55"/>
                <a:gd name="T75" fmla="*/ 18 h 46"/>
                <a:gd name="T76" fmla="*/ 55 w 55"/>
                <a:gd name="T77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46">
                  <a:moveTo>
                    <a:pt x="55" y="17"/>
                  </a:moveTo>
                  <a:cubicBezTo>
                    <a:pt x="55" y="15"/>
                    <a:pt x="55" y="15"/>
                    <a:pt x="54" y="14"/>
                  </a:cubicBezTo>
                  <a:cubicBezTo>
                    <a:pt x="53" y="14"/>
                    <a:pt x="53" y="14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1" y="12"/>
                    <a:pt x="51" y="12"/>
                  </a:cubicBezTo>
                  <a:cubicBezTo>
                    <a:pt x="51" y="12"/>
                    <a:pt x="51" y="11"/>
                    <a:pt x="51" y="11"/>
                  </a:cubicBezTo>
                  <a:cubicBezTo>
                    <a:pt x="51" y="11"/>
                    <a:pt x="50" y="10"/>
                    <a:pt x="50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49" y="8"/>
                    <a:pt x="49" y="8"/>
                  </a:cubicBezTo>
                  <a:cubicBezTo>
                    <a:pt x="49" y="8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9"/>
                    <a:pt x="46" y="9"/>
                    <a:pt x="45" y="9"/>
                  </a:cubicBezTo>
                  <a:cubicBezTo>
                    <a:pt x="45" y="9"/>
                    <a:pt x="45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9"/>
                    <a:pt x="40" y="9"/>
                    <a:pt x="37" y="7"/>
                  </a:cubicBezTo>
                  <a:cubicBezTo>
                    <a:pt x="36" y="7"/>
                    <a:pt x="35" y="6"/>
                    <a:pt x="34" y="5"/>
                  </a:cubicBezTo>
                  <a:cubicBezTo>
                    <a:pt x="34" y="5"/>
                    <a:pt x="34" y="5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3"/>
                    <a:pt x="31" y="2"/>
                    <a:pt x="31" y="2"/>
                  </a:cubicBezTo>
                  <a:cubicBezTo>
                    <a:pt x="30" y="2"/>
                    <a:pt x="30" y="1"/>
                    <a:pt x="29" y="1"/>
                  </a:cubicBezTo>
                  <a:cubicBezTo>
                    <a:pt x="29" y="1"/>
                    <a:pt x="28" y="1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6" y="0"/>
                    <a:pt x="25" y="1"/>
                    <a:pt x="25" y="1"/>
                  </a:cubicBezTo>
                  <a:cubicBezTo>
                    <a:pt x="23" y="3"/>
                    <a:pt x="21" y="3"/>
                    <a:pt x="21" y="4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0" y="6"/>
                    <a:pt x="20" y="9"/>
                    <a:pt x="17" y="9"/>
                  </a:cubicBezTo>
                  <a:cubicBezTo>
                    <a:pt x="17" y="9"/>
                    <a:pt x="16" y="11"/>
                    <a:pt x="15" y="13"/>
                  </a:cubicBezTo>
                  <a:cubicBezTo>
                    <a:pt x="15" y="13"/>
                    <a:pt x="14" y="15"/>
                    <a:pt x="12" y="15"/>
                  </a:cubicBezTo>
                  <a:cubicBezTo>
                    <a:pt x="11" y="15"/>
                    <a:pt x="10" y="14"/>
                    <a:pt x="9" y="14"/>
                  </a:cubicBezTo>
                  <a:cubicBezTo>
                    <a:pt x="9" y="14"/>
                    <a:pt x="8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5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11" y="16"/>
                    <a:pt x="11" y="22"/>
                  </a:cubicBezTo>
                  <a:cubicBezTo>
                    <a:pt x="11" y="24"/>
                    <a:pt x="16" y="31"/>
                    <a:pt x="20" y="36"/>
                  </a:cubicBezTo>
                  <a:cubicBezTo>
                    <a:pt x="21" y="37"/>
                    <a:pt x="23" y="38"/>
                    <a:pt x="25" y="38"/>
                  </a:cubicBezTo>
                  <a:cubicBezTo>
                    <a:pt x="27" y="39"/>
                    <a:pt x="30" y="40"/>
                    <a:pt x="30" y="42"/>
                  </a:cubicBezTo>
                  <a:cubicBezTo>
                    <a:pt x="30" y="43"/>
                    <a:pt x="32" y="45"/>
                    <a:pt x="36" y="46"/>
                  </a:cubicBezTo>
                  <a:cubicBezTo>
                    <a:pt x="36" y="45"/>
                    <a:pt x="35" y="45"/>
                    <a:pt x="35" y="44"/>
                  </a:cubicBezTo>
                  <a:cubicBezTo>
                    <a:pt x="33" y="42"/>
                    <a:pt x="31" y="41"/>
                    <a:pt x="31" y="40"/>
                  </a:cubicBezTo>
                  <a:cubicBezTo>
                    <a:pt x="31" y="39"/>
                    <a:pt x="29" y="38"/>
                    <a:pt x="28" y="37"/>
                  </a:cubicBezTo>
                  <a:cubicBezTo>
                    <a:pt x="25" y="34"/>
                    <a:pt x="22" y="31"/>
                    <a:pt x="22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8" y="24"/>
                    <a:pt x="17" y="23"/>
                    <a:pt x="17" y="21"/>
                  </a:cubicBezTo>
                  <a:cubicBezTo>
                    <a:pt x="16" y="20"/>
                    <a:pt x="17" y="18"/>
                    <a:pt x="18" y="17"/>
                  </a:cubicBezTo>
                  <a:cubicBezTo>
                    <a:pt x="20" y="15"/>
                    <a:pt x="23" y="14"/>
                    <a:pt x="25" y="16"/>
                  </a:cubicBezTo>
                  <a:cubicBezTo>
                    <a:pt x="25" y="16"/>
                    <a:pt x="26" y="15"/>
                    <a:pt x="26" y="15"/>
                  </a:cubicBezTo>
                  <a:cubicBezTo>
                    <a:pt x="28" y="14"/>
                    <a:pt x="30" y="13"/>
                    <a:pt x="32" y="14"/>
                  </a:cubicBezTo>
                  <a:cubicBezTo>
                    <a:pt x="33" y="15"/>
                    <a:pt x="41" y="15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3" y="17"/>
                    <a:pt x="53" y="17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5" y="18"/>
                    <a:pt x="55" y="19"/>
                  </a:cubicBezTo>
                  <a:cubicBezTo>
                    <a:pt x="55" y="18"/>
                    <a:pt x="55" y="18"/>
                    <a:pt x="55" y="17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1" name="Freeform 1192"/>
            <p:cNvSpPr>
              <a:spLocks/>
            </p:cNvSpPr>
            <p:nvPr/>
          </p:nvSpPr>
          <p:spPr bwMode="auto">
            <a:xfrm>
              <a:off x="2750" y="3327"/>
              <a:ext cx="15" cy="34"/>
            </a:xfrm>
            <a:custGeom>
              <a:avLst/>
              <a:gdLst>
                <a:gd name="T0" fmla="*/ 14 w 16"/>
                <a:gd name="T1" fmla="*/ 22 h 36"/>
                <a:gd name="T2" fmla="*/ 13 w 16"/>
                <a:gd name="T3" fmla="*/ 21 h 36"/>
                <a:gd name="T4" fmla="*/ 12 w 16"/>
                <a:gd name="T5" fmla="*/ 20 h 36"/>
                <a:gd name="T6" fmla="*/ 11 w 16"/>
                <a:gd name="T7" fmla="*/ 19 h 36"/>
                <a:gd name="T8" fmla="*/ 11 w 16"/>
                <a:gd name="T9" fmla="*/ 18 h 36"/>
                <a:gd name="T10" fmla="*/ 10 w 16"/>
                <a:gd name="T11" fmla="*/ 16 h 36"/>
                <a:gd name="T12" fmla="*/ 9 w 16"/>
                <a:gd name="T13" fmla="*/ 13 h 36"/>
                <a:gd name="T14" fmla="*/ 9 w 16"/>
                <a:gd name="T15" fmla="*/ 12 h 36"/>
                <a:gd name="T16" fmla="*/ 9 w 16"/>
                <a:gd name="T17" fmla="*/ 10 h 36"/>
                <a:gd name="T18" fmla="*/ 10 w 16"/>
                <a:gd name="T19" fmla="*/ 9 h 36"/>
                <a:gd name="T20" fmla="*/ 10 w 16"/>
                <a:gd name="T21" fmla="*/ 7 h 36"/>
                <a:gd name="T22" fmla="*/ 10 w 16"/>
                <a:gd name="T23" fmla="*/ 6 h 36"/>
                <a:gd name="T24" fmla="*/ 11 w 16"/>
                <a:gd name="T25" fmla="*/ 4 h 36"/>
                <a:gd name="T26" fmla="*/ 8 w 16"/>
                <a:gd name="T27" fmla="*/ 3 h 36"/>
                <a:gd name="T28" fmla="*/ 7 w 16"/>
                <a:gd name="T29" fmla="*/ 2 h 36"/>
                <a:gd name="T30" fmla="*/ 5 w 16"/>
                <a:gd name="T31" fmla="*/ 1 h 36"/>
                <a:gd name="T32" fmla="*/ 5 w 16"/>
                <a:gd name="T33" fmla="*/ 1 h 36"/>
                <a:gd name="T34" fmla="*/ 3 w 16"/>
                <a:gd name="T35" fmla="*/ 0 h 36"/>
                <a:gd name="T36" fmla="*/ 3 w 16"/>
                <a:gd name="T37" fmla="*/ 0 h 36"/>
                <a:gd name="T38" fmla="*/ 1 w 16"/>
                <a:gd name="T39" fmla="*/ 2 h 36"/>
                <a:gd name="T40" fmla="*/ 1 w 16"/>
                <a:gd name="T41" fmla="*/ 3 h 36"/>
                <a:gd name="T42" fmla="*/ 1 w 16"/>
                <a:gd name="T43" fmla="*/ 3 h 36"/>
                <a:gd name="T44" fmla="*/ 0 w 16"/>
                <a:gd name="T45" fmla="*/ 5 h 36"/>
                <a:gd name="T46" fmla="*/ 0 w 16"/>
                <a:gd name="T47" fmla="*/ 5 h 36"/>
                <a:gd name="T48" fmla="*/ 4 w 16"/>
                <a:gd name="T49" fmla="*/ 10 h 36"/>
                <a:gd name="T50" fmla="*/ 2 w 16"/>
                <a:gd name="T51" fmla="*/ 15 h 36"/>
                <a:gd name="T52" fmla="*/ 0 w 16"/>
                <a:gd name="T53" fmla="*/ 23 h 36"/>
                <a:gd name="T54" fmla="*/ 2 w 16"/>
                <a:gd name="T55" fmla="*/ 28 h 36"/>
                <a:gd name="T56" fmla="*/ 6 w 16"/>
                <a:gd name="T57" fmla="*/ 34 h 36"/>
                <a:gd name="T58" fmla="*/ 7 w 16"/>
                <a:gd name="T59" fmla="*/ 36 h 36"/>
                <a:gd name="T60" fmla="*/ 7 w 16"/>
                <a:gd name="T61" fmla="*/ 36 h 36"/>
                <a:gd name="T62" fmla="*/ 7 w 16"/>
                <a:gd name="T63" fmla="*/ 35 h 36"/>
                <a:gd name="T64" fmla="*/ 8 w 16"/>
                <a:gd name="T65" fmla="*/ 34 h 36"/>
                <a:gd name="T66" fmla="*/ 8 w 16"/>
                <a:gd name="T67" fmla="*/ 33 h 36"/>
                <a:gd name="T68" fmla="*/ 9 w 16"/>
                <a:gd name="T69" fmla="*/ 33 h 36"/>
                <a:gd name="T70" fmla="*/ 9 w 16"/>
                <a:gd name="T71" fmla="*/ 32 h 36"/>
                <a:gd name="T72" fmla="*/ 11 w 16"/>
                <a:gd name="T73" fmla="*/ 31 h 36"/>
                <a:gd name="T74" fmla="*/ 11 w 16"/>
                <a:gd name="T75" fmla="*/ 31 h 36"/>
                <a:gd name="T76" fmla="*/ 12 w 16"/>
                <a:gd name="T77" fmla="*/ 28 h 36"/>
                <a:gd name="T78" fmla="*/ 13 w 16"/>
                <a:gd name="T79" fmla="*/ 27 h 36"/>
                <a:gd name="T80" fmla="*/ 14 w 16"/>
                <a:gd name="T81" fmla="*/ 27 h 36"/>
                <a:gd name="T82" fmla="*/ 14 w 16"/>
                <a:gd name="T83" fmla="*/ 25 h 36"/>
                <a:gd name="T84" fmla="*/ 14 w 16"/>
                <a:gd name="T85" fmla="*/ 25 h 36"/>
                <a:gd name="T86" fmla="*/ 15 w 16"/>
                <a:gd name="T87" fmla="*/ 24 h 36"/>
                <a:gd name="T88" fmla="*/ 15 w 16"/>
                <a:gd name="T89" fmla="*/ 24 h 36"/>
                <a:gd name="T90" fmla="*/ 16 w 16"/>
                <a:gd name="T91" fmla="*/ 23 h 36"/>
                <a:gd name="T92" fmla="*/ 16 w 16"/>
                <a:gd name="T93" fmla="*/ 23 h 36"/>
                <a:gd name="T94" fmla="*/ 15 w 16"/>
                <a:gd name="T95" fmla="*/ 23 h 36"/>
                <a:gd name="T96" fmla="*/ 14 w 16"/>
                <a:gd name="T97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36">
                  <a:moveTo>
                    <a:pt x="14" y="22"/>
                  </a:moveTo>
                  <a:cubicBezTo>
                    <a:pt x="14" y="21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ubicBezTo>
                    <a:pt x="12" y="20"/>
                    <a:pt x="12" y="19"/>
                    <a:pt x="11" y="19"/>
                  </a:cubicBezTo>
                  <a:cubicBezTo>
                    <a:pt x="11" y="19"/>
                    <a:pt x="11" y="18"/>
                    <a:pt x="11" y="18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5"/>
                    <a:pt x="9" y="14"/>
                    <a:pt x="9" y="13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1" y="4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2"/>
                    <a:pt x="6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4" y="8"/>
                    <a:pt x="4" y="10"/>
                  </a:cubicBezTo>
                  <a:cubicBezTo>
                    <a:pt x="5" y="12"/>
                    <a:pt x="3" y="14"/>
                    <a:pt x="2" y="15"/>
                  </a:cubicBezTo>
                  <a:cubicBezTo>
                    <a:pt x="1" y="16"/>
                    <a:pt x="0" y="19"/>
                    <a:pt x="0" y="23"/>
                  </a:cubicBezTo>
                  <a:cubicBezTo>
                    <a:pt x="0" y="26"/>
                    <a:pt x="1" y="28"/>
                    <a:pt x="2" y="28"/>
                  </a:cubicBezTo>
                  <a:cubicBezTo>
                    <a:pt x="4" y="30"/>
                    <a:pt x="5" y="32"/>
                    <a:pt x="6" y="34"/>
                  </a:cubicBezTo>
                  <a:cubicBezTo>
                    <a:pt x="6" y="35"/>
                    <a:pt x="7" y="35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5"/>
                    <a:pt x="7" y="35"/>
                  </a:cubicBezTo>
                  <a:cubicBezTo>
                    <a:pt x="7" y="35"/>
                    <a:pt x="8" y="34"/>
                    <a:pt x="8" y="34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8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2"/>
                    <a:pt x="10" y="32"/>
                    <a:pt x="11" y="31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1" y="30"/>
                    <a:pt x="11" y="29"/>
                    <a:pt x="12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6"/>
                    <a:pt x="14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5" y="23"/>
                    <a:pt x="15" y="23"/>
                  </a:cubicBezTo>
                  <a:cubicBezTo>
                    <a:pt x="15" y="22"/>
                    <a:pt x="15" y="22"/>
                    <a:pt x="14" y="22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2" name="Freeform 1193"/>
            <p:cNvSpPr>
              <a:spLocks/>
            </p:cNvSpPr>
            <p:nvPr/>
          </p:nvSpPr>
          <p:spPr bwMode="auto">
            <a:xfrm>
              <a:off x="2650" y="3239"/>
              <a:ext cx="75" cy="33"/>
            </a:xfrm>
            <a:custGeom>
              <a:avLst/>
              <a:gdLst>
                <a:gd name="T0" fmla="*/ 0 w 78"/>
                <a:gd name="T1" fmla="*/ 25 h 34"/>
                <a:gd name="T2" fmla="*/ 0 w 78"/>
                <a:gd name="T3" fmla="*/ 26 h 34"/>
                <a:gd name="T4" fmla="*/ 5 w 78"/>
                <a:gd name="T5" fmla="*/ 27 h 34"/>
                <a:gd name="T6" fmla="*/ 7 w 78"/>
                <a:gd name="T7" fmla="*/ 27 h 34"/>
                <a:gd name="T8" fmla="*/ 8 w 78"/>
                <a:gd name="T9" fmla="*/ 27 h 34"/>
                <a:gd name="T10" fmla="*/ 9 w 78"/>
                <a:gd name="T11" fmla="*/ 27 h 34"/>
                <a:gd name="T12" fmla="*/ 10 w 78"/>
                <a:gd name="T13" fmla="*/ 28 h 34"/>
                <a:gd name="T14" fmla="*/ 10 w 78"/>
                <a:gd name="T15" fmla="*/ 28 h 34"/>
                <a:gd name="T16" fmla="*/ 12 w 78"/>
                <a:gd name="T17" fmla="*/ 29 h 34"/>
                <a:gd name="T18" fmla="*/ 16 w 78"/>
                <a:gd name="T19" fmla="*/ 27 h 34"/>
                <a:gd name="T20" fmla="*/ 29 w 78"/>
                <a:gd name="T21" fmla="*/ 28 h 34"/>
                <a:gd name="T22" fmla="*/ 30 w 78"/>
                <a:gd name="T23" fmla="*/ 29 h 34"/>
                <a:gd name="T24" fmla="*/ 30 w 78"/>
                <a:gd name="T25" fmla="*/ 30 h 34"/>
                <a:gd name="T26" fmla="*/ 30 w 78"/>
                <a:gd name="T27" fmla="*/ 30 h 34"/>
                <a:gd name="T28" fmla="*/ 35 w 78"/>
                <a:gd name="T29" fmla="*/ 31 h 34"/>
                <a:gd name="T30" fmla="*/ 39 w 78"/>
                <a:gd name="T31" fmla="*/ 31 h 34"/>
                <a:gd name="T32" fmla="*/ 51 w 78"/>
                <a:gd name="T33" fmla="*/ 34 h 34"/>
                <a:gd name="T34" fmla="*/ 51 w 78"/>
                <a:gd name="T35" fmla="*/ 34 h 34"/>
                <a:gd name="T36" fmla="*/ 54 w 78"/>
                <a:gd name="T37" fmla="*/ 33 h 34"/>
                <a:gd name="T38" fmla="*/ 66 w 78"/>
                <a:gd name="T39" fmla="*/ 29 h 34"/>
                <a:gd name="T40" fmla="*/ 68 w 78"/>
                <a:gd name="T41" fmla="*/ 28 h 34"/>
                <a:gd name="T42" fmla="*/ 69 w 78"/>
                <a:gd name="T43" fmla="*/ 26 h 34"/>
                <a:gd name="T44" fmla="*/ 70 w 78"/>
                <a:gd name="T45" fmla="*/ 25 h 34"/>
                <a:gd name="T46" fmla="*/ 71 w 78"/>
                <a:gd name="T47" fmla="*/ 21 h 34"/>
                <a:gd name="T48" fmla="*/ 72 w 78"/>
                <a:gd name="T49" fmla="*/ 17 h 34"/>
                <a:gd name="T50" fmla="*/ 74 w 78"/>
                <a:gd name="T51" fmla="*/ 16 h 34"/>
                <a:gd name="T52" fmla="*/ 77 w 78"/>
                <a:gd name="T53" fmla="*/ 15 h 34"/>
                <a:gd name="T54" fmla="*/ 77 w 78"/>
                <a:gd name="T55" fmla="*/ 13 h 34"/>
                <a:gd name="T56" fmla="*/ 78 w 78"/>
                <a:gd name="T57" fmla="*/ 12 h 34"/>
                <a:gd name="T58" fmla="*/ 77 w 78"/>
                <a:gd name="T59" fmla="*/ 10 h 34"/>
                <a:gd name="T60" fmla="*/ 75 w 78"/>
                <a:gd name="T61" fmla="*/ 5 h 34"/>
                <a:gd name="T62" fmla="*/ 75 w 78"/>
                <a:gd name="T63" fmla="*/ 5 h 34"/>
                <a:gd name="T64" fmla="*/ 66 w 78"/>
                <a:gd name="T65" fmla="*/ 3 h 34"/>
                <a:gd name="T66" fmla="*/ 57 w 78"/>
                <a:gd name="T67" fmla="*/ 4 h 34"/>
                <a:gd name="T68" fmla="*/ 48 w 78"/>
                <a:gd name="T69" fmla="*/ 6 h 34"/>
                <a:gd name="T70" fmla="*/ 46 w 78"/>
                <a:gd name="T71" fmla="*/ 6 h 34"/>
                <a:gd name="T72" fmla="*/ 41 w 78"/>
                <a:gd name="T73" fmla="*/ 9 h 34"/>
                <a:gd name="T74" fmla="*/ 38 w 78"/>
                <a:gd name="T75" fmla="*/ 11 h 34"/>
                <a:gd name="T76" fmla="*/ 37 w 78"/>
                <a:gd name="T77" fmla="*/ 17 h 34"/>
                <a:gd name="T78" fmla="*/ 34 w 78"/>
                <a:gd name="T79" fmla="*/ 21 h 34"/>
                <a:gd name="T80" fmla="*/ 28 w 78"/>
                <a:gd name="T81" fmla="*/ 20 h 34"/>
                <a:gd name="T82" fmla="*/ 11 w 78"/>
                <a:gd name="T83" fmla="*/ 23 h 34"/>
                <a:gd name="T84" fmla="*/ 7 w 78"/>
                <a:gd name="T85" fmla="*/ 23 h 34"/>
                <a:gd name="T86" fmla="*/ 1 w 78"/>
                <a:gd name="T87" fmla="*/ 23 h 34"/>
                <a:gd name="T88" fmla="*/ 0 w 78"/>
                <a:gd name="T89" fmla="*/ 23 h 34"/>
                <a:gd name="T90" fmla="*/ 0 w 78"/>
                <a:gd name="T9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" h="34">
                  <a:moveTo>
                    <a:pt x="0" y="24"/>
                  </a:move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0" y="26"/>
                    <a:pt x="2" y="27"/>
                    <a:pt x="3" y="27"/>
                  </a:cubicBezTo>
                  <a:cubicBezTo>
                    <a:pt x="3" y="27"/>
                    <a:pt x="4" y="27"/>
                    <a:pt x="5" y="27"/>
                  </a:cubicBezTo>
                  <a:cubicBezTo>
                    <a:pt x="5" y="27"/>
                    <a:pt x="5" y="27"/>
                    <a:pt x="6" y="27"/>
                  </a:cubicBezTo>
                  <a:cubicBezTo>
                    <a:pt x="6" y="27"/>
                    <a:pt x="6" y="27"/>
                    <a:pt x="7" y="27"/>
                  </a:cubicBezTo>
                  <a:cubicBezTo>
                    <a:pt x="7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4" y="29"/>
                    <a:pt x="15" y="28"/>
                    <a:pt x="16" y="27"/>
                  </a:cubicBezTo>
                  <a:cubicBezTo>
                    <a:pt x="17" y="26"/>
                    <a:pt x="18" y="25"/>
                    <a:pt x="27" y="25"/>
                  </a:cubicBezTo>
                  <a:cubicBezTo>
                    <a:pt x="29" y="25"/>
                    <a:pt x="29" y="27"/>
                    <a:pt x="29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1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8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2" y="32"/>
                    <a:pt x="45" y="32"/>
                    <a:pt x="47" y="33"/>
                  </a:cubicBezTo>
                  <a:cubicBezTo>
                    <a:pt x="49" y="33"/>
                    <a:pt x="50" y="33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2" y="34"/>
                    <a:pt x="52" y="34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6" y="32"/>
                    <a:pt x="58" y="30"/>
                    <a:pt x="61" y="30"/>
                  </a:cubicBezTo>
                  <a:cubicBezTo>
                    <a:pt x="63" y="30"/>
                    <a:pt x="65" y="30"/>
                    <a:pt x="66" y="29"/>
                  </a:cubicBezTo>
                  <a:cubicBezTo>
                    <a:pt x="66" y="29"/>
                    <a:pt x="66" y="29"/>
                    <a:pt x="67" y="28"/>
                  </a:cubicBezTo>
                  <a:cubicBezTo>
                    <a:pt x="67" y="28"/>
                    <a:pt x="67" y="28"/>
                    <a:pt x="68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8" y="27"/>
                    <a:pt x="68" y="27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70" y="25"/>
                    <a:pt x="70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4"/>
                    <a:pt x="70" y="22"/>
                    <a:pt x="71" y="21"/>
                  </a:cubicBezTo>
                  <a:cubicBezTo>
                    <a:pt x="71" y="21"/>
                    <a:pt x="71" y="20"/>
                    <a:pt x="71" y="20"/>
                  </a:cubicBezTo>
                  <a:cubicBezTo>
                    <a:pt x="71" y="19"/>
                    <a:pt x="71" y="18"/>
                    <a:pt x="72" y="17"/>
                  </a:cubicBezTo>
                  <a:cubicBezTo>
                    <a:pt x="72" y="16"/>
                    <a:pt x="73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6"/>
                    <a:pt x="76" y="16"/>
                    <a:pt x="76" y="16"/>
                  </a:cubicBezTo>
                  <a:cubicBezTo>
                    <a:pt x="77" y="16"/>
                    <a:pt x="77" y="16"/>
                    <a:pt x="77" y="15"/>
                  </a:cubicBezTo>
                  <a:cubicBezTo>
                    <a:pt x="77" y="14"/>
                    <a:pt x="77" y="14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8" y="13"/>
                    <a:pt x="78" y="12"/>
                    <a:pt x="78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1"/>
                    <a:pt x="78" y="11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4" y="5"/>
                    <a:pt x="73" y="5"/>
                    <a:pt x="72" y="5"/>
                  </a:cubicBezTo>
                  <a:cubicBezTo>
                    <a:pt x="70" y="5"/>
                    <a:pt x="68" y="4"/>
                    <a:pt x="66" y="3"/>
                  </a:cubicBezTo>
                  <a:cubicBezTo>
                    <a:pt x="65" y="1"/>
                    <a:pt x="61" y="0"/>
                    <a:pt x="59" y="0"/>
                  </a:cubicBezTo>
                  <a:cubicBezTo>
                    <a:pt x="58" y="1"/>
                    <a:pt x="58" y="3"/>
                    <a:pt x="57" y="4"/>
                  </a:cubicBezTo>
                  <a:cubicBezTo>
                    <a:pt x="56" y="6"/>
                    <a:pt x="54" y="6"/>
                    <a:pt x="51" y="6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5" y="6"/>
                    <a:pt x="45" y="7"/>
                    <a:pt x="44" y="7"/>
                  </a:cubicBezTo>
                  <a:cubicBezTo>
                    <a:pt x="43" y="8"/>
                    <a:pt x="42" y="8"/>
                    <a:pt x="41" y="9"/>
                  </a:cubicBezTo>
                  <a:cubicBezTo>
                    <a:pt x="41" y="10"/>
                    <a:pt x="40" y="10"/>
                    <a:pt x="39" y="11"/>
                  </a:cubicBezTo>
                  <a:cubicBezTo>
                    <a:pt x="39" y="11"/>
                    <a:pt x="38" y="11"/>
                    <a:pt x="38" y="11"/>
                  </a:cubicBezTo>
                  <a:cubicBezTo>
                    <a:pt x="37" y="12"/>
                    <a:pt x="36" y="12"/>
                    <a:pt x="37" y="14"/>
                  </a:cubicBezTo>
                  <a:cubicBezTo>
                    <a:pt x="37" y="15"/>
                    <a:pt x="37" y="16"/>
                    <a:pt x="37" y="17"/>
                  </a:cubicBezTo>
                  <a:cubicBezTo>
                    <a:pt x="37" y="18"/>
                    <a:pt x="37" y="19"/>
                    <a:pt x="37" y="20"/>
                  </a:cubicBezTo>
                  <a:cubicBezTo>
                    <a:pt x="36" y="21"/>
                    <a:pt x="35" y="21"/>
                    <a:pt x="34" y="21"/>
                  </a:cubicBezTo>
                  <a:cubicBezTo>
                    <a:pt x="32" y="21"/>
                    <a:pt x="31" y="20"/>
                    <a:pt x="30" y="20"/>
                  </a:cubicBezTo>
                  <a:cubicBezTo>
                    <a:pt x="30" y="20"/>
                    <a:pt x="29" y="20"/>
                    <a:pt x="28" y="20"/>
                  </a:cubicBezTo>
                  <a:cubicBezTo>
                    <a:pt x="25" y="20"/>
                    <a:pt x="21" y="21"/>
                    <a:pt x="20" y="22"/>
                  </a:cubicBezTo>
                  <a:cubicBezTo>
                    <a:pt x="18" y="24"/>
                    <a:pt x="14" y="24"/>
                    <a:pt x="11" y="23"/>
                  </a:cubicBezTo>
                  <a:cubicBezTo>
                    <a:pt x="11" y="22"/>
                    <a:pt x="10" y="22"/>
                    <a:pt x="9" y="22"/>
                  </a:cubicBezTo>
                  <a:cubicBezTo>
                    <a:pt x="8" y="22"/>
                    <a:pt x="7" y="23"/>
                    <a:pt x="7" y="23"/>
                  </a:cubicBezTo>
                  <a:cubicBezTo>
                    <a:pt x="6" y="24"/>
                    <a:pt x="5" y="25"/>
                    <a:pt x="5" y="25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1" y="23"/>
                    <a:pt x="1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23"/>
                    <a:pt x="0" y="23"/>
                    <a:pt x="0" y="24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3" name="Freeform 1194"/>
            <p:cNvSpPr>
              <a:spLocks/>
            </p:cNvSpPr>
            <p:nvPr/>
          </p:nvSpPr>
          <p:spPr bwMode="auto">
            <a:xfrm>
              <a:off x="2718" y="3244"/>
              <a:ext cx="66" cy="36"/>
            </a:xfrm>
            <a:custGeom>
              <a:avLst/>
              <a:gdLst>
                <a:gd name="T0" fmla="*/ 37 w 69"/>
                <a:gd name="T1" fmla="*/ 32 h 37"/>
                <a:gd name="T2" fmla="*/ 38 w 69"/>
                <a:gd name="T3" fmla="*/ 32 h 37"/>
                <a:gd name="T4" fmla="*/ 43 w 69"/>
                <a:gd name="T5" fmla="*/ 34 h 37"/>
                <a:gd name="T6" fmla="*/ 45 w 69"/>
                <a:gd name="T7" fmla="*/ 34 h 37"/>
                <a:gd name="T8" fmla="*/ 45 w 69"/>
                <a:gd name="T9" fmla="*/ 34 h 37"/>
                <a:gd name="T10" fmla="*/ 50 w 69"/>
                <a:gd name="T11" fmla="*/ 30 h 37"/>
                <a:gd name="T12" fmla="*/ 55 w 69"/>
                <a:gd name="T13" fmla="*/ 22 h 37"/>
                <a:gd name="T14" fmla="*/ 61 w 69"/>
                <a:gd name="T15" fmla="*/ 12 h 37"/>
                <a:gd name="T16" fmla="*/ 68 w 69"/>
                <a:gd name="T17" fmla="*/ 8 h 37"/>
                <a:gd name="T18" fmla="*/ 68 w 69"/>
                <a:gd name="T19" fmla="*/ 8 h 37"/>
                <a:gd name="T20" fmla="*/ 67 w 69"/>
                <a:gd name="T21" fmla="*/ 7 h 37"/>
                <a:gd name="T22" fmla="*/ 65 w 69"/>
                <a:gd name="T23" fmla="*/ 6 h 37"/>
                <a:gd name="T24" fmla="*/ 63 w 69"/>
                <a:gd name="T25" fmla="*/ 5 h 37"/>
                <a:gd name="T26" fmla="*/ 62 w 69"/>
                <a:gd name="T27" fmla="*/ 5 h 37"/>
                <a:gd name="T28" fmla="*/ 60 w 69"/>
                <a:gd name="T29" fmla="*/ 4 h 37"/>
                <a:gd name="T30" fmla="*/ 59 w 69"/>
                <a:gd name="T31" fmla="*/ 4 h 37"/>
                <a:gd name="T32" fmla="*/ 59 w 69"/>
                <a:gd name="T33" fmla="*/ 4 h 37"/>
                <a:gd name="T34" fmla="*/ 58 w 69"/>
                <a:gd name="T35" fmla="*/ 3 h 37"/>
                <a:gd name="T36" fmla="*/ 58 w 69"/>
                <a:gd name="T37" fmla="*/ 3 h 37"/>
                <a:gd name="T38" fmla="*/ 50 w 69"/>
                <a:gd name="T39" fmla="*/ 1 h 37"/>
                <a:gd name="T40" fmla="*/ 46 w 69"/>
                <a:gd name="T41" fmla="*/ 3 h 37"/>
                <a:gd name="T42" fmla="*/ 28 w 69"/>
                <a:gd name="T43" fmla="*/ 9 h 37"/>
                <a:gd name="T44" fmla="*/ 19 w 69"/>
                <a:gd name="T45" fmla="*/ 13 h 37"/>
                <a:gd name="T46" fmla="*/ 18 w 69"/>
                <a:gd name="T47" fmla="*/ 13 h 37"/>
                <a:gd name="T48" fmla="*/ 17 w 69"/>
                <a:gd name="T49" fmla="*/ 12 h 37"/>
                <a:gd name="T50" fmla="*/ 15 w 69"/>
                <a:gd name="T51" fmla="*/ 12 h 37"/>
                <a:gd name="T52" fmla="*/ 14 w 69"/>
                <a:gd name="T53" fmla="*/ 12 h 37"/>
                <a:gd name="T54" fmla="*/ 12 w 69"/>
                <a:gd name="T55" fmla="*/ 12 h 37"/>
                <a:gd name="T56" fmla="*/ 11 w 69"/>
                <a:gd name="T57" fmla="*/ 11 h 37"/>
                <a:gd name="T58" fmla="*/ 10 w 69"/>
                <a:gd name="T59" fmla="*/ 10 h 37"/>
                <a:gd name="T60" fmla="*/ 10 w 69"/>
                <a:gd name="T61" fmla="*/ 12 h 37"/>
                <a:gd name="T62" fmla="*/ 8 w 69"/>
                <a:gd name="T63" fmla="*/ 14 h 37"/>
                <a:gd name="T64" fmla="*/ 7 w 69"/>
                <a:gd name="T65" fmla="*/ 15 h 37"/>
                <a:gd name="T66" fmla="*/ 3 w 69"/>
                <a:gd name="T67" fmla="*/ 18 h 37"/>
                <a:gd name="T68" fmla="*/ 0 w 69"/>
                <a:gd name="T69" fmla="*/ 24 h 37"/>
                <a:gd name="T70" fmla="*/ 0 w 69"/>
                <a:gd name="T71" fmla="*/ 24 h 37"/>
                <a:gd name="T72" fmla="*/ 1 w 69"/>
                <a:gd name="T73" fmla="*/ 25 h 37"/>
                <a:gd name="T74" fmla="*/ 2 w 69"/>
                <a:gd name="T75" fmla="*/ 26 h 37"/>
                <a:gd name="T76" fmla="*/ 3 w 69"/>
                <a:gd name="T77" fmla="*/ 28 h 37"/>
                <a:gd name="T78" fmla="*/ 3 w 69"/>
                <a:gd name="T79" fmla="*/ 28 h 37"/>
                <a:gd name="T80" fmla="*/ 4 w 69"/>
                <a:gd name="T81" fmla="*/ 29 h 37"/>
                <a:gd name="T82" fmla="*/ 5 w 69"/>
                <a:gd name="T83" fmla="*/ 30 h 37"/>
                <a:gd name="T84" fmla="*/ 7 w 69"/>
                <a:gd name="T85" fmla="*/ 31 h 37"/>
                <a:gd name="T86" fmla="*/ 8 w 69"/>
                <a:gd name="T87" fmla="*/ 32 h 37"/>
                <a:gd name="T88" fmla="*/ 9 w 69"/>
                <a:gd name="T89" fmla="*/ 33 h 37"/>
                <a:gd name="T90" fmla="*/ 11 w 69"/>
                <a:gd name="T91" fmla="*/ 34 h 37"/>
                <a:gd name="T92" fmla="*/ 12 w 69"/>
                <a:gd name="T93" fmla="*/ 35 h 37"/>
                <a:gd name="T94" fmla="*/ 21 w 69"/>
                <a:gd name="T9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37">
                  <a:moveTo>
                    <a:pt x="25" y="36"/>
                  </a:moveTo>
                  <a:cubicBezTo>
                    <a:pt x="30" y="34"/>
                    <a:pt x="37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41" y="33"/>
                    <a:pt x="42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34"/>
                    <a:pt x="44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3"/>
                    <a:pt x="46" y="33"/>
                  </a:cubicBezTo>
                  <a:cubicBezTo>
                    <a:pt x="47" y="32"/>
                    <a:pt x="49" y="32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2" y="28"/>
                    <a:pt x="54" y="25"/>
                    <a:pt x="55" y="22"/>
                  </a:cubicBezTo>
                  <a:cubicBezTo>
                    <a:pt x="56" y="21"/>
                    <a:pt x="56" y="20"/>
                    <a:pt x="57" y="19"/>
                  </a:cubicBezTo>
                  <a:cubicBezTo>
                    <a:pt x="59" y="15"/>
                    <a:pt x="60" y="13"/>
                    <a:pt x="61" y="12"/>
                  </a:cubicBezTo>
                  <a:cubicBezTo>
                    <a:pt x="62" y="12"/>
                    <a:pt x="63" y="12"/>
                    <a:pt x="64" y="11"/>
                  </a:cubicBezTo>
                  <a:cubicBezTo>
                    <a:pt x="65" y="10"/>
                    <a:pt x="67" y="9"/>
                    <a:pt x="68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6" y="6"/>
                    <a:pt x="66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6"/>
                    <a:pt x="64" y="6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1" y="5"/>
                    <a:pt x="61" y="5"/>
                  </a:cubicBezTo>
                  <a:cubicBezTo>
                    <a:pt x="61" y="5"/>
                    <a:pt x="61" y="5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8" y="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2"/>
                    <a:pt x="52" y="1"/>
                    <a:pt x="50" y="1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8" y="1"/>
                    <a:pt x="47" y="2"/>
                    <a:pt x="46" y="3"/>
                  </a:cubicBezTo>
                  <a:cubicBezTo>
                    <a:pt x="42" y="5"/>
                    <a:pt x="40" y="7"/>
                    <a:pt x="38" y="7"/>
                  </a:cubicBezTo>
                  <a:cubicBezTo>
                    <a:pt x="36" y="7"/>
                    <a:pt x="30" y="8"/>
                    <a:pt x="28" y="9"/>
                  </a:cubicBezTo>
                  <a:cubicBezTo>
                    <a:pt x="28" y="11"/>
                    <a:pt x="25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7" y="13"/>
                  </a:cubicBezTo>
                  <a:cubicBezTo>
                    <a:pt x="17" y="13"/>
                    <a:pt x="17" y="13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8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4"/>
                    <a:pt x="7" y="15"/>
                    <a:pt x="7" y="15"/>
                  </a:cubicBezTo>
                  <a:cubicBezTo>
                    <a:pt x="6" y="15"/>
                    <a:pt x="5" y="15"/>
                    <a:pt x="4" y="15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9"/>
                    <a:pt x="3" y="19"/>
                    <a:pt x="3" y="20"/>
                  </a:cubicBezTo>
                  <a:cubicBezTo>
                    <a:pt x="3" y="21"/>
                    <a:pt x="3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6"/>
                    <a:pt x="2" y="26"/>
                    <a:pt x="2" y="26"/>
                  </a:cubicBezTo>
                  <a:cubicBezTo>
                    <a:pt x="2" y="26"/>
                    <a:pt x="2" y="26"/>
                    <a:pt x="2" y="27"/>
                  </a:cubicBezTo>
                  <a:cubicBezTo>
                    <a:pt x="2" y="27"/>
                    <a:pt x="2" y="27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1"/>
                    <a:pt x="8" y="32"/>
                  </a:cubicBezTo>
                  <a:cubicBezTo>
                    <a:pt x="8" y="32"/>
                    <a:pt x="8" y="32"/>
                    <a:pt x="9" y="32"/>
                  </a:cubicBezTo>
                  <a:cubicBezTo>
                    <a:pt x="9" y="32"/>
                    <a:pt x="9" y="32"/>
                    <a:pt x="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5"/>
                    <a:pt x="12" y="35"/>
                  </a:cubicBezTo>
                  <a:cubicBezTo>
                    <a:pt x="13" y="36"/>
                    <a:pt x="15" y="37"/>
                    <a:pt x="18" y="37"/>
                  </a:cubicBezTo>
                  <a:cubicBezTo>
                    <a:pt x="19" y="37"/>
                    <a:pt x="20" y="37"/>
                    <a:pt x="21" y="37"/>
                  </a:cubicBezTo>
                  <a:cubicBezTo>
                    <a:pt x="22" y="37"/>
                    <a:pt x="23" y="36"/>
                    <a:pt x="25" y="36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4" name="Freeform 1195"/>
            <p:cNvSpPr>
              <a:spLocks/>
            </p:cNvSpPr>
            <p:nvPr/>
          </p:nvSpPr>
          <p:spPr bwMode="auto">
            <a:xfrm>
              <a:off x="2679" y="3211"/>
              <a:ext cx="62" cy="30"/>
            </a:xfrm>
            <a:custGeom>
              <a:avLst/>
              <a:gdLst>
                <a:gd name="T0" fmla="*/ 18 w 65"/>
                <a:gd name="T1" fmla="*/ 31 h 31"/>
                <a:gd name="T2" fmla="*/ 21 w 65"/>
                <a:gd name="T3" fmla="*/ 31 h 31"/>
                <a:gd name="T4" fmla="*/ 24 w 65"/>
                <a:gd name="T5" fmla="*/ 31 h 31"/>
                <a:gd name="T6" fmla="*/ 25 w 65"/>
                <a:gd name="T7" fmla="*/ 27 h 31"/>
                <a:gd name="T8" fmla="*/ 26 w 65"/>
                <a:gd name="T9" fmla="*/ 25 h 31"/>
                <a:gd name="T10" fmla="*/ 27 w 65"/>
                <a:gd name="T11" fmla="*/ 25 h 31"/>
                <a:gd name="T12" fmla="*/ 39 w 65"/>
                <a:gd name="T13" fmla="*/ 29 h 31"/>
                <a:gd name="T14" fmla="*/ 42 w 65"/>
                <a:gd name="T15" fmla="*/ 30 h 31"/>
                <a:gd name="T16" fmla="*/ 45 w 65"/>
                <a:gd name="T17" fmla="*/ 30 h 31"/>
                <a:gd name="T18" fmla="*/ 47 w 65"/>
                <a:gd name="T19" fmla="*/ 29 h 31"/>
                <a:gd name="T20" fmla="*/ 48 w 65"/>
                <a:gd name="T21" fmla="*/ 29 h 31"/>
                <a:gd name="T22" fmla="*/ 48 w 65"/>
                <a:gd name="T23" fmla="*/ 29 h 31"/>
                <a:gd name="T24" fmla="*/ 49 w 65"/>
                <a:gd name="T25" fmla="*/ 28 h 31"/>
                <a:gd name="T26" fmla="*/ 50 w 65"/>
                <a:gd name="T27" fmla="*/ 28 h 31"/>
                <a:gd name="T28" fmla="*/ 50 w 65"/>
                <a:gd name="T29" fmla="*/ 28 h 31"/>
                <a:gd name="T30" fmla="*/ 59 w 65"/>
                <a:gd name="T31" fmla="*/ 24 h 31"/>
                <a:gd name="T32" fmla="*/ 61 w 65"/>
                <a:gd name="T33" fmla="*/ 21 h 31"/>
                <a:gd name="T34" fmla="*/ 62 w 65"/>
                <a:gd name="T35" fmla="*/ 21 h 31"/>
                <a:gd name="T36" fmla="*/ 64 w 65"/>
                <a:gd name="T37" fmla="*/ 19 h 31"/>
                <a:gd name="T38" fmla="*/ 65 w 65"/>
                <a:gd name="T39" fmla="*/ 19 h 31"/>
                <a:gd name="T40" fmla="*/ 64 w 65"/>
                <a:gd name="T41" fmla="*/ 18 h 31"/>
                <a:gd name="T42" fmla="*/ 63 w 65"/>
                <a:gd name="T43" fmla="*/ 16 h 31"/>
                <a:gd name="T44" fmla="*/ 61 w 65"/>
                <a:gd name="T45" fmla="*/ 15 h 31"/>
                <a:gd name="T46" fmla="*/ 60 w 65"/>
                <a:gd name="T47" fmla="*/ 15 h 31"/>
                <a:gd name="T48" fmla="*/ 54 w 65"/>
                <a:gd name="T49" fmla="*/ 13 h 31"/>
                <a:gd name="T50" fmla="*/ 54 w 65"/>
                <a:gd name="T51" fmla="*/ 12 h 31"/>
                <a:gd name="T52" fmla="*/ 53 w 65"/>
                <a:gd name="T53" fmla="*/ 10 h 31"/>
                <a:gd name="T54" fmla="*/ 51 w 65"/>
                <a:gd name="T55" fmla="*/ 10 h 31"/>
                <a:gd name="T56" fmla="*/ 49 w 65"/>
                <a:gd name="T57" fmla="*/ 10 h 31"/>
                <a:gd name="T58" fmla="*/ 49 w 65"/>
                <a:gd name="T59" fmla="*/ 10 h 31"/>
                <a:gd name="T60" fmla="*/ 45 w 65"/>
                <a:gd name="T61" fmla="*/ 12 h 31"/>
                <a:gd name="T62" fmla="*/ 45 w 65"/>
                <a:gd name="T63" fmla="*/ 12 h 31"/>
                <a:gd name="T64" fmla="*/ 42 w 65"/>
                <a:gd name="T65" fmla="*/ 11 h 31"/>
                <a:gd name="T66" fmla="*/ 39 w 65"/>
                <a:gd name="T67" fmla="*/ 7 h 31"/>
                <a:gd name="T68" fmla="*/ 33 w 65"/>
                <a:gd name="T69" fmla="*/ 3 h 31"/>
                <a:gd name="T70" fmla="*/ 31 w 65"/>
                <a:gd name="T71" fmla="*/ 2 h 31"/>
                <a:gd name="T72" fmla="*/ 30 w 65"/>
                <a:gd name="T73" fmla="*/ 2 h 31"/>
                <a:gd name="T74" fmla="*/ 28 w 65"/>
                <a:gd name="T75" fmla="*/ 0 h 31"/>
                <a:gd name="T76" fmla="*/ 28 w 65"/>
                <a:gd name="T77" fmla="*/ 0 h 31"/>
                <a:gd name="T78" fmla="*/ 27 w 65"/>
                <a:gd name="T79" fmla="*/ 0 h 31"/>
                <a:gd name="T80" fmla="*/ 27 w 65"/>
                <a:gd name="T81" fmla="*/ 1 h 31"/>
                <a:gd name="T82" fmla="*/ 27 w 65"/>
                <a:gd name="T83" fmla="*/ 1 h 31"/>
                <a:gd name="T84" fmla="*/ 25 w 65"/>
                <a:gd name="T85" fmla="*/ 1 h 31"/>
                <a:gd name="T86" fmla="*/ 23 w 65"/>
                <a:gd name="T87" fmla="*/ 1 h 31"/>
                <a:gd name="T88" fmla="*/ 22 w 65"/>
                <a:gd name="T89" fmla="*/ 0 h 31"/>
                <a:gd name="T90" fmla="*/ 17 w 65"/>
                <a:gd name="T91" fmla="*/ 2 h 31"/>
                <a:gd name="T92" fmla="*/ 13 w 65"/>
                <a:gd name="T93" fmla="*/ 5 h 31"/>
                <a:gd name="T94" fmla="*/ 0 w 65"/>
                <a:gd name="T95" fmla="*/ 10 h 31"/>
                <a:gd name="T96" fmla="*/ 0 w 65"/>
                <a:gd name="T97" fmla="*/ 10 h 31"/>
                <a:gd name="T98" fmla="*/ 1 w 65"/>
                <a:gd name="T99" fmla="*/ 11 h 31"/>
                <a:gd name="T100" fmla="*/ 2 w 65"/>
                <a:gd name="T101" fmla="*/ 13 h 31"/>
                <a:gd name="T102" fmla="*/ 3 w 65"/>
                <a:gd name="T103" fmla="*/ 17 h 31"/>
                <a:gd name="T104" fmla="*/ 5 w 65"/>
                <a:gd name="T105" fmla="*/ 22 h 31"/>
                <a:gd name="T106" fmla="*/ 7 w 65"/>
                <a:gd name="T107" fmla="*/ 23 h 31"/>
                <a:gd name="T108" fmla="*/ 17 w 65"/>
                <a:gd name="T109" fmla="*/ 31 h 31"/>
                <a:gd name="T110" fmla="*/ 17 w 65"/>
                <a:gd name="T111" fmla="*/ 31 h 31"/>
                <a:gd name="T112" fmla="*/ 18 w 65"/>
                <a:gd name="T1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5" h="31">
                  <a:moveTo>
                    <a:pt x="18" y="31"/>
                  </a:moveTo>
                  <a:cubicBezTo>
                    <a:pt x="19" y="31"/>
                    <a:pt x="20" y="31"/>
                    <a:pt x="21" y="31"/>
                  </a:cubicBezTo>
                  <a:cubicBezTo>
                    <a:pt x="23" y="31"/>
                    <a:pt x="24" y="31"/>
                    <a:pt x="24" y="31"/>
                  </a:cubicBezTo>
                  <a:cubicBezTo>
                    <a:pt x="24" y="30"/>
                    <a:pt x="25" y="27"/>
                    <a:pt x="25" y="27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5"/>
                    <a:pt x="36" y="25"/>
                    <a:pt x="39" y="29"/>
                  </a:cubicBezTo>
                  <a:cubicBezTo>
                    <a:pt x="40" y="30"/>
                    <a:pt x="41" y="30"/>
                    <a:pt x="42" y="30"/>
                  </a:cubicBezTo>
                  <a:cubicBezTo>
                    <a:pt x="44" y="30"/>
                    <a:pt x="45" y="30"/>
                    <a:pt x="45" y="30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9" y="28"/>
                  </a:cubicBezTo>
                  <a:cubicBezTo>
                    <a:pt x="49" y="28"/>
                    <a:pt x="49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3" y="28"/>
                    <a:pt x="57" y="27"/>
                    <a:pt x="59" y="24"/>
                  </a:cubicBezTo>
                  <a:cubicBezTo>
                    <a:pt x="60" y="23"/>
                    <a:pt x="60" y="22"/>
                    <a:pt x="61" y="21"/>
                  </a:cubicBezTo>
                  <a:cubicBezTo>
                    <a:pt x="61" y="21"/>
                    <a:pt x="62" y="21"/>
                    <a:pt x="62" y="21"/>
                  </a:cubicBezTo>
                  <a:cubicBezTo>
                    <a:pt x="63" y="20"/>
                    <a:pt x="63" y="19"/>
                    <a:pt x="64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7"/>
                    <a:pt x="63" y="16"/>
                    <a:pt x="63" y="16"/>
                  </a:cubicBezTo>
                  <a:cubicBezTo>
                    <a:pt x="62" y="15"/>
                    <a:pt x="61" y="15"/>
                    <a:pt x="6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7" y="15"/>
                    <a:pt x="55" y="15"/>
                    <a:pt x="54" y="13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0"/>
                    <a:pt x="53" y="10"/>
                  </a:cubicBezTo>
                  <a:cubicBezTo>
                    <a:pt x="53" y="10"/>
                    <a:pt x="52" y="10"/>
                    <a:pt x="51" y="10"/>
                  </a:cubicBezTo>
                  <a:cubicBezTo>
                    <a:pt x="51" y="10"/>
                    <a:pt x="50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11"/>
                    <a:pt x="47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3" y="11"/>
                    <a:pt x="42" y="11"/>
                  </a:cubicBezTo>
                  <a:cubicBezTo>
                    <a:pt x="40" y="10"/>
                    <a:pt x="39" y="8"/>
                    <a:pt x="39" y="7"/>
                  </a:cubicBezTo>
                  <a:cubicBezTo>
                    <a:pt x="39" y="6"/>
                    <a:pt x="37" y="5"/>
                    <a:pt x="33" y="3"/>
                  </a:cubicBezTo>
                  <a:cubicBezTo>
                    <a:pt x="32" y="3"/>
                    <a:pt x="31" y="3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1"/>
                    <a:pt x="29" y="1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5" y="1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  <a:cubicBezTo>
                    <a:pt x="21" y="1"/>
                    <a:pt x="19" y="2"/>
                    <a:pt x="17" y="2"/>
                  </a:cubicBezTo>
                  <a:cubicBezTo>
                    <a:pt x="16" y="3"/>
                    <a:pt x="14" y="4"/>
                    <a:pt x="13" y="5"/>
                  </a:cubicBezTo>
                  <a:cubicBezTo>
                    <a:pt x="9" y="7"/>
                    <a:pt x="4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3"/>
                  </a:cubicBezTo>
                  <a:cubicBezTo>
                    <a:pt x="3" y="14"/>
                    <a:pt x="3" y="15"/>
                    <a:pt x="3" y="17"/>
                  </a:cubicBezTo>
                  <a:cubicBezTo>
                    <a:pt x="4" y="18"/>
                    <a:pt x="4" y="21"/>
                    <a:pt x="5" y="22"/>
                  </a:cubicBezTo>
                  <a:cubicBezTo>
                    <a:pt x="6" y="22"/>
                    <a:pt x="6" y="22"/>
                    <a:pt x="7" y="23"/>
                  </a:cubicBezTo>
                  <a:cubicBezTo>
                    <a:pt x="13" y="27"/>
                    <a:pt x="17" y="29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5" name="Freeform 1196"/>
            <p:cNvSpPr>
              <a:spLocks/>
            </p:cNvSpPr>
            <p:nvPr/>
          </p:nvSpPr>
          <p:spPr bwMode="auto">
            <a:xfrm>
              <a:off x="2726" y="3233"/>
              <a:ext cx="55" cy="20"/>
            </a:xfrm>
            <a:custGeom>
              <a:avLst/>
              <a:gdLst>
                <a:gd name="T0" fmla="*/ 18 w 57"/>
                <a:gd name="T1" fmla="*/ 0 h 21"/>
                <a:gd name="T2" fmla="*/ 17 w 57"/>
                <a:gd name="T3" fmla="*/ 0 h 21"/>
                <a:gd name="T4" fmla="*/ 16 w 57"/>
                <a:gd name="T5" fmla="*/ 1 h 21"/>
                <a:gd name="T6" fmla="*/ 16 w 57"/>
                <a:gd name="T7" fmla="*/ 2 h 21"/>
                <a:gd name="T8" fmla="*/ 15 w 57"/>
                <a:gd name="T9" fmla="*/ 2 h 21"/>
                <a:gd name="T10" fmla="*/ 14 w 57"/>
                <a:gd name="T11" fmla="*/ 3 h 21"/>
                <a:gd name="T12" fmla="*/ 14 w 57"/>
                <a:gd name="T13" fmla="*/ 4 h 21"/>
                <a:gd name="T14" fmla="*/ 2 w 57"/>
                <a:gd name="T15" fmla="*/ 10 h 21"/>
                <a:gd name="T16" fmla="*/ 1 w 57"/>
                <a:gd name="T17" fmla="*/ 10 h 21"/>
                <a:gd name="T18" fmla="*/ 1 w 57"/>
                <a:gd name="T19" fmla="*/ 10 h 21"/>
                <a:gd name="T20" fmla="*/ 1 w 57"/>
                <a:gd name="T21" fmla="*/ 10 h 21"/>
                <a:gd name="T22" fmla="*/ 1 w 57"/>
                <a:gd name="T23" fmla="*/ 10 h 21"/>
                <a:gd name="T24" fmla="*/ 1 w 57"/>
                <a:gd name="T25" fmla="*/ 11 h 21"/>
                <a:gd name="T26" fmla="*/ 1 w 57"/>
                <a:gd name="T27" fmla="*/ 11 h 21"/>
                <a:gd name="T28" fmla="*/ 0 w 57"/>
                <a:gd name="T29" fmla="*/ 11 h 21"/>
                <a:gd name="T30" fmla="*/ 0 w 57"/>
                <a:gd name="T31" fmla="*/ 12 h 21"/>
                <a:gd name="T32" fmla="*/ 1 w 57"/>
                <a:gd name="T33" fmla="*/ 13 h 21"/>
                <a:gd name="T34" fmla="*/ 1 w 57"/>
                <a:gd name="T35" fmla="*/ 14 h 21"/>
                <a:gd name="T36" fmla="*/ 2 w 57"/>
                <a:gd name="T37" fmla="*/ 15 h 21"/>
                <a:gd name="T38" fmla="*/ 2 w 57"/>
                <a:gd name="T39" fmla="*/ 15 h 21"/>
                <a:gd name="T40" fmla="*/ 3 w 57"/>
                <a:gd name="T41" fmla="*/ 18 h 21"/>
                <a:gd name="T42" fmla="*/ 3 w 57"/>
                <a:gd name="T43" fmla="*/ 18 h 21"/>
                <a:gd name="T44" fmla="*/ 4 w 57"/>
                <a:gd name="T45" fmla="*/ 18 h 21"/>
                <a:gd name="T46" fmla="*/ 4 w 57"/>
                <a:gd name="T47" fmla="*/ 19 h 21"/>
                <a:gd name="T48" fmla="*/ 9 w 57"/>
                <a:gd name="T49" fmla="*/ 21 h 21"/>
                <a:gd name="T50" fmla="*/ 12 w 57"/>
                <a:gd name="T51" fmla="*/ 21 h 21"/>
                <a:gd name="T52" fmla="*/ 16 w 57"/>
                <a:gd name="T53" fmla="*/ 20 h 21"/>
                <a:gd name="T54" fmla="*/ 30 w 57"/>
                <a:gd name="T55" fmla="*/ 15 h 21"/>
                <a:gd name="T56" fmla="*/ 35 w 57"/>
                <a:gd name="T57" fmla="*/ 11 h 21"/>
                <a:gd name="T58" fmla="*/ 41 w 57"/>
                <a:gd name="T59" fmla="*/ 8 h 21"/>
                <a:gd name="T60" fmla="*/ 41 w 57"/>
                <a:gd name="T61" fmla="*/ 8 h 21"/>
                <a:gd name="T62" fmla="*/ 43 w 57"/>
                <a:gd name="T63" fmla="*/ 9 h 21"/>
                <a:gd name="T64" fmla="*/ 53 w 57"/>
                <a:gd name="T65" fmla="*/ 12 h 21"/>
                <a:gd name="T66" fmla="*/ 53 w 57"/>
                <a:gd name="T67" fmla="*/ 12 h 21"/>
                <a:gd name="T68" fmla="*/ 53 w 57"/>
                <a:gd name="T69" fmla="*/ 12 h 21"/>
                <a:gd name="T70" fmla="*/ 54 w 57"/>
                <a:gd name="T71" fmla="*/ 13 h 21"/>
                <a:gd name="T72" fmla="*/ 54 w 57"/>
                <a:gd name="T73" fmla="*/ 12 h 21"/>
                <a:gd name="T74" fmla="*/ 54 w 57"/>
                <a:gd name="T75" fmla="*/ 11 h 21"/>
                <a:gd name="T76" fmla="*/ 54 w 57"/>
                <a:gd name="T77" fmla="*/ 10 h 21"/>
                <a:gd name="T78" fmla="*/ 55 w 57"/>
                <a:gd name="T79" fmla="*/ 9 h 21"/>
                <a:gd name="T80" fmla="*/ 55 w 57"/>
                <a:gd name="T81" fmla="*/ 9 h 21"/>
                <a:gd name="T82" fmla="*/ 56 w 57"/>
                <a:gd name="T83" fmla="*/ 7 h 21"/>
                <a:gd name="T84" fmla="*/ 56 w 57"/>
                <a:gd name="T85" fmla="*/ 6 h 21"/>
                <a:gd name="T86" fmla="*/ 57 w 57"/>
                <a:gd name="T87" fmla="*/ 5 h 21"/>
                <a:gd name="T88" fmla="*/ 57 w 57"/>
                <a:gd name="T89" fmla="*/ 5 h 21"/>
                <a:gd name="T90" fmla="*/ 57 w 57"/>
                <a:gd name="T91" fmla="*/ 5 h 21"/>
                <a:gd name="T92" fmla="*/ 56 w 57"/>
                <a:gd name="T93" fmla="*/ 5 h 21"/>
                <a:gd name="T94" fmla="*/ 55 w 57"/>
                <a:gd name="T95" fmla="*/ 4 h 21"/>
                <a:gd name="T96" fmla="*/ 54 w 57"/>
                <a:gd name="T97" fmla="*/ 4 h 21"/>
                <a:gd name="T98" fmla="*/ 54 w 57"/>
                <a:gd name="T99" fmla="*/ 4 h 21"/>
                <a:gd name="T100" fmla="*/ 54 w 57"/>
                <a:gd name="T101" fmla="*/ 4 h 21"/>
                <a:gd name="T102" fmla="*/ 53 w 57"/>
                <a:gd name="T103" fmla="*/ 4 h 21"/>
                <a:gd name="T104" fmla="*/ 53 w 57"/>
                <a:gd name="T105" fmla="*/ 3 h 21"/>
                <a:gd name="T106" fmla="*/ 45 w 57"/>
                <a:gd name="T107" fmla="*/ 2 h 21"/>
                <a:gd name="T108" fmla="*/ 40 w 57"/>
                <a:gd name="T109" fmla="*/ 1 h 21"/>
                <a:gd name="T110" fmla="*/ 37 w 57"/>
                <a:gd name="T111" fmla="*/ 1 h 21"/>
                <a:gd name="T112" fmla="*/ 33 w 57"/>
                <a:gd name="T113" fmla="*/ 1 h 21"/>
                <a:gd name="T114" fmla="*/ 26 w 57"/>
                <a:gd name="T115" fmla="*/ 0 h 21"/>
                <a:gd name="T116" fmla="*/ 25 w 57"/>
                <a:gd name="T117" fmla="*/ 0 h 21"/>
                <a:gd name="T118" fmla="*/ 19 w 57"/>
                <a:gd name="T119" fmla="*/ 0 h 21"/>
                <a:gd name="T120" fmla="*/ 18 w 57"/>
                <a:gd name="T121" fmla="*/ 0 h 21"/>
                <a:gd name="T122" fmla="*/ 18 w 57"/>
                <a:gd name="T12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" h="21">
                  <a:moveTo>
                    <a:pt x="18" y="0"/>
                  </a:moveTo>
                  <a:cubicBezTo>
                    <a:pt x="18" y="0"/>
                    <a:pt x="17" y="0"/>
                    <a:pt x="17" y="0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4" y="3"/>
                  </a:cubicBezTo>
                  <a:cubicBezTo>
                    <a:pt x="14" y="3"/>
                    <a:pt x="14" y="3"/>
                    <a:pt x="14" y="4"/>
                  </a:cubicBezTo>
                  <a:cubicBezTo>
                    <a:pt x="10" y="9"/>
                    <a:pt x="5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7" y="20"/>
                    <a:pt x="9" y="21"/>
                  </a:cubicBezTo>
                  <a:cubicBezTo>
                    <a:pt x="10" y="21"/>
                    <a:pt x="11" y="21"/>
                    <a:pt x="12" y="21"/>
                  </a:cubicBezTo>
                  <a:cubicBezTo>
                    <a:pt x="14" y="21"/>
                    <a:pt x="16" y="20"/>
                    <a:pt x="16" y="20"/>
                  </a:cubicBezTo>
                  <a:cubicBezTo>
                    <a:pt x="17" y="15"/>
                    <a:pt x="30" y="15"/>
                    <a:pt x="30" y="15"/>
                  </a:cubicBezTo>
                  <a:cubicBezTo>
                    <a:pt x="31" y="15"/>
                    <a:pt x="34" y="13"/>
                    <a:pt x="35" y="11"/>
                  </a:cubicBezTo>
                  <a:cubicBezTo>
                    <a:pt x="38" y="9"/>
                    <a:pt x="39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8"/>
                    <a:pt x="42" y="8"/>
                    <a:pt x="43" y="9"/>
                  </a:cubicBezTo>
                  <a:cubicBezTo>
                    <a:pt x="47" y="9"/>
                    <a:pt x="51" y="10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2"/>
                    <a:pt x="54" y="12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1"/>
                    <a:pt x="54" y="10"/>
                    <a:pt x="54" y="10"/>
                  </a:cubicBezTo>
                  <a:cubicBezTo>
                    <a:pt x="55" y="10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8"/>
                    <a:pt x="56" y="7"/>
                    <a:pt x="56" y="7"/>
                  </a:cubicBezTo>
                  <a:cubicBezTo>
                    <a:pt x="56" y="7"/>
                    <a:pt x="56" y="7"/>
                    <a:pt x="56" y="6"/>
                  </a:cubicBezTo>
                  <a:cubicBezTo>
                    <a:pt x="57" y="6"/>
                    <a:pt x="57" y="6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6" y="5"/>
                    <a:pt x="56" y="5"/>
                  </a:cubicBezTo>
                  <a:cubicBezTo>
                    <a:pt x="56" y="5"/>
                    <a:pt x="55" y="4"/>
                    <a:pt x="55" y="4"/>
                  </a:cubicBezTo>
                  <a:cubicBezTo>
                    <a:pt x="55" y="4"/>
                    <a:pt x="55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3" y="4"/>
                  </a:cubicBezTo>
                  <a:cubicBezTo>
                    <a:pt x="53" y="4"/>
                    <a:pt x="53" y="3"/>
                    <a:pt x="53" y="3"/>
                  </a:cubicBezTo>
                  <a:cubicBezTo>
                    <a:pt x="52" y="3"/>
                    <a:pt x="48" y="1"/>
                    <a:pt x="45" y="2"/>
                  </a:cubicBezTo>
                  <a:cubicBezTo>
                    <a:pt x="43" y="2"/>
                    <a:pt x="41" y="1"/>
                    <a:pt x="40" y="1"/>
                  </a:cubicBezTo>
                  <a:cubicBezTo>
                    <a:pt x="39" y="1"/>
                    <a:pt x="38" y="0"/>
                    <a:pt x="37" y="1"/>
                  </a:cubicBezTo>
                  <a:cubicBezTo>
                    <a:pt x="36" y="1"/>
                    <a:pt x="35" y="1"/>
                    <a:pt x="33" y="1"/>
                  </a:cubicBezTo>
                  <a:cubicBezTo>
                    <a:pt x="31" y="1"/>
                    <a:pt x="27" y="1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3" y="1"/>
                    <a:pt x="21" y="1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6" name="Freeform 1197"/>
            <p:cNvSpPr>
              <a:spLocks/>
            </p:cNvSpPr>
            <p:nvPr/>
          </p:nvSpPr>
          <p:spPr bwMode="auto">
            <a:xfrm>
              <a:off x="2442" y="3334"/>
              <a:ext cx="31" cy="62"/>
            </a:xfrm>
            <a:custGeom>
              <a:avLst/>
              <a:gdLst>
                <a:gd name="T0" fmla="*/ 9 w 33"/>
                <a:gd name="T1" fmla="*/ 7 h 64"/>
                <a:gd name="T2" fmla="*/ 1 w 33"/>
                <a:gd name="T3" fmla="*/ 36 h 64"/>
                <a:gd name="T4" fmla="*/ 0 w 33"/>
                <a:gd name="T5" fmla="*/ 38 h 64"/>
                <a:gd name="T6" fmla="*/ 3 w 33"/>
                <a:gd name="T7" fmla="*/ 41 h 64"/>
                <a:gd name="T8" fmla="*/ 5 w 33"/>
                <a:gd name="T9" fmla="*/ 43 h 64"/>
                <a:gd name="T10" fmla="*/ 8 w 33"/>
                <a:gd name="T11" fmla="*/ 61 h 64"/>
                <a:gd name="T12" fmla="*/ 8 w 33"/>
                <a:gd name="T13" fmla="*/ 64 h 64"/>
                <a:gd name="T14" fmla="*/ 10 w 33"/>
                <a:gd name="T15" fmla="*/ 64 h 64"/>
                <a:gd name="T16" fmla="*/ 10 w 33"/>
                <a:gd name="T17" fmla="*/ 64 h 64"/>
                <a:gd name="T18" fmla="*/ 12 w 33"/>
                <a:gd name="T19" fmla="*/ 64 h 64"/>
                <a:gd name="T20" fmla="*/ 14 w 33"/>
                <a:gd name="T21" fmla="*/ 64 h 64"/>
                <a:gd name="T22" fmla="*/ 20 w 33"/>
                <a:gd name="T23" fmla="*/ 63 h 64"/>
                <a:gd name="T24" fmla="*/ 20 w 33"/>
                <a:gd name="T25" fmla="*/ 63 h 64"/>
                <a:gd name="T26" fmla="*/ 20 w 33"/>
                <a:gd name="T27" fmla="*/ 63 h 64"/>
                <a:gd name="T28" fmla="*/ 20 w 33"/>
                <a:gd name="T29" fmla="*/ 62 h 64"/>
                <a:gd name="T30" fmla="*/ 20 w 33"/>
                <a:gd name="T31" fmla="*/ 62 h 64"/>
                <a:gd name="T32" fmla="*/ 20 w 33"/>
                <a:gd name="T33" fmla="*/ 60 h 64"/>
                <a:gd name="T34" fmla="*/ 25 w 33"/>
                <a:gd name="T35" fmla="*/ 52 h 64"/>
                <a:gd name="T36" fmla="*/ 24 w 33"/>
                <a:gd name="T37" fmla="*/ 50 h 64"/>
                <a:gd name="T38" fmla="*/ 22 w 33"/>
                <a:gd name="T39" fmla="*/ 49 h 64"/>
                <a:gd name="T40" fmla="*/ 22 w 33"/>
                <a:gd name="T41" fmla="*/ 44 h 64"/>
                <a:gd name="T42" fmla="*/ 25 w 33"/>
                <a:gd name="T43" fmla="*/ 40 h 64"/>
                <a:gd name="T44" fmla="*/ 22 w 33"/>
                <a:gd name="T45" fmla="*/ 37 h 64"/>
                <a:gd name="T46" fmla="*/ 20 w 33"/>
                <a:gd name="T47" fmla="*/ 32 h 64"/>
                <a:gd name="T48" fmla="*/ 25 w 33"/>
                <a:gd name="T49" fmla="*/ 29 h 64"/>
                <a:gd name="T50" fmla="*/ 25 w 33"/>
                <a:gd name="T51" fmla="*/ 29 h 64"/>
                <a:gd name="T52" fmla="*/ 27 w 33"/>
                <a:gd name="T53" fmla="*/ 22 h 64"/>
                <a:gd name="T54" fmla="*/ 26 w 33"/>
                <a:gd name="T55" fmla="*/ 17 h 64"/>
                <a:gd name="T56" fmla="*/ 25 w 33"/>
                <a:gd name="T57" fmla="*/ 13 h 64"/>
                <a:gd name="T58" fmla="*/ 30 w 33"/>
                <a:gd name="T59" fmla="*/ 8 h 64"/>
                <a:gd name="T60" fmla="*/ 33 w 33"/>
                <a:gd name="T61" fmla="*/ 6 h 64"/>
                <a:gd name="T62" fmla="*/ 30 w 33"/>
                <a:gd name="T63" fmla="*/ 2 h 64"/>
                <a:gd name="T64" fmla="*/ 26 w 33"/>
                <a:gd name="T65" fmla="*/ 2 h 64"/>
                <a:gd name="T66" fmla="*/ 25 w 33"/>
                <a:gd name="T67" fmla="*/ 3 h 64"/>
                <a:gd name="T68" fmla="*/ 23 w 33"/>
                <a:gd name="T69" fmla="*/ 4 h 64"/>
                <a:gd name="T70" fmla="*/ 21 w 33"/>
                <a:gd name="T71" fmla="*/ 3 h 64"/>
                <a:gd name="T72" fmla="*/ 21 w 33"/>
                <a:gd name="T73" fmla="*/ 3 h 64"/>
                <a:gd name="T74" fmla="*/ 19 w 33"/>
                <a:gd name="T75" fmla="*/ 3 h 64"/>
                <a:gd name="T76" fmla="*/ 17 w 33"/>
                <a:gd name="T77" fmla="*/ 3 h 64"/>
                <a:gd name="T78" fmla="*/ 16 w 33"/>
                <a:gd name="T79" fmla="*/ 3 h 64"/>
                <a:gd name="T80" fmla="*/ 16 w 33"/>
                <a:gd name="T81" fmla="*/ 3 h 64"/>
                <a:gd name="T82" fmla="*/ 15 w 33"/>
                <a:gd name="T83" fmla="*/ 3 h 64"/>
                <a:gd name="T84" fmla="*/ 15 w 33"/>
                <a:gd name="T85" fmla="*/ 3 h 64"/>
                <a:gd name="T86" fmla="*/ 14 w 33"/>
                <a:gd name="T87" fmla="*/ 3 h 64"/>
                <a:gd name="T88" fmla="*/ 14 w 33"/>
                <a:gd name="T89" fmla="*/ 3 h 64"/>
                <a:gd name="T90" fmla="*/ 14 w 33"/>
                <a:gd name="T91" fmla="*/ 2 h 64"/>
                <a:gd name="T92" fmla="*/ 13 w 33"/>
                <a:gd name="T93" fmla="*/ 2 h 64"/>
                <a:gd name="T94" fmla="*/ 13 w 33"/>
                <a:gd name="T95" fmla="*/ 2 h 64"/>
                <a:gd name="T96" fmla="*/ 12 w 33"/>
                <a:gd name="T97" fmla="*/ 1 h 64"/>
                <a:gd name="T98" fmla="*/ 12 w 33"/>
                <a:gd name="T99" fmla="*/ 1 h 64"/>
                <a:gd name="T100" fmla="*/ 12 w 33"/>
                <a:gd name="T101" fmla="*/ 1 h 64"/>
                <a:gd name="T102" fmla="*/ 12 w 33"/>
                <a:gd name="T103" fmla="*/ 0 h 64"/>
                <a:gd name="T104" fmla="*/ 12 w 33"/>
                <a:gd name="T105" fmla="*/ 0 h 64"/>
                <a:gd name="T106" fmla="*/ 11 w 33"/>
                <a:gd name="T107" fmla="*/ 0 h 64"/>
                <a:gd name="T108" fmla="*/ 10 w 33"/>
                <a:gd name="T109" fmla="*/ 1 h 64"/>
                <a:gd name="T110" fmla="*/ 9 w 33"/>
                <a:gd name="T111" fmla="*/ 2 h 64"/>
                <a:gd name="T112" fmla="*/ 8 w 33"/>
                <a:gd name="T113" fmla="*/ 2 h 64"/>
                <a:gd name="T114" fmla="*/ 9 w 33"/>
                <a:gd name="T11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64">
                  <a:moveTo>
                    <a:pt x="9" y="7"/>
                  </a:moveTo>
                  <a:cubicBezTo>
                    <a:pt x="11" y="11"/>
                    <a:pt x="6" y="31"/>
                    <a:pt x="1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2" y="40"/>
                    <a:pt x="3" y="41"/>
                  </a:cubicBezTo>
                  <a:cubicBezTo>
                    <a:pt x="4" y="42"/>
                    <a:pt x="5" y="42"/>
                    <a:pt x="5" y="43"/>
                  </a:cubicBezTo>
                  <a:cubicBezTo>
                    <a:pt x="10" y="46"/>
                    <a:pt x="9" y="55"/>
                    <a:pt x="8" y="61"/>
                  </a:cubicBezTo>
                  <a:cubicBezTo>
                    <a:pt x="8" y="62"/>
                    <a:pt x="8" y="63"/>
                    <a:pt x="8" y="64"/>
                  </a:cubicBezTo>
                  <a:cubicBezTo>
                    <a:pt x="8" y="64"/>
                    <a:pt x="8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1" y="64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6" y="64"/>
                    <a:pt x="18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1"/>
                    <a:pt x="20" y="60"/>
                  </a:cubicBezTo>
                  <a:cubicBezTo>
                    <a:pt x="20" y="58"/>
                    <a:pt x="20" y="53"/>
                    <a:pt x="25" y="52"/>
                  </a:cubicBezTo>
                  <a:cubicBezTo>
                    <a:pt x="25" y="51"/>
                    <a:pt x="24" y="51"/>
                    <a:pt x="24" y="50"/>
                  </a:cubicBezTo>
                  <a:cubicBezTo>
                    <a:pt x="23" y="50"/>
                    <a:pt x="23" y="50"/>
                    <a:pt x="22" y="49"/>
                  </a:cubicBezTo>
                  <a:cubicBezTo>
                    <a:pt x="21" y="48"/>
                    <a:pt x="21" y="45"/>
                    <a:pt x="22" y="44"/>
                  </a:cubicBezTo>
                  <a:cubicBezTo>
                    <a:pt x="23" y="42"/>
                    <a:pt x="24" y="41"/>
                    <a:pt x="25" y="40"/>
                  </a:cubicBezTo>
                  <a:cubicBezTo>
                    <a:pt x="24" y="40"/>
                    <a:pt x="23" y="39"/>
                    <a:pt x="22" y="37"/>
                  </a:cubicBezTo>
                  <a:cubicBezTo>
                    <a:pt x="20" y="35"/>
                    <a:pt x="20" y="33"/>
                    <a:pt x="20" y="32"/>
                  </a:cubicBezTo>
                  <a:cubicBezTo>
                    <a:pt x="21" y="30"/>
                    <a:pt x="24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7"/>
                    <a:pt x="25" y="24"/>
                    <a:pt x="27" y="22"/>
                  </a:cubicBezTo>
                  <a:cubicBezTo>
                    <a:pt x="28" y="21"/>
                    <a:pt x="27" y="19"/>
                    <a:pt x="26" y="17"/>
                  </a:cubicBezTo>
                  <a:cubicBezTo>
                    <a:pt x="26" y="15"/>
                    <a:pt x="25" y="14"/>
                    <a:pt x="25" y="13"/>
                  </a:cubicBezTo>
                  <a:cubicBezTo>
                    <a:pt x="25" y="10"/>
                    <a:pt x="28" y="9"/>
                    <a:pt x="30" y="8"/>
                  </a:cubicBezTo>
                  <a:cubicBezTo>
                    <a:pt x="31" y="7"/>
                    <a:pt x="32" y="7"/>
                    <a:pt x="33" y="6"/>
                  </a:cubicBezTo>
                  <a:cubicBezTo>
                    <a:pt x="32" y="5"/>
                    <a:pt x="30" y="4"/>
                    <a:pt x="30" y="2"/>
                  </a:cubicBezTo>
                  <a:cubicBezTo>
                    <a:pt x="30" y="2"/>
                    <a:pt x="28" y="1"/>
                    <a:pt x="26" y="2"/>
                  </a:cubicBezTo>
                  <a:cubicBezTo>
                    <a:pt x="26" y="3"/>
                    <a:pt x="26" y="3"/>
                    <a:pt x="25" y="3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4"/>
                    <a:pt x="8" y="6"/>
                    <a:pt x="9" y="7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7" name="Freeform 1198"/>
            <p:cNvSpPr>
              <a:spLocks/>
            </p:cNvSpPr>
            <p:nvPr/>
          </p:nvSpPr>
          <p:spPr bwMode="auto">
            <a:xfrm>
              <a:off x="2582" y="3176"/>
              <a:ext cx="39" cy="32"/>
            </a:xfrm>
            <a:custGeom>
              <a:avLst/>
              <a:gdLst>
                <a:gd name="T0" fmla="*/ 27 w 40"/>
                <a:gd name="T1" fmla="*/ 31 h 33"/>
                <a:gd name="T2" fmla="*/ 28 w 40"/>
                <a:gd name="T3" fmla="*/ 28 h 33"/>
                <a:gd name="T4" fmla="*/ 28 w 40"/>
                <a:gd name="T5" fmla="*/ 26 h 33"/>
                <a:gd name="T6" fmla="*/ 30 w 40"/>
                <a:gd name="T7" fmla="*/ 22 h 33"/>
                <a:gd name="T8" fmla="*/ 37 w 40"/>
                <a:gd name="T9" fmla="*/ 16 h 33"/>
                <a:gd name="T10" fmla="*/ 35 w 40"/>
                <a:gd name="T11" fmla="*/ 13 h 33"/>
                <a:gd name="T12" fmla="*/ 33 w 40"/>
                <a:gd name="T13" fmla="*/ 11 h 33"/>
                <a:gd name="T14" fmla="*/ 36 w 40"/>
                <a:gd name="T15" fmla="*/ 8 h 33"/>
                <a:gd name="T16" fmla="*/ 39 w 40"/>
                <a:gd name="T17" fmla="*/ 4 h 33"/>
                <a:gd name="T18" fmla="*/ 40 w 40"/>
                <a:gd name="T19" fmla="*/ 4 h 33"/>
                <a:gd name="T20" fmla="*/ 40 w 40"/>
                <a:gd name="T21" fmla="*/ 3 h 33"/>
                <a:gd name="T22" fmla="*/ 39 w 40"/>
                <a:gd name="T23" fmla="*/ 2 h 33"/>
                <a:gd name="T24" fmla="*/ 37 w 40"/>
                <a:gd name="T25" fmla="*/ 1 h 33"/>
                <a:gd name="T26" fmla="*/ 27 w 40"/>
                <a:gd name="T27" fmla="*/ 1 h 33"/>
                <a:gd name="T28" fmla="*/ 23 w 40"/>
                <a:gd name="T29" fmla="*/ 6 h 33"/>
                <a:gd name="T30" fmla="*/ 19 w 40"/>
                <a:gd name="T31" fmla="*/ 11 h 33"/>
                <a:gd name="T32" fmla="*/ 14 w 40"/>
                <a:gd name="T33" fmla="*/ 9 h 33"/>
                <a:gd name="T34" fmla="*/ 10 w 40"/>
                <a:gd name="T35" fmla="*/ 16 h 33"/>
                <a:gd name="T36" fmla="*/ 0 w 40"/>
                <a:gd name="T37" fmla="*/ 30 h 33"/>
                <a:gd name="T38" fmla="*/ 1 w 40"/>
                <a:gd name="T39" fmla="*/ 30 h 33"/>
                <a:gd name="T40" fmla="*/ 2 w 40"/>
                <a:gd name="T41" fmla="*/ 30 h 33"/>
                <a:gd name="T42" fmla="*/ 4 w 40"/>
                <a:gd name="T43" fmla="*/ 30 h 33"/>
                <a:gd name="T44" fmla="*/ 5 w 40"/>
                <a:gd name="T45" fmla="*/ 29 h 33"/>
                <a:gd name="T46" fmla="*/ 6 w 40"/>
                <a:gd name="T47" fmla="*/ 29 h 33"/>
                <a:gd name="T48" fmla="*/ 7 w 40"/>
                <a:gd name="T49" fmla="*/ 28 h 33"/>
                <a:gd name="T50" fmla="*/ 8 w 40"/>
                <a:gd name="T51" fmla="*/ 28 h 33"/>
                <a:gd name="T52" fmla="*/ 10 w 40"/>
                <a:gd name="T53" fmla="*/ 26 h 33"/>
                <a:gd name="T54" fmla="*/ 17 w 40"/>
                <a:gd name="T55" fmla="*/ 27 h 33"/>
                <a:gd name="T56" fmla="*/ 18 w 40"/>
                <a:gd name="T57" fmla="*/ 27 h 33"/>
                <a:gd name="T58" fmla="*/ 22 w 40"/>
                <a:gd name="T59" fmla="*/ 30 h 33"/>
                <a:gd name="T60" fmla="*/ 24 w 40"/>
                <a:gd name="T61" fmla="*/ 31 h 33"/>
                <a:gd name="T62" fmla="*/ 25 w 40"/>
                <a:gd name="T63" fmla="*/ 32 h 33"/>
                <a:gd name="T64" fmla="*/ 26 w 40"/>
                <a:gd name="T65" fmla="*/ 33 h 33"/>
                <a:gd name="T66" fmla="*/ 27 w 40"/>
                <a:gd name="T6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33">
                  <a:moveTo>
                    <a:pt x="27" y="33"/>
                  </a:moveTo>
                  <a:cubicBezTo>
                    <a:pt x="27" y="33"/>
                    <a:pt x="27" y="32"/>
                    <a:pt x="27" y="31"/>
                  </a:cubicBezTo>
                  <a:cubicBezTo>
                    <a:pt x="27" y="31"/>
                    <a:pt x="27" y="31"/>
                    <a:pt x="27" y="30"/>
                  </a:cubicBezTo>
                  <a:cubicBezTo>
                    <a:pt x="27" y="30"/>
                    <a:pt x="28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7"/>
                    <a:pt x="28" y="26"/>
                  </a:cubicBezTo>
                  <a:cubicBezTo>
                    <a:pt x="28" y="25"/>
                    <a:pt x="27" y="23"/>
                    <a:pt x="28" y="22"/>
                  </a:cubicBezTo>
                  <a:cubicBezTo>
                    <a:pt x="29" y="22"/>
                    <a:pt x="29" y="22"/>
                    <a:pt x="30" y="22"/>
                  </a:cubicBezTo>
                  <a:cubicBezTo>
                    <a:pt x="35" y="22"/>
                    <a:pt x="35" y="21"/>
                    <a:pt x="35" y="21"/>
                  </a:cubicBezTo>
                  <a:cubicBezTo>
                    <a:pt x="35" y="18"/>
                    <a:pt x="36" y="1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5" y="14"/>
                    <a:pt x="35" y="13"/>
                  </a:cubicBezTo>
                  <a:cubicBezTo>
                    <a:pt x="34" y="13"/>
                    <a:pt x="34" y="12"/>
                    <a:pt x="34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9"/>
                    <a:pt x="35" y="8"/>
                    <a:pt x="36" y="8"/>
                  </a:cubicBezTo>
                  <a:cubicBezTo>
                    <a:pt x="37" y="7"/>
                    <a:pt x="38" y="6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2"/>
                    <a:pt x="39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2"/>
                    <a:pt x="38" y="1"/>
                    <a:pt x="37" y="1"/>
                  </a:cubicBezTo>
                  <a:cubicBezTo>
                    <a:pt x="35" y="0"/>
                    <a:pt x="32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2"/>
                    <a:pt x="23" y="4"/>
                    <a:pt x="23" y="4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3" y="11"/>
                    <a:pt x="21" y="11"/>
                    <a:pt x="19" y="11"/>
                  </a:cubicBezTo>
                  <a:cubicBezTo>
                    <a:pt x="17" y="11"/>
                    <a:pt x="15" y="10"/>
                    <a:pt x="15" y="8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3" y="9"/>
                    <a:pt x="13" y="10"/>
                    <a:pt x="13" y="10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9" y="17"/>
                    <a:pt x="8" y="18"/>
                    <a:pt x="8" y="19"/>
                  </a:cubicBezTo>
                  <a:cubicBezTo>
                    <a:pt x="9" y="23"/>
                    <a:pt x="6" y="27"/>
                    <a:pt x="0" y="30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7" y="29"/>
                    <a:pt x="7" y="29"/>
                    <a:pt x="7" y="28"/>
                  </a:cubicBezTo>
                  <a:cubicBezTo>
                    <a:pt x="7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7"/>
                  </a:cubicBezTo>
                  <a:cubicBezTo>
                    <a:pt x="9" y="27"/>
                    <a:pt x="10" y="27"/>
                    <a:pt x="10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4" y="26"/>
                    <a:pt x="16" y="26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20" y="29"/>
                    <a:pt x="21" y="30"/>
                    <a:pt x="22" y="30"/>
                  </a:cubicBezTo>
                  <a:cubicBezTo>
                    <a:pt x="22" y="30"/>
                    <a:pt x="23" y="31"/>
                    <a:pt x="23" y="31"/>
                  </a:cubicBezTo>
                  <a:cubicBezTo>
                    <a:pt x="23" y="31"/>
                    <a:pt x="23" y="31"/>
                    <a:pt x="24" y="31"/>
                  </a:cubicBezTo>
                  <a:cubicBezTo>
                    <a:pt x="24" y="31"/>
                    <a:pt x="24" y="31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8" name="Freeform 1199"/>
            <p:cNvSpPr>
              <a:spLocks/>
            </p:cNvSpPr>
            <p:nvPr/>
          </p:nvSpPr>
          <p:spPr bwMode="auto">
            <a:xfrm>
              <a:off x="2574" y="3204"/>
              <a:ext cx="36" cy="26"/>
            </a:xfrm>
            <a:custGeom>
              <a:avLst/>
              <a:gdLst>
                <a:gd name="T0" fmla="*/ 32 w 38"/>
                <a:gd name="T1" fmla="*/ 27 h 27"/>
                <a:gd name="T2" fmla="*/ 32 w 38"/>
                <a:gd name="T3" fmla="*/ 26 h 27"/>
                <a:gd name="T4" fmla="*/ 32 w 38"/>
                <a:gd name="T5" fmla="*/ 25 h 27"/>
                <a:gd name="T6" fmla="*/ 33 w 38"/>
                <a:gd name="T7" fmla="*/ 24 h 27"/>
                <a:gd name="T8" fmla="*/ 33 w 38"/>
                <a:gd name="T9" fmla="*/ 23 h 27"/>
                <a:gd name="T10" fmla="*/ 33 w 38"/>
                <a:gd name="T11" fmla="*/ 22 h 27"/>
                <a:gd name="T12" fmla="*/ 33 w 38"/>
                <a:gd name="T13" fmla="*/ 21 h 27"/>
                <a:gd name="T14" fmla="*/ 34 w 38"/>
                <a:gd name="T15" fmla="*/ 21 h 27"/>
                <a:gd name="T16" fmla="*/ 34 w 38"/>
                <a:gd name="T17" fmla="*/ 20 h 27"/>
                <a:gd name="T18" fmla="*/ 34 w 38"/>
                <a:gd name="T19" fmla="*/ 20 h 27"/>
                <a:gd name="T20" fmla="*/ 35 w 38"/>
                <a:gd name="T21" fmla="*/ 19 h 27"/>
                <a:gd name="T22" fmla="*/ 36 w 38"/>
                <a:gd name="T23" fmla="*/ 19 h 27"/>
                <a:gd name="T24" fmla="*/ 36 w 38"/>
                <a:gd name="T25" fmla="*/ 18 h 27"/>
                <a:gd name="T26" fmla="*/ 36 w 38"/>
                <a:gd name="T27" fmla="*/ 18 h 27"/>
                <a:gd name="T28" fmla="*/ 37 w 38"/>
                <a:gd name="T29" fmla="*/ 18 h 27"/>
                <a:gd name="T30" fmla="*/ 37 w 38"/>
                <a:gd name="T31" fmla="*/ 18 h 27"/>
                <a:gd name="T32" fmla="*/ 38 w 38"/>
                <a:gd name="T33" fmla="*/ 17 h 27"/>
                <a:gd name="T34" fmla="*/ 38 w 38"/>
                <a:gd name="T35" fmla="*/ 16 h 27"/>
                <a:gd name="T36" fmla="*/ 38 w 38"/>
                <a:gd name="T37" fmla="*/ 16 h 27"/>
                <a:gd name="T38" fmla="*/ 38 w 38"/>
                <a:gd name="T39" fmla="*/ 14 h 27"/>
                <a:gd name="T40" fmla="*/ 37 w 38"/>
                <a:gd name="T41" fmla="*/ 14 h 27"/>
                <a:gd name="T42" fmla="*/ 37 w 38"/>
                <a:gd name="T43" fmla="*/ 13 h 27"/>
                <a:gd name="T44" fmla="*/ 36 w 38"/>
                <a:gd name="T45" fmla="*/ 12 h 27"/>
                <a:gd name="T46" fmla="*/ 36 w 38"/>
                <a:gd name="T47" fmla="*/ 11 h 27"/>
                <a:gd name="T48" fmla="*/ 36 w 38"/>
                <a:gd name="T49" fmla="*/ 11 h 27"/>
                <a:gd name="T50" fmla="*/ 36 w 38"/>
                <a:gd name="T51" fmla="*/ 10 h 27"/>
                <a:gd name="T52" fmla="*/ 35 w 38"/>
                <a:gd name="T53" fmla="*/ 10 h 27"/>
                <a:gd name="T54" fmla="*/ 35 w 38"/>
                <a:gd name="T55" fmla="*/ 9 h 27"/>
                <a:gd name="T56" fmla="*/ 34 w 38"/>
                <a:gd name="T57" fmla="*/ 8 h 27"/>
                <a:gd name="T58" fmla="*/ 29 w 38"/>
                <a:gd name="T59" fmla="*/ 5 h 27"/>
                <a:gd name="T60" fmla="*/ 25 w 38"/>
                <a:gd name="T61" fmla="*/ 2 h 27"/>
                <a:gd name="T62" fmla="*/ 21 w 38"/>
                <a:gd name="T63" fmla="*/ 1 h 27"/>
                <a:gd name="T64" fmla="*/ 8 w 38"/>
                <a:gd name="T65" fmla="*/ 5 h 27"/>
                <a:gd name="T66" fmla="*/ 8 w 38"/>
                <a:gd name="T67" fmla="*/ 5 h 27"/>
                <a:gd name="T68" fmla="*/ 8 w 38"/>
                <a:gd name="T69" fmla="*/ 5 h 27"/>
                <a:gd name="T70" fmla="*/ 7 w 38"/>
                <a:gd name="T71" fmla="*/ 5 h 27"/>
                <a:gd name="T72" fmla="*/ 7 w 38"/>
                <a:gd name="T73" fmla="*/ 5 h 27"/>
                <a:gd name="T74" fmla="*/ 6 w 38"/>
                <a:gd name="T75" fmla="*/ 5 h 27"/>
                <a:gd name="T76" fmla="*/ 5 w 38"/>
                <a:gd name="T77" fmla="*/ 4 h 27"/>
                <a:gd name="T78" fmla="*/ 5 w 38"/>
                <a:gd name="T79" fmla="*/ 4 h 27"/>
                <a:gd name="T80" fmla="*/ 0 w 38"/>
                <a:gd name="T81" fmla="*/ 6 h 27"/>
                <a:gd name="T82" fmla="*/ 0 w 38"/>
                <a:gd name="T83" fmla="*/ 6 h 27"/>
                <a:gd name="T84" fmla="*/ 2 w 38"/>
                <a:gd name="T85" fmla="*/ 9 h 27"/>
                <a:gd name="T86" fmla="*/ 3 w 38"/>
                <a:gd name="T87" fmla="*/ 8 h 27"/>
                <a:gd name="T88" fmla="*/ 7 w 38"/>
                <a:gd name="T89" fmla="*/ 11 h 27"/>
                <a:gd name="T90" fmla="*/ 9 w 38"/>
                <a:gd name="T91" fmla="*/ 13 h 27"/>
                <a:gd name="T92" fmla="*/ 11 w 38"/>
                <a:gd name="T93" fmla="*/ 14 h 27"/>
                <a:gd name="T94" fmla="*/ 17 w 38"/>
                <a:gd name="T95" fmla="*/ 18 h 27"/>
                <a:gd name="T96" fmla="*/ 18 w 38"/>
                <a:gd name="T97" fmla="*/ 21 h 27"/>
                <a:gd name="T98" fmla="*/ 20 w 38"/>
                <a:gd name="T99" fmla="*/ 19 h 27"/>
                <a:gd name="T100" fmla="*/ 23 w 38"/>
                <a:gd name="T101" fmla="*/ 17 h 27"/>
                <a:gd name="T102" fmla="*/ 25 w 38"/>
                <a:gd name="T103" fmla="*/ 20 h 27"/>
                <a:gd name="T104" fmla="*/ 26 w 38"/>
                <a:gd name="T105" fmla="*/ 23 h 27"/>
                <a:gd name="T106" fmla="*/ 27 w 38"/>
                <a:gd name="T107" fmla="*/ 23 h 27"/>
                <a:gd name="T108" fmla="*/ 31 w 38"/>
                <a:gd name="T109" fmla="*/ 26 h 27"/>
                <a:gd name="T110" fmla="*/ 32 w 38"/>
                <a:gd name="T111" fmla="*/ 26 h 27"/>
                <a:gd name="T112" fmla="*/ 32 w 38"/>
                <a:gd name="T113" fmla="*/ 27 h 27"/>
                <a:gd name="T114" fmla="*/ 32 w 38"/>
                <a:gd name="T115" fmla="*/ 27 h 27"/>
                <a:gd name="T116" fmla="*/ 32 w 38"/>
                <a:gd name="T117" fmla="*/ 27 h 27"/>
                <a:gd name="T118" fmla="*/ 32 w 38"/>
                <a:gd name="T1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" h="27">
                  <a:moveTo>
                    <a:pt x="32" y="27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3" y="24"/>
                    <a:pt x="33" y="24"/>
                  </a:cubicBezTo>
                  <a:cubicBezTo>
                    <a:pt x="33" y="24"/>
                    <a:pt x="33" y="23"/>
                    <a:pt x="33" y="23"/>
                  </a:cubicBezTo>
                  <a:cubicBezTo>
                    <a:pt x="33" y="23"/>
                    <a:pt x="33" y="23"/>
                    <a:pt x="33" y="22"/>
                  </a:cubicBezTo>
                  <a:cubicBezTo>
                    <a:pt x="33" y="22"/>
                    <a:pt x="33" y="22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6" y="19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7"/>
                    <a:pt x="38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5"/>
                    <a:pt x="38" y="15"/>
                    <a:pt x="38" y="14"/>
                  </a:cubicBezTo>
                  <a:cubicBezTo>
                    <a:pt x="38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6" y="12"/>
                    <a:pt x="36" y="12"/>
                  </a:cubicBezTo>
                  <a:cubicBezTo>
                    <a:pt x="36" y="12"/>
                    <a:pt x="36" y="12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0"/>
                    <a:pt x="36" y="10"/>
                  </a:cubicBezTo>
                  <a:cubicBezTo>
                    <a:pt x="36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9"/>
                  </a:cubicBezTo>
                  <a:cubicBezTo>
                    <a:pt x="35" y="9"/>
                    <a:pt x="34" y="8"/>
                    <a:pt x="34" y="8"/>
                  </a:cubicBezTo>
                  <a:cubicBezTo>
                    <a:pt x="32" y="6"/>
                    <a:pt x="31" y="6"/>
                    <a:pt x="29" y="5"/>
                  </a:cubicBezTo>
                  <a:cubicBezTo>
                    <a:pt x="28" y="4"/>
                    <a:pt x="27" y="3"/>
                    <a:pt x="25" y="2"/>
                  </a:cubicBezTo>
                  <a:cubicBezTo>
                    <a:pt x="24" y="1"/>
                    <a:pt x="22" y="0"/>
                    <a:pt x="21" y="1"/>
                  </a:cubicBezTo>
                  <a:cubicBezTo>
                    <a:pt x="18" y="4"/>
                    <a:pt x="12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5"/>
                    <a:pt x="2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2" y="9"/>
                    <a:pt x="3" y="8"/>
                    <a:pt x="3" y="8"/>
                  </a:cubicBezTo>
                  <a:cubicBezTo>
                    <a:pt x="5" y="8"/>
                    <a:pt x="6" y="10"/>
                    <a:pt x="7" y="11"/>
                  </a:cubicBezTo>
                  <a:cubicBezTo>
                    <a:pt x="8" y="12"/>
                    <a:pt x="9" y="12"/>
                    <a:pt x="9" y="13"/>
                  </a:cubicBezTo>
                  <a:cubicBezTo>
                    <a:pt x="10" y="13"/>
                    <a:pt x="11" y="13"/>
                    <a:pt x="11" y="14"/>
                  </a:cubicBezTo>
                  <a:cubicBezTo>
                    <a:pt x="14" y="15"/>
                    <a:pt x="17" y="16"/>
                    <a:pt x="17" y="18"/>
                  </a:cubicBezTo>
                  <a:cubicBezTo>
                    <a:pt x="17" y="20"/>
                    <a:pt x="18" y="21"/>
                    <a:pt x="18" y="21"/>
                  </a:cubicBezTo>
                  <a:cubicBezTo>
                    <a:pt x="18" y="20"/>
                    <a:pt x="19" y="20"/>
                    <a:pt x="20" y="19"/>
                  </a:cubicBezTo>
                  <a:cubicBezTo>
                    <a:pt x="21" y="18"/>
                    <a:pt x="22" y="17"/>
                    <a:pt x="23" y="17"/>
                  </a:cubicBezTo>
                  <a:cubicBezTo>
                    <a:pt x="24" y="17"/>
                    <a:pt x="25" y="18"/>
                    <a:pt x="25" y="20"/>
                  </a:cubicBezTo>
                  <a:cubicBezTo>
                    <a:pt x="25" y="22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9" y="23"/>
                    <a:pt x="30" y="25"/>
                    <a:pt x="31" y="26"/>
                  </a:cubicBezTo>
                  <a:cubicBezTo>
                    <a:pt x="31" y="26"/>
                    <a:pt x="31" y="26"/>
                    <a:pt x="32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9" name="Freeform 1200"/>
            <p:cNvSpPr>
              <a:spLocks/>
            </p:cNvSpPr>
            <p:nvPr/>
          </p:nvSpPr>
          <p:spPr bwMode="auto">
            <a:xfrm>
              <a:off x="2763" y="3249"/>
              <a:ext cx="94" cy="59"/>
            </a:xfrm>
            <a:custGeom>
              <a:avLst/>
              <a:gdLst>
                <a:gd name="T0" fmla="*/ 82 w 98"/>
                <a:gd name="T1" fmla="*/ 38 h 62"/>
                <a:gd name="T2" fmla="*/ 81 w 98"/>
                <a:gd name="T3" fmla="*/ 36 h 62"/>
                <a:gd name="T4" fmla="*/ 80 w 98"/>
                <a:gd name="T5" fmla="*/ 33 h 62"/>
                <a:gd name="T6" fmla="*/ 80 w 98"/>
                <a:gd name="T7" fmla="*/ 31 h 62"/>
                <a:gd name="T8" fmla="*/ 82 w 98"/>
                <a:gd name="T9" fmla="*/ 25 h 62"/>
                <a:gd name="T10" fmla="*/ 74 w 98"/>
                <a:gd name="T11" fmla="*/ 11 h 62"/>
                <a:gd name="T12" fmla="*/ 74 w 98"/>
                <a:gd name="T13" fmla="*/ 11 h 62"/>
                <a:gd name="T14" fmla="*/ 73 w 98"/>
                <a:gd name="T15" fmla="*/ 10 h 62"/>
                <a:gd name="T16" fmla="*/ 73 w 98"/>
                <a:gd name="T17" fmla="*/ 9 h 62"/>
                <a:gd name="T18" fmla="*/ 72 w 98"/>
                <a:gd name="T19" fmla="*/ 8 h 62"/>
                <a:gd name="T20" fmla="*/ 70 w 98"/>
                <a:gd name="T21" fmla="*/ 5 h 62"/>
                <a:gd name="T22" fmla="*/ 69 w 98"/>
                <a:gd name="T23" fmla="*/ 3 h 62"/>
                <a:gd name="T24" fmla="*/ 68 w 98"/>
                <a:gd name="T25" fmla="*/ 0 h 62"/>
                <a:gd name="T26" fmla="*/ 65 w 98"/>
                <a:gd name="T27" fmla="*/ 1 h 62"/>
                <a:gd name="T28" fmla="*/ 64 w 98"/>
                <a:gd name="T29" fmla="*/ 3 h 62"/>
                <a:gd name="T30" fmla="*/ 58 w 98"/>
                <a:gd name="T31" fmla="*/ 5 h 62"/>
                <a:gd name="T32" fmla="*/ 55 w 98"/>
                <a:gd name="T33" fmla="*/ 5 h 62"/>
                <a:gd name="T34" fmla="*/ 45 w 98"/>
                <a:gd name="T35" fmla="*/ 7 h 62"/>
                <a:gd name="T36" fmla="*/ 32 w 98"/>
                <a:gd name="T37" fmla="*/ 4 h 62"/>
                <a:gd name="T38" fmla="*/ 27 w 98"/>
                <a:gd name="T39" fmla="*/ 4 h 62"/>
                <a:gd name="T40" fmla="*/ 26 w 98"/>
                <a:gd name="T41" fmla="*/ 4 h 62"/>
                <a:gd name="T42" fmla="*/ 25 w 98"/>
                <a:gd name="T43" fmla="*/ 5 h 62"/>
                <a:gd name="T44" fmla="*/ 20 w 98"/>
                <a:gd name="T45" fmla="*/ 9 h 62"/>
                <a:gd name="T46" fmla="*/ 16 w 98"/>
                <a:gd name="T47" fmla="*/ 11 h 62"/>
                <a:gd name="T48" fmla="*/ 6 w 98"/>
                <a:gd name="T49" fmla="*/ 28 h 62"/>
                <a:gd name="T50" fmla="*/ 0 w 98"/>
                <a:gd name="T51" fmla="*/ 32 h 62"/>
                <a:gd name="T52" fmla="*/ 4 w 98"/>
                <a:gd name="T53" fmla="*/ 38 h 62"/>
                <a:gd name="T54" fmla="*/ 8 w 98"/>
                <a:gd name="T55" fmla="*/ 41 h 62"/>
                <a:gd name="T56" fmla="*/ 9 w 98"/>
                <a:gd name="T57" fmla="*/ 47 h 62"/>
                <a:gd name="T58" fmla="*/ 22 w 98"/>
                <a:gd name="T59" fmla="*/ 53 h 62"/>
                <a:gd name="T60" fmla="*/ 22 w 98"/>
                <a:gd name="T61" fmla="*/ 56 h 62"/>
                <a:gd name="T62" fmla="*/ 23 w 98"/>
                <a:gd name="T63" fmla="*/ 56 h 62"/>
                <a:gd name="T64" fmla="*/ 25 w 98"/>
                <a:gd name="T65" fmla="*/ 58 h 62"/>
                <a:gd name="T66" fmla="*/ 27 w 98"/>
                <a:gd name="T67" fmla="*/ 60 h 62"/>
                <a:gd name="T68" fmla="*/ 38 w 98"/>
                <a:gd name="T69" fmla="*/ 61 h 62"/>
                <a:gd name="T70" fmla="*/ 51 w 98"/>
                <a:gd name="T71" fmla="*/ 62 h 62"/>
                <a:gd name="T72" fmla="*/ 70 w 98"/>
                <a:gd name="T73" fmla="*/ 56 h 62"/>
                <a:gd name="T74" fmla="*/ 83 w 98"/>
                <a:gd name="T75" fmla="*/ 60 h 62"/>
                <a:gd name="T76" fmla="*/ 83 w 98"/>
                <a:gd name="T77" fmla="*/ 60 h 62"/>
                <a:gd name="T78" fmla="*/ 85 w 98"/>
                <a:gd name="T79" fmla="*/ 60 h 62"/>
                <a:gd name="T80" fmla="*/ 86 w 98"/>
                <a:gd name="T81" fmla="*/ 61 h 62"/>
                <a:gd name="T82" fmla="*/ 93 w 98"/>
                <a:gd name="T83" fmla="*/ 47 h 62"/>
                <a:gd name="T84" fmla="*/ 97 w 98"/>
                <a:gd name="T85" fmla="*/ 43 h 62"/>
                <a:gd name="T86" fmla="*/ 96 w 98"/>
                <a:gd name="T87" fmla="*/ 42 h 62"/>
                <a:gd name="T88" fmla="*/ 95 w 98"/>
                <a:gd name="T89" fmla="*/ 41 h 62"/>
                <a:gd name="T90" fmla="*/ 89 w 98"/>
                <a:gd name="T91" fmla="*/ 44 h 62"/>
                <a:gd name="T92" fmla="*/ 83 w 98"/>
                <a:gd name="T93" fmla="*/ 40 h 62"/>
                <a:gd name="T94" fmla="*/ 83 w 98"/>
                <a:gd name="T95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62">
                  <a:moveTo>
                    <a:pt x="82" y="39"/>
                  </a:moveTo>
                  <a:cubicBezTo>
                    <a:pt x="82" y="39"/>
                    <a:pt x="82" y="38"/>
                    <a:pt x="82" y="38"/>
                  </a:cubicBezTo>
                  <a:cubicBezTo>
                    <a:pt x="82" y="38"/>
                    <a:pt x="81" y="37"/>
                    <a:pt x="81" y="37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5"/>
                    <a:pt x="81" y="35"/>
                    <a:pt x="80" y="34"/>
                  </a:cubicBezTo>
                  <a:cubicBezTo>
                    <a:pt x="80" y="34"/>
                    <a:pt x="80" y="34"/>
                    <a:pt x="80" y="33"/>
                  </a:cubicBezTo>
                  <a:cubicBezTo>
                    <a:pt x="80" y="33"/>
                    <a:pt x="80" y="32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1"/>
                    <a:pt x="80" y="30"/>
                    <a:pt x="80" y="30"/>
                  </a:cubicBezTo>
                  <a:cubicBezTo>
                    <a:pt x="80" y="28"/>
                    <a:pt x="80" y="26"/>
                    <a:pt x="82" y="25"/>
                  </a:cubicBezTo>
                  <a:cubicBezTo>
                    <a:pt x="82" y="23"/>
                    <a:pt x="79" y="16"/>
                    <a:pt x="74" y="12"/>
                  </a:cubicBezTo>
                  <a:cubicBezTo>
                    <a:pt x="74" y="12"/>
                    <a:pt x="74" y="12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9"/>
                    <a:pt x="73" y="9"/>
                  </a:cubicBezTo>
                  <a:cubicBezTo>
                    <a:pt x="73" y="9"/>
                    <a:pt x="72" y="9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7"/>
                    <a:pt x="71" y="7"/>
                    <a:pt x="71" y="7"/>
                  </a:cubicBezTo>
                  <a:cubicBezTo>
                    <a:pt x="71" y="6"/>
                    <a:pt x="71" y="6"/>
                    <a:pt x="70" y="5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70" y="4"/>
                    <a:pt x="69" y="3"/>
                    <a:pt x="69" y="3"/>
                  </a:cubicBezTo>
                  <a:cubicBezTo>
                    <a:pt x="69" y="2"/>
                    <a:pt x="69" y="2"/>
                    <a:pt x="68" y="2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6" y="1"/>
                    <a:pt x="66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2"/>
                    <a:pt x="64" y="2"/>
                    <a:pt x="64" y="3"/>
                  </a:cubicBezTo>
                  <a:cubicBezTo>
                    <a:pt x="63" y="4"/>
                    <a:pt x="61" y="5"/>
                    <a:pt x="59" y="5"/>
                  </a:cubicBezTo>
                  <a:cubicBezTo>
                    <a:pt x="59" y="5"/>
                    <a:pt x="58" y="5"/>
                    <a:pt x="58" y="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6"/>
                    <a:pt x="55" y="6"/>
                    <a:pt x="55" y="5"/>
                  </a:cubicBezTo>
                  <a:cubicBezTo>
                    <a:pt x="54" y="5"/>
                    <a:pt x="53" y="5"/>
                    <a:pt x="52" y="6"/>
                  </a:cubicBezTo>
                  <a:cubicBezTo>
                    <a:pt x="50" y="8"/>
                    <a:pt x="46" y="9"/>
                    <a:pt x="45" y="7"/>
                  </a:cubicBezTo>
                  <a:cubicBezTo>
                    <a:pt x="44" y="7"/>
                    <a:pt x="41" y="6"/>
                    <a:pt x="39" y="6"/>
                  </a:cubicBezTo>
                  <a:cubicBezTo>
                    <a:pt x="38" y="6"/>
                    <a:pt x="36" y="5"/>
                    <a:pt x="32" y="4"/>
                  </a:cubicBezTo>
                  <a:cubicBezTo>
                    <a:pt x="31" y="4"/>
                    <a:pt x="29" y="4"/>
                    <a:pt x="28" y="4"/>
                  </a:cubicBezTo>
                  <a:cubicBezTo>
                    <a:pt x="28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3" y="7"/>
                    <a:pt x="21" y="8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6" y="11"/>
                    <a:pt x="14" y="14"/>
                    <a:pt x="13" y="16"/>
                  </a:cubicBezTo>
                  <a:cubicBezTo>
                    <a:pt x="11" y="21"/>
                    <a:pt x="9" y="25"/>
                    <a:pt x="6" y="28"/>
                  </a:cubicBezTo>
                  <a:cubicBezTo>
                    <a:pt x="4" y="30"/>
                    <a:pt x="2" y="31"/>
                    <a:pt x="1" y="32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1" y="32"/>
                    <a:pt x="1" y="33"/>
                    <a:pt x="1" y="33"/>
                  </a:cubicBezTo>
                  <a:cubicBezTo>
                    <a:pt x="2" y="34"/>
                    <a:pt x="4" y="36"/>
                    <a:pt x="4" y="38"/>
                  </a:cubicBezTo>
                  <a:cubicBezTo>
                    <a:pt x="4" y="40"/>
                    <a:pt x="5" y="40"/>
                    <a:pt x="6" y="40"/>
                  </a:cubicBezTo>
                  <a:cubicBezTo>
                    <a:pt x="7" y="40"/>
                    <a:pt x="7" y="40"/>
                    <a:pt x="8" y="41"/>
                  </a:cubicBezTo>
                  <a:cubicBezTo>
                    <a:pt x="9" y="42"/>
                    <a:pt x="9" y="44"/>
                    <a:pt x="9" y="46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9" y="47"/>
                    <a:pt x="9" y="47"/>
                    <a:pt x="10" y="47"/>
                  </a:cubicBezTo>
                  <a:cubicBezTo>
                    <a:pt x="17" y="48"/>
                    <a:pt x="22" y="49"/>
                    <a:pt x="22" y="53"/>
                  </a:cubicBezTo>
                  <a:cubicBezTo>
                    <a:pt x="22" y="53"/>
                    <a:pt x="22" y="54"/>
                    <a:pt x="22" y="54"/>
                  </a:cubicBezTo>
                  <a:cubicBezTo>
                    <a:pt x="22" y="55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4" y="57"/>
                    <a:pt x="24" y="57"/>
                  </a:cubicBezTo>
                  <a:cubicBezTo>
                    <a:pt x="24" y="58"/>
                    <a:pt x="25" y="58"/>
                    <a:pt x="25" y="58"/>
                  </a:cubicBezTo>
                  <a:cubicBezTo>
                    <a:pt x="25" y="58"/>
                    <a:pt x="26" y="59"/>
                    <a:pt x="26" y="59"/>
                  </a:cubicBezTo>
                  <a:cubicBezTo>
                    <a:pt x="26" y="59"/>
                    <a:pt x="27" y="60"/>
                    <a:pt x="27" y="60"/>
                  </a:cubicBezTo>
                  <a:cubicBezTo>
                    <a:pt x="28" y="60"/>
                    <a:pt x="30" y="60"/>
                    <a:pt x="33" y="61"/>
                  </a:cubicBezTo>
                  <a:cubicBezTo>
                    <a:pt x="35" y="61"/>
                    <a:pt x="37" y="61"/>
                    <a:pt x="38" y="61"/>
                  </a:cubicBezTo>
                  <a:cubicBezTo>
                    <a:pt x="39" y="61"/>
                    <a:pt x="39" y="61"/>
                    <a:pt x="41" y="61"/>
                  </a:cubicBezTo>
                  <a:cubicBezTo>
                    <a:pt x="44" y="61"/>
                    <a:pt x="49" y="61"/>
                    <a:pt x="51" y="62"/>
                  </a:cubicBezTo>
                  <a:cubicBezTo>
                    <a:pt x="53" y="62"/>
                    <a:pt x="55" y="61"/>
                    <a:pt x="57" y="59"/>
                  </a:cubicBezTo>
                  <a:cubicBezTo>
                    <a:pt x="60" y="56"/>
                    <a:pt x="68" y="56"/>
                    <a:pt x="70" y="56"/>
                  </a:cubicBezTo>
                  <a:cubicBezTo>
                    <a:pt x="71" y="56"/>
                    <a:pt x="72" y="56"/>
                    <a:pt x="72" y="56"/>
                  </a:cubicBezTo>
                  <a:cubicBezTo>
                    <a:pt x="78" y="57"/>
                    <a:pt x="82" y="57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5" y="60"/>
                  </a:cubicBezTo>
                  <a:cubicBezTo>
                    <a:pt x="85" y="61"/>
                    <a:pt x="85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0"/>
                    <a:pt x="86" y="59"/>
                    <a:pt x="86" y="58"/>
                  </a:cubicBezTo>
                  <a:cubicBezTo>
                    <a:pt x="86" y="54"/>
                    <a:pt x="89" y="47"/>
                    <a:pt x="93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7" y="46"/>
                    <a:pt x="98" y="46"/>
                    <a:pt x="97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43"/>
                    <a:pt x="96" y="42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6" y="42"/>
                    <a:pt x="95" y="41"/>
                    <a:pt x="95" y="41"/>
                  </a:cubicBezTo>
                  <a:cubicBezTo>
                    <a:pt x="95" y="42"/>
                    <a:pt x="94" y="42"/>
                    <a:pt x="93" y="42"/>
                  </a:cubicBezTo>
                  <a:cubicBezTo>
                    <a:pt x="91" y="43"/>
                    <a:pt x="90" y="44"/>
                    <a:pt x="89" y="44"/>
                  </a:cubicBezTo>
                  <a:cubicBezTo>
                    <a:pt x="87" y="44"/>
                    <a:pt x="84" y="43"/>
                    <a:pt x="83" y="41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2" y="39"/>
                    <a:pt x="82" y="39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0" name="Freeform 1201"/>
            <p:cNvSpPr>
              <a:spLocks/>
            </p:cNvSpPr>
            <p:nvPr/>
          </p:nvSpPr>
          <p:spPr bwMode="auto">
            <a:xfrm>
              <a:off x="2831" y="3247"/>
              <a:ext cx="29" cy="36"/>
            </a:xfrm>
            <a:custGeom>
              <a:avLst/>
              <a:gdLst>
                <a:gd name="T0" fmla="*/ 1 w 30"/>
                <a:gd name="T1" fmla="*/ 1 h 38"/>
                <a:gd name="T2" fmla="*/ 1 w 30"/>
                <a:gd name="T3" fmla="*/ 2 h 38"/>
                <a:gd name="T4" fmla="*/ 2 w 30"/>
                <a:gd name="T5" fmla="*/ 4 h 38"/>
                <a:gd name="T6" fmla="*/ 3 w 30"/>
                <a:gd name="T7" fmla="*/ 5 h 38"/>
                <a:gd name="T8" fmla="*/ 3 w 30"/>
                <a:gd name="T9" fmla="*/ 6 h 38"/>
                <a:gd name="T10" fmla="*/ 4 w 30"/>
                <a:gd name="T11" fmla="*/ 7 h 38"/>
                <a:gd name="T12" fmla="*/ 4 w 30"/>
                <a:gd name="T13" fmla="*/ 8 h 38"/>
                <a:gd name="T14" fmla="*/ 5 w 30"/>
                <a:gd name="T15" fmla="*/ 8 h 38"/>
                <a:gd name="T16" fmla="*/ 5 w 30"/>
                <a:gd name="T17" fmla="*/ 9 h 38"/>
                <a:gd name="T18" fmla="*/ 5 w 30"/>
                <a:gd name="T19" fmla="*/ 9 h 38"/>
                <a:gd name="T20" fmla="*/ 6 w 30"/>
                <a:gd name="T21" fmla="*/ 10 h 38"/>
                <a:gd name="T22" fmla="*/ 6 w 30"/>
                <a:gd name="T23" fmla="*/ 10 h 38"/>
                <a:gd name="T24" fmla="*/ 6 w 30"/>
                <a:gd name="T25" fmla="*/ 11 h 38"/>
                <a:gd name="T26" fmla="*/ 6 w 30"/>
                <a:gd name="T27" fmla="*/ 11 h 38"/>
                <a:gd name="T28" fmla="*/ 6 w 30"/>
                <a:gd name="T29" fmla="*/ 11 h 38"/>
                <a:gd name="T30" fmla="*/ 13 w 30"/>
                <a:gd name="T31" fmla="*/ 30 h 38"/>
                <a:gd name="T32" fmla="*/ 13 w 30"/>
                <a:gd name="T33" fmla="*/ 33 h 38"/>
                <a:gd name="T34" fmla="*/ 13 w 30"/>
                <a:gd name="T35" fmla="*/ 35 h 38"/>
                <a:gd name="T36" fmla="*/ 14 w 30"/>
                <a:gd name="T37" fmla="*/ 36 h 38"/>
                <a:gd name="T38" fmla="*/ 14 w 30"/>
                <a:gd name="T39" fmla="*/ 37 h 38"/>
                <a:gd name="T40" fmla="*/ 14 w 30"/>
                <a:gd name="T41" fmla="*/ 38 h 38"/>
                <a:gd name="T42" fmla="*/ 16 w 30"/>
                <a:gd name="T43" fmla="*/ 36 h 38"/>
                <a:gd name="T44" fmla="*/ 16 w 30"/>
                <a:gd name="T45" fmla="*/ 35 h 38"/>
                <a:gd name="T46" fmla="*/ 16 w 30"/>
                <a:gd name="T47" fmla="*/ 34 h 38"/>
                <a:gd name="T48" fmla="*/ 17 w 30"/>
                <a:gd name="T49" fmla="*/ 34 h 38"/>
                <a:gd name="T50" fmla="*/ 17 w 30"/>
                <a:gd name="T51" fmla="*/ 33 h 38"/>
                <a:gd name="T52" fmla="*/ 17 w 30"/>
                <a:gd name="T53" fmla="*/ 33 h 38"/>
                <a:gd name="T54" fmla="*/ 18 w 30"/>
                <a:gd name="T55" fmla="*/ 32 h 38"/>
                <a:gd name="T56" fmla="*/ 18 w 30"/>
                <a:gd name="T57" fmla="*/ 32 h 38"/>
                <a:gd name="T58" fmla="*/ 18 w 30"/>
                <a:gd name="T59" fmla="*/ 32 h 38"/>
                <a:gd name="T60" fmla="*/ 18 w 30"/>
                <a:gd name="T61" fmla="*/ 31 h 38"/>
                <a:gd name="T62" fmla="*/ 18 w 30"/>
                <a:gd name="T63" fmla="*/ 31 h 38"/>
                <a:gd name="T64" fmla="*/ 18 w 30"/>
                <a:gd name="T65" fmla="*/ 31 h 38"/>
                <a:gd name="T66" fmla="*/ 18 w 30"/>
                <a:gd name="T67" fmla="*/ 31 h 38"/>
                <a:gd name="T68" fmla="*/ 23 w 30"/>
                <a:gd name="T69" fmla="*/ 24 h 38"/>
                <a:gd name="T70" fmla="*/ 24 w 30"/>
                <a:gd name="T71" fmla="*/ 24 h 38"/>
                <a:gd name="T72" fmla="*/ 25 w 30"/>
                <a:gd name="T73" fmla="*/ 24 h 38"/>
                <a:gd name="T74" fmla="*/ 29 w 30"/>
                <a:gd name="T75" fmla="*/ 25 h 38"/>
                <a:gd name="T76" fmla="*/ 30 w 30"/>
                <a:gd name="T77" fmla="*/ 25 h 38"/>
                <a:gd name="T78" fmla="*/ 28 w 30"/>
                <a:gd name="T79" fmla="*/ 21 h 38"/>
                <a:gd name="T80" fmla="*/ 21 w 30"/>
                <a:gd name="T81" fmla="*/ 9 h 38"/>
                <a:gd name="T82" fmla="*/ 15 w 30"/>
                <a:gd name="T83" fmla="*/ 5 h 38"/>
                <a:gd name="T84" fmla="*/ 9 w 30"/>
                <a:gd name="T85" fmla="*/ 2 h 38"/>
                <a:gd name="T86" fmla="*/ 6 w 30"/>
                <a:gd name="T87" fmla="*/ 0 h 38"/>
                <a:gd name="T88" fmla="*/ 5 w 30"/>
                <a:gd name="T89" fmla="*/ 0 h 38"/>
                <a:gd name="T90" fmla="*/ 0 w 30"/>
                <a:gd name="T91" fmla="*/ 1 h 38"/>
                <a:gd name="T92" fmla="*/ 1 w 30"/>
                <a:gd name="T9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" h="38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4" y="6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18" y="25"/>
                    <a:pt x="13" y="30"/>
                  </a:cubicBezTo>
                  <a:cubicBezTo>
                    <a:pt x="13" y="30"/>
                    <a:pt x="13" y="31"/>
                    <a:pt x="13" y="33"/>
                  </a:cubicBezTo>
                  <a:cubicBezTo>
                    <a:pt x="13" y="34"/>
                    <a:pt x="13" y="35"/>
                    <a:pt x="13" y="35"/>
                  </a:cubicBezTo>
                  <a:cubicBezTo>
                    <a:pt x="13" y="36"/>
                    <a:pt x="13" y="36"/>
                    <a:pt x="14" y="36"/>
                  </a:cubicBezTo>
                  <a:cubicBezTo>
                    <a:pt x="14" y="36"/>
                    <a:pt x="14" y="37"/>
                    <a:pt x="14" y="37"/>
                  </a:cubicBezTo>
                  <a:cubicBezTo>
                    <a:pt x="14" y="37"/>
                    <a:pt x="14" y="37"/>
                    <a:pt x="14" y="38"/>
                  </a:cubicBezTo>
                  <a:cubicBezTo>
                    <a:pt x="15" y="37"/>
                    <a:pt x="15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5"/>
                    <a:pt x="21" y="24"/>
                    <a:pt x="23" y="24"/>
                  </a:cubicBezTo>
                  <a:cubicBezTo>
                    <a:pt x="23" y="24"/>
                    <a:pt x="23" y="24"/>
                    <a:pt x="24" y="24"/>
                  </a:cubicBezTo>
                  <a:cubicBezTo>
                    <a:pt x="24" y="24"/>
                    <a:pt x="25" y="24"/>
                    <a:pt x="25" y="24"/>
                  </a:cubicBezTo>
                  <a:cubicBezTo>
                    <a:pt x="26" y="24"/>
                    <a:pt x="28" y="25"/>
                    <a:pt x="29" y="25"/>
                  </a:cubicBezTo>
                  <a:cubicBezTo>
                    <a:pt x="29" y="25"/>
                    <a:pt x="30" y="25"/>
                    <a:pt x="30" y="25"/>
                  </a:cubicBezTo>
                  <a:cubicBezTo>
                    <a:pt x="30" y="24"/>
                    <a:pt x="29" y="22"/>
                    <a:pt x="28" y="21"/>
                  </a:cubicBezTo>
                  <a:cubicBezTo>
                    <a:pt x="26" y="19"/>
                    <a:pt x="22" y="14"/>
                    <a:pt x="21" y="9"/>
                  </a:cubicBezTo>
                  <a:cubicBezTo>
                    <a:pt x="20" y="6"/>
                    <a:pt x="16" y="5"/>
                    <a:pt x="15" y="5"/>
                  </a:cubicBezTo>
                  <a:cubicBezTo>
                    <a:pt x="13" y="5"/>
                    <a:pt x="11" y="3"/>
                    <a:pt x="9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2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1" name="Freeform 1202"/>
            <p:cNvSpPr>
              <a:spLocks/>
            </p:cNvSpPr>
            <p:nvPr/>
          </p:nvSpPr>
          <p:spPr bwMode="auto">
            <a:xfrm>
              <a:off x="2783" y="3306"/>
              <a:ext cx="61" cy="33"/>
            </a:xfrm>
            <a:custGeom>
              <a:avLst/>
              <a:gdLst>
                <a:gd name="T0" fmla="*/ 62 w 64"/>
                <a:gd name="T1" fmla="*/ 4 h 34"/>
                <a:gd name="T2" fmla="*/ 61 w 64"/>
                <a:gd name="T3" fmla="*/ 3 h 34"/>
                <a:gd name="T4" fmla="*/ 60 w 64"/>
                <a:gd name="T5" fmla="*/ 2 h 34"/>
                <a:gd name="T6" fmla="*/ 60 w 64"/>
                <a:gd name="T7" fmla="*/ 2 h 34"/>
                <a:gd name="T8" fmla="*/ 60 w 64"/>
                <a:gd name="T9" fmla="*/ 2 h 34"/>
                <a:gd name="T10" fmla="*/ 52 w 64"/>
                <a:gd name="T11" fmla="*/ 0 h 34"/>
                <a:gd name="T12" fmla="*/ 40 w 64"/>
                <a:gd name="T13" fmla="*/ 2 h 34"/>
                <a:gd name="T14" fmla="*/ 21 w 64"/>
                <a:gd name="T15" fmla="*/ 5 h 34"/>
                <a:gd name="T16" fmla="*/ 18 w 64"/>
                <a:gd name="T17" fmla="*/ 5 h 34"/>
                <a:gd name="T18" fmla="*/ 7 w 64"/>
                <a:gd name="T19" fmla="*/ 4 h 34"/>
                <a:gd name="T20" fmla="*/ 7 w 64"/>
                <a:gd name="T21" fmla="*/ 4 h 34"/>
                <a:gd name="T22" fmla="*/ 4 w 64"/>
                <a:gd name="T23" fmla="*/ 3 h 34"/>
                <a:gd name="T24" fmla="*/ 2 w 64"/>
                <a:gd name="T25" fmla="*/ 1 h 34"/>
                <a:gd name="T26" fmla="*/ 1 w 64"/>
                <a:gd name="T27" fmla="*/ 0 h 34"/>
                <a:gd name="T28" fmla="*/ 1 w 64"/>
                <a:gd name="T29" fmla="*/ 0 h 34"/>
                <a:gd name="T30" fmla="*/ 0 w 64"/>
                <a:gd name="T31" fmla="*/ 2 h 34"/>
                <a:gd name="T32" fmla="*/ 5 w 64"/>
                <a:gd name="T33" fmla="*/ 14 h 34"/>
                <a:gd name="T34" fmla="*/ 2 w 64"/>
                <a:gd name="T35" fmla="*/ 16 h 34"/>
                <a:gd name="T36" fmla="*/ 1 w 64"/>
                <a:gd name="T37" fmla="*/ 19 h 34"/>
                <a:gd name="T38" fmla="*/ 1 w 64"/>
                <a:gd name="T39" fmla="*/ 20 h 34"/>
                <a:gd name="T40" fmla="*/ 1 w 64"/>
                <a:gd name="T41" fmla="*/ 22 h 34"/>
                <a:gd name="T42" fmla="*/ 1 w 64"/>
                <a:gd name="T43" fmla="*/ 23 h 34"/>
                <a:gd name="T44" fmla="*/ 8 w 64"/>
                <a:gd name="T45" fmla="*/ 31 h 34"/>
                <a:gd name="T46" fmla="*/ 9 w 64"/>
                <a:gd name="T47" fmla="*/ 32 h 34"/>
                <a:gd name="T48" fmla="*/ 10 w 64"/>
                <a:gd name="T49" fmla="*/ 32 h 34"/>
                <a:gd name="T50" fmla="*/ 12 w 64"/>
                <a:gd name="T51" fmla="*/ 32 h 34"/>
                <a:gd name="T52" fmla="*/ 15 w 64"/>
                <a:gd name="T53" fmla="*/ 32 h 34"/>
                <a:gd name="T54" fmla="*/ 24 w 64"/>
                <a:gd name="T55" fmla="*/ 32 h 34"/>
                <a:gd name="T56" fmla="*/ 24 w 64"/>
                <a:gd name="T57" fmla="*/ 33 h 34"/>
                <a:gd name="T58" fmla="*/ 26 w 64"/>
                <a:gd name="T59" fmla="*/ 33 h 34"/>
                <a:gd name="T60" fmla="*/ 27 w 64"/>
                <a:gd name="T61" fmla="*/ 33 h 34"/>
                <a:gd name="T62" fmla="*/ 29 w 64"/>
                <a:gd name="T63" fmla="*/ 34 h 34"/>
                <a:gd name="T64" fmla="*/ 31 w 64"/>
                <a:gd name="T65" fmla="*/ 34 h 34"/>
                <a:gd name="T66" fmla="*/ 33 w 64"/>
                <a:gd name="T67" fmla="*/ 34 h 34"/>
                <a:gd name="T68" fmla="*/ 35 w 64"/>
                <a:gd name="T69" fmla="*/ 34 h 34"/>
                <a:gd name="T70" fmla="*/ 37 w 64"/>
                <a:gd name="T71" fmla="*/ 34 h 34"/>
                <a:gd name="T72" fmla="*/ 37 w 64"/>
                <a:gd name="T73" fmla="*/ 32 h 34"/>
                <a:gd name="T74" fmla="*/ 38 w 64"/>
                <a:gd name="T75" fmla="*/ 31 h 34"/>
                <a:gd name="T76" fmla="*/ 40 w 64"/>
                <a:gd name="T77" fmla="*/ 30 h 34"/>
                <a:gd name="T78" fmla="*/ 41 w 64"/>
                <a:gd name="T79" fmla="*/ 30 h 34"/>
                <a:gd name="T80" fmla="*/ 42 w 64"/>
                <a:gd name="T81" fmla="*/ 29 h 34"/>
                <a:gd name="T82" fmla="*/ 42 w 64"/>
                <a:gd name="T83" fmla="*/ 28 h 34"/>
                <a:gd name="T84" fmla="*/ 42 w 64"/>
                <a:gd name="T85" fmla="*/ 28 h 34"/>
                <a:gd name="T86" fmla="*/ 43 w 64"/>
                <a:gd name="T87" fmla="*/ 27 h 34"/>
                <a:gd name="T88" fmla="*/ 44 w 64"/>
                <a:gd name="T89" fmla="*/ 26 h 34"/>
                <a:gd name="T90" fmla="*/ 44 w 64"/>
                <a:gd name="T91" fmla="*/ 26 h 34"/>
                <a:gd name="T92" fmla="*/ 51 w 64"/>
                <a:gd name="T93" fmla="*/ 25 h 34"/>
                <a:gd name="T94" fmla="*/ 58 w 64"/>
                <a:gd name="T95" fmla="*/ 26 h 34"/>
                <a:gd name="T96" fmla="*/ 56 w 64"/>
                <a:gd name="T97" fmla="*/ 14 h 34"/>
                <a:gd name="T98" fmla="*/ 64 w 64"/>
                <a:gd name="T99" fmla="*/ 5 h 34"/>
                <a:gd name="T100" fmla="*/ 63 w 64"/>
                <a:gd name="T10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" h="34">
                  <a:moveTo>
                    <a:pt x="62" y="4"/>
                  </a:moveTo>
                  <a:cubicBezTo>
                    <a:pt x="62" y="4"/>
                    <a:pt x="62" y="4"/>
                    <a:pt x="62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7" y="1"/>
                    <a:pt x="52" y="0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41" y="1"/>
                    <a:pt x="40" y="2"/>
                  </a:cubicBezTo>
                  <a:cubicBezTo>
                    <a:pt x="37" y="4"/>
                    <a:pt x="34" y="6"/>
                    <a:pt x="30" y="6"/>
                  </a:cubicBezTo>
                  <a:cubicBezTo>
                    <a:pt x="29" y="5"/>
                    <a:pt x="24" y="5"/>
                    <a:pt x="21" y="5"/>
                  </a:cubicBezTo>
                  <a:cubicBezTo>
                    <a:pt x="20" y="5"/>
                    <a:pt x="19" y="5"/>
                    <a:pt x="19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10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5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6"/>
                    <a:pt x="7" y="11"/>
                    <a:pt x="5" y="14"/>
                  </a:cubicBezTo>
                  <a:cubicBezTo>
                    <a:pt x="5" y="15"/>
                    <a:pt x="4" y="16"/>
                    <a:pt x="3" y="16"/>
                  </a:cubicBezTo>
                  <a:cubicBezTo>
                    <a:pt x="3" y="16"/>
                    <a:pt x="2" y="16"/>
                    <a:pt x="2" y="16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6" y="28"/>
                    <a:pt x="7" y="29"/>
                    <a:pt x="7" y="31"/>
                  </a:cubicBezTo>
                  <a:cubicBezTo>
                    <a:pt x="7" y="31"/>
                    <a:pt x="8" y="31"/>
                    <a:pt x="8" y="31"/>
                  </a:cubicBezTo>
                  <a:cubicBezTo>
                    <a:pt x="8" y="31"/>
                    <a:pt x="8" y="31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4" y="32"/>
                  </a:cubicBezTo>
                  <a:cubicBezTo>
                    <a:pt x="14" y="32"/>
                    <a:pt x="14" y="32"/>
                    <a:pt x="15" y="32"/>
                  </a:cubicBezTo>
                  <a:cubicBezTo>
                    <a:pt x="15" y="32"/>
                    <a:pt x="16" y="32"/>
                    <a:pt x="17" y="32"/>
                  </a:cubicBezTo>
                  <a:cubicBezTo>
                    <a:pt x="21" y="32"/>
                    <a:pt x="23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3"/>
                    <a:pt x="28" y="33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30" y="34"/>
                    <a:pt x="30" y="34"/>
                  </a:cubicBezTo>
                  <a:cubicBezTo>
                    <a:pt x="30" y="34"/>
                    <a:pt x="31" y="34"/>
                    <a:pt x="31" y="34"/>
                  </a:cubicBezTo>
                  <a:cubicBezTo>
                    <a:pt x="31" y="34"/>
                    <a:pt x="31" y="34"/>
                    <a:pt x="32" y="34"/>
                  </a:cubicBezTo>
                  <a:cubicBezTo>
                    <a:pt x="32" y="34"/>
                    <a:pt x="32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7" y="34"/>
                    <a:pt x="37" y="34"/>
                  </a:cubicBezTo>
                  <a:cubicBezTo>
                    <a:pt x="37" y="34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0"/>
                    <a:pt x="39" y="30"/>
                  </a:cubicBezTo>
                  <a:cubicBezTo>
                    <a:pt x="39" y="30"/>
                    <a:pt x="39" y="30"/>
                    <a:pt x="40" y="30"/>
                  </a:cubicBezTo>
                  <a:cubicBezTo>
                    <a:pt x="40" y="30"/>
                    <a:pt x="40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6"/>
                    <a:pt x="43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8" y="25"/>
                    <a:pt x="51" y="25"/>
                  </a:cubicBezTo>
                  <a:cubicBezTo>
                    <a:pt x="54" y="25"/>
                    <a:pt x="55" y="25"/>
                    <a:pt x="57" y="26"/>
                  </a:cubicBezTo>
                  <a:cubicBezTo>
                    <a:pt x="57" y="26"/>
                    <a:pt x="57" y="26"/>
                    <a:pt x="58" y="26"/>
                  </a:cubicBezTo>
                  <a:cubicBezTo>
                    <a:pt x="55" y="25"/>
                    <a:pt x="54" y="20"/>
                    <a:pt x="54" y="18"/>
                  </a:cubicBezTo>
                  <a:cubicBezTo>
                    <a:pt x="54" y="15"/>
                    <a:pt x="56" y="14"/>
                    <a:pt x="56" y="14"/>
                  </a:cubicBezTo>
                  <a:cubicBezTo>
                    <a:pt x="57" y="14"/>
                    <a:pt x="58" y="12"/>
                    <a:pt x="59" y="11"/>
                  </a:cubicBezTo>
                  <a:cubicBezTo>
                    <a:pt x="60" y="8"/>
                    <a:pt x="62" y="6"/>
                    <a:pt x="64" y="5"/>
                  </a:cubicBezTo>
                  <a:cubicBezTo>
                    <a:pt x="64" y="5"/>
                    <a:pt x="64" y="4"/>
                    <a:pt x="64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2" y="4"/>
                    <a:pt x="62" y="4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2" name="Freeform 1203"/>
            <p:cNvSpPr>
              <a:spLocks/>
            </p:cNvSpPr>
            <p:nvPr/>
          </p:nvSpPr>
          <p:spPr bwMode="auto">
            <a:xfrm>
              <a:off x="2762" y="3329"/>
              <a:ext cx="25" cy="17"/>
            </a:xfrm>
            <a:custGeom>
              <a:avLst/>
              <a:gdLst>
                <a:gd name="T0" fmla="*/ 25 w 26"/>
                <a:gd name="T1" fmla="*/ 9 h 17"/>
                <a:gd name="T2" fmla="*/ 25 w 26"/>
                <a:gd name="T3" fmla="*/ 8 h 17"/>
                <a:gd name="T4" fmla="*/ 24 w 26"/>
                <a:gd name="T5" fmla="*/ 7 h 17"/>
                <a:gd name="T6" fmla="*/ 19 w 26"/>
                <a:gd name="T7" fmla="*/ 1 h 17"/>
                <a:gd name="T8" fmla="*/ 18 w 26"/>
                <a:gd name="T9" fmla="*/ 0 h 17"/>
                <a:gd name="T10" fmla="*/ 18 w 26"/>
                <a:gd name="T11" fmla="*/ 0 h 17"/>
                <a:gd name="T12" fmla="*/ 15 w 26"/>
                <a:gd name="T13" fmla="*/ 0 h 17"/>
                <a:gd name="T14" fmla="*/ 13 w 26"/>
                <a:gd name="T15" fmla="*/ 1 h 17"/>
                <a:gd name="T16" fmla="*/ 10 w 26"/>
                <a:gd name="T17" fmla="*/ 1 h 17"/>
                <a:gd name="T18" fmla="*/ 7 w 26"/>
                <a:gd name="T19" fmla="*/ 2 h 17"/>
                <a:gd name="T20" fmla="*/ 5 w 26"/>
                <a:gd name="T21" fmla="*/ 2 h 17"/>
                <a:gd name="T22" fmla="*/ 1 w 26"/>
                <a:gd name="T23" fmla="*/ 3 h 17"/>
                <a:gd name="T24" fmla="*/ 1 w 26"/>
                <a:gd name="T25" fmla="*/ 5 h 17"/>
                <a:gd name="T26" fmla="*/ 0 w 26"/>
                <a:gd name="T27" fmla="*/ 8 h 17"/>
                <a:gd name="T28" fmla="*/ 0 w 26"/>
                <a:gd name="T29" fmla="*/ 10 h 17"/>
                <a:gd name="T30" fmla="*/ 1 w 26"/>
                <a:gd name="T31" fmla="*/ 12 h 17"/>
                <a:gd name="T32" fmla="*/ 2 w 26"/>
                <a:gd name="T33" fmla="*/ 14 h 17"/>
                <a:gd name="T34" fmla="*/ 3 w 26"/>
                <a:gd name="T35" fmla="*/ 15 h 17"/>
                <a:gd name="T36" fmla="*/ 5 w 26"/>
                <a:gd name="T37" fmla="*/ 17 h 17"/>
                <a:gd name="T38" fmla="*/ 6 w 26"/>
                <a:gd name="T39" fmla="*/ 17 h 17"/>
                <a:gd name="T40" fmla="*/ 8 w 26"/>
                <a:gd name="T41" fmla="*/ 17 h 17"/>
                <a:gd name="T42" fmla="*/ 9 w 26"/>
                <a:gd name="T43" fmla="*/ 17 h 17"/>
                <a:gd name="T44" fmla="*/ 11 w 26"/>
                <a:gd name="T45" fmla="*/ 17 h 17"/>
                <a:gd name="T46" fmla="*/ 14 w 26"/>
                <a:gd name="T47" fmla="*/ 15 h 17"/>
                <a:gd name="T48" fmla="*/ 19 w 26"/>
                <a:gd name="T49" fmla="*/ 13 h 17"/>
                <a:gd name="T50" fmla="*/ 20 w 26"/>
                <a:gd name="T51" fmla="*/ 13 h 17"/>
                <a:gd name="T52" fmla="*/ 21 w 26"/>
                <a:gd name="T53" fmla="*/ 13 h 17"/>
                <a:gd name="T54" fmla="*/ 23 w 26"/>
                <a:gd name="T55" fmla="*/ 12 h 17"/>
                <a:gd name="T56" fmla="*/ 24 w 26"/>
                <a:gd name="T57" fmla="*/ 11 h 17"/>
                <a:gd name="T58" fmla="*/ 25 w 26"/>
                <a:gd name="T59" fmla="*/ 11 h 17"/>
                <a:gd name="T60" fmla="*/ 26 w 26"/>
                <a:gd name="T61" fmla="*/ 10 h 17"/>
                <a:gd name="T62" fmla="*/ 26 w 26"/>
                <a:gd name="T6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17">
                  <a:moveTo>
                    <a:pt x="26" y="9"/>
                  </a:moveTo>
                  <a:cubicBezTo>
                    <a:pt x="26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7"/>
                  </a:cubicBezTo>
                  <a:cubicBezTo>
                    <a:pt x="24" y="7"/>
                    <a:pt x="24" y="6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4" y="16"/>
                    <a:pt x="4" y="16"/>
                  </a:cubicBezTo>
                  <a:cubicBezTo>
                    <a:pt x="4" y="16"/>
                    <a:pt x="4" y="16"/>
                    <a:pt x="5" y="17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3" y="16"/>
                    <a:pt x="14" y="16"/>
                    <a:pt x="14" y="15"/>
                  </a:cubicBezTo>
                  <a:cubicBezTo>
                    <a:pt x="15" y="14"/>
                    <a:pt x="17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9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3" name="Freeform 1204"/>
            <p:cNvSpPr>
              <a:spLocks/>
            </p:cNvSpPr>
            <p:nvPr/>
          </p:nvSpPr>
          <p:spPr bwMode="auto">
            <a:xfrm>
              <a:off x="2782" y="3191"/>
              <a:ext cx="188" cy="107"/>
            </a:xfrm>
            <a:custGeom>
              <a:avLst/>
              <a:gdLst>
                <a:gd name="T0" fmla="*/ 101 w 197"/>
                <a:gd name="T1" fmla="*/ 3 h 111"/>
                <a:gd name="T2" fmla="*/ 92 w 197"/>
                <a:gd name="T3" fmla="*/ 9 h 111"/>
                <a:gd name="T4" fmla="*/ 79 w 197"/>
                <a:gd name="T5" fmla="*/ 14 h 111"/>
                <a:gd name="T6" fmla="*/ 72 w 197"/>
                <a:gd name="T7" fmla="*/ 11 h 111"/>
                <a:gd name="T8" fmla="*/ 55 w 197"/>
                <a:gd name="T9" fmla="*/ 10 h 111"/>
                <a:gd name="T10" fmla="*/ 26 w 197"/>
                <a:gd name="T11" fmla="*/ 6 h 111"/>
                <a:gd name="T12" fmla="*/ 18 w 197"/>
                <a:gd name="T13" fmla="*/ 11 h 111"/>
                <a:gd name="T14" fmla="*/ 16 w 197"/>
                <a:gd name="T15" fmla="*/ 12 h 111"/>
                <a:gd name="T16" fmla="*/ 16 w 197"/>
                <a:gd name="T17" fmla="*/ 29 h 111"/>
                <a:gd name="T18" fmla="*/ 5 w 197"/>
                <a:gd name="T19" fmla="*/ 41 h 111"/>
                <a:gd name="T20" fmla="*/ 5 w 197"/>
                <a:gd name="T21" fmla="*/ 47 h 111"/>
                <a:gd name="T22" fmla="*/ 4 w 197"/>
                <a:gd name="T23" fmla="*/ 49 h 111"/>
                <a:gd name="T24" fmla="*/ 0 w 197"/>
                <a:gd name="T25" fmla="*/ 56 h 111"/>
                <a:gd name="T26" fmla="*/ 2 w 197"/>
                <a:gd name="T27" fmla="*/ 58 h 111"/>
                <a:gd name="T28" fmla="*/ 7 w 197"/>
                <a:gd name="T29" fmla="*/ 60 h 111"/>
                <a:gd name="T30" fmla="*/ 20 w 197"/>
                <a:gd name="T31" fmla="*/ 62 h 111"/>
                <a:gd name="T32" fmla="*/ 38 w 197"/>
                <a:gd name="T33" fmla="*/ 62 h 111"/>
                <a:gd name="T34" fmla="*/ 47 w 197"/>
                <a:gd name="T35" fmla="*/ 57 h 111"/>
                <a:gd name="T36" fmla="*/ 51 w 197"/>
                <a:gd name="T37" fmla="*/ 55 h 111"/>
                <a:gd name="T38" fmla="*/ 58 w 197"/>
                <a:gd name="T39" fmla="*/ 54 h 111"/>
                <a:gd name="T40" fmla="*/ 71 w 197"/>
                <a:gd name="T41" fmla="*/ 60 h 111"/>
                <a:gd name="T42" fmla="*/ 86 w 197"/>
                <a:gd name="T43" fmla="*/ 85 h 111"/>
                <a:gd name="T44" fmla="*/ 85 w 197"/>
                <a:gd name="T45" fmla="*/ 87 h 111"/>
                <a:gd name="T46" fmla="*/ 76 w 197"/>
                <a:gd name="T47" fmla="*/ 86 h 111"/>
                <a:gd name="T48" fmla="*/ 74 w 197"/>
                <a:gd name="T49" fmla="*/ 90 h 111"/>
                <a:gd name="T50" fmla="*/ 73 w 197"/>
                <a:gd name="T51" fmla="*/ 92 h 111"/>
                <a:gd name="T52" fmla="*/ 71 w 197"/>
                <a:gd name="T53" fmla="*/ 95 h 111"/>
                <a:gd name="T54" fmla="*/ 72 w 197"/>
                <a:gd name="T55" fmla="*/ 99 h 111"/>
                <a:gd name="T56" fmla="*/ 78 w 197"/>
                <a:gd name="T57" fmla="*/ 98 h 111"/>
                <a:gd name="T58" fmla="*/ 89 w 197"/>
                <a:gd name="T59" fmla="*/ 86 h 111"/>
                <a:gd name="T60" fmla="*/ 112 w 197"/>
                <a:gd name="T61" fmla="*/ 81 h 111"/>
                <a:gd name="T62" fmla="*/ 121 w 197"/>
                <a:gd name="T63" fmla="*/ 87 h 111"/>
                <a:gd name="T64" fmla="*/ 119 w 197"/>
                <a:gd name="T65" fmla="*/ 100 h 111"/>
                <a:gd name="T66" fmla="*/ 126 w 197"/>
                <a:gd name="T67" fmla="*/ 111 h 111"/>
                <a:gd name="T68" fmla="*/ 147 w 197"/>
                <a:gd name="T69" fmla="*/ 103 h 111"/>
                <a:gd name="T70" fmla="*/ 174 w 197"/>
                <a:gd name="T71" fmla="*/ 74 h 111"/>
                <a:gd name="T72" fmla="*/ 174 w 197"/>
                <a:gd name="T73" fmla="*/ 71 h 111"/>
                <a:gd name="T74" fmla="*/ 185 w 197"/>
                <a:gd name="T75" fmla="*/ 62 h 111"/>
                <a:gd name="T76" fmla="*/ 195 w 197"/>
                <a:gd name="T77" fmla="*/ 58 h 111"/>
                <a:gd name="T78" fmla="*/ 195 w 197"/>
                <a:gd name="T79" fmla="*/ 50 h 111"/>
                <a:gd name="T80" fmla="*/ 194 w 197"/>
                <a:gd name="T81" fmla="*/ 42 h 111"/>
                <a:gd name="T82" fmla="*/ 176 w 197"/>
                <a:gd name="T83" fmla="*/ 37 h 111"/>
                <a:gd name="T84" fmla="*/ 163 w 197"/>
                <a:gd name="T85" fmla="*/ 31 h 111"/>
                <a:gd name="T86" fmla="*/ 145 w 197"/>
                <a:gd name="T87" fmla="*/ 28 h 111"/>
                <a:gd name="T88" fmla="*/ 132 w 197"/>
                <a:gd name="T89" fmla="*/ 15 h 111"/>
                <a:gd name="T90" fmla="*/ 124 w 197"/>
                <a:gd name="T91" fmla="*/ 0 h 111"/>
                <a:gd name="T92" fmla="*/ 112 w 197"/>
                <a:gd name="T93" fmla="*/ 1 h 111"/>
                <a:gd name="T94" fmla="*/ 106 w 197"/>
                <a:gd name="T95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" h="111">
                  <a:moveTo>
                    <a:pt x="103" y="3"/>
                  </a:moveTo>
                  <a:cubicBezTo>
                    <a:pt x="103" y="3"/>
                    <a:pt x="103" y="3"/>
                    <a:pt x="103" y="3"/>
                  </a:cubicBezTo>
                  <a:cubicBezTo>
                    <a:pt x="102" y="3"/>
                    <a:pt x="102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8" y="4"/>
                    <a:pt x="98" y="4"/>
                  </a:cubicBezTo>
                  <a:cubicBezTo>
                    <a:pt x="95" y="6"/>
                    <a:pt x="93" y="8"/>
                    <a:pt x="92" y="9"/>
                  </a:cubicBezTo>
                  <a:cubicBezTo>
                    <a:pt x="92" y="13"/>
                    <a:pt x="91" y="15"/>
                    <a:pt x="89" y="15"/>
                  </a:cubicBezTo>
                  <a:cubicBezTo>
                    <a:pt x="88" y="15"/>
                    <a:pt x="88" y="15"/>
                    <a:pt x="87" y="14"/>
                  </a:cubicBezTo>
                  <a:cubicBezTo>
                    <a:pt x="87" y="14"/>
                    <a:pt x="85" y="13"/>
                    <a:pt x="82" y="13"/>
                  </a:cubicBezTo>
                  <a:cubicBezTo>
                    <a:pt x="80" y="13"/>
                    <a:pt x="79" y="14"/>
                    <a:pt x="79" y="14"/>
                  </a:cubicBezTo>
                  <a:cubicBezTo>
                    <a:pt x="79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6" y="14"/>
                    <a:pt x="75" y="13"/>
                    <a:pt x="74" y="12"/>
                  </a:cubicBezTo>
                  <a:cubicBezTo>
                    <a:pt x="73" y="12"/>
                    <a:pt x="73" y="11"/>
                    <a:pt x="72" y="11"/>
                  </a:cubicBezTo>
                  <a:cubicBezTo>
                    <a:pt x="69" y="13"/>
                    <a:pt x="67" y="12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4" y="11"/>
                    <a:pt x="63" y="12"/>
                    <a:pt x="62" y="12"/>
                  </a:cubicBezTo>
                  <a:cubicBezTo>
                    <a:pt x="60" y="12"/>
                    <a:pt x="56" y="10"/>
                    <a:pt x="55" y="10"/>
                  </a:cubicBezTo>
                  <a:cubicBezTo>
                    <a:pt x="54" y="9"/>
                    <a:pt x="53" y="9"/>
                    <a:pt x="52" y="9"/>
                  </a:cubicBezTo>
                  <a:cubicBezTo>
                    <a:pt x="52" y="9"/>
                    <a:pt x="51" y="9"/>
                    <a:pt x="51" y="9"/>
                  </a:cubicBezTo>
                  <a:cubicBezTo>
                    <a:pt x="48" y="10"/>
                    <a:pt x="46" y="10"/>
                    <a:pt x="44" y="8"/>
                  </a:cubicBezTo>
                  <a:cubicBezTo>
                    <a:pt x="43" y="7"/>
                    <a:pt x="41" y="6"/>
                    <a:pt x="26" y="6"/>
                  </a:cubicBezTo>
                  <a:cubicBezTo>
                    <a:pt x="23" y="6"/>
                    <a:pt x="23" y="7"/>
                    <a:pt x="21" y="8"/>
                  </a:cubicBezTo>
                  <a:cubicBezTo>
                    <a:pt x="21" y="9"/>
                    <a:pt x="21" y="9"/>
                    <a:pt x="20" y="10"/>
                  </a:cubicBezTo>
                  <a:cubicBezTo>
                    <a:pt x="20" y="10"/>
                    <a:pt x="19" y="10"/>
                    <a:pt x="19" y="11"/>
                  </a:cubicBezTo>
                  <a:cubicBezTo>
                    <a:pt x="19" y="11"/>
                    <a:pt x="18" y="11"/>
                    <a:pt x="18" y="11"/>
                  </a:cubicBezTo>
                  <a:cubicBezTo>
                    <a:pt x="18" y="11"/>
                    <a:pt x="18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2" y="22"/>
                    <a:pt x="20" y="24"/>
                    <a:pt x="20" y="25"/>
                  </a:cubicBezTo>
                  <a:cubicBezTo>
                    <a:pt x="19" y="27"/>
                    <a:pt x="17" y="28"/>
                    <a:pt x="16" y="29"/>
                  </a:cubicBezTo>
                  <a:cubicBezTo>
                    <a:pt x="16" y="29"/>
                    <a:pt x="15" y="29"/>
                    <a:pt x="15" y="30"/>
                  </a:cubicBezTo>
                  <a:cubicBezTo>
                    <a:pt x="14" y="30"/>
                    <a:pt x="13" y="32"/>
                    <a:pt x="11" y="34"/>
                  </a:cubicBezTo>
                  <a:cubicBezTo>
                    <a:pt x="9" y="35"/>
                    <a:pt x="6" y="39"/>
                    <a:pt x="5" y="40"/>
                  </a:cubicBezTo>
                  <a:cubicBezTo>
                    <a:pt x="5" y="40"/>
                    <a:pt x="5" y="41"/>
                    <a:pt x="5" y="41"/>
                  </a:cubicBezTo>
                  <a:cubicBezTo>
                    <a:pt x="5" y="43"/>
                    <a:pt x="5" y="44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50"/>
                    <a:pt x="1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2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3" y="58"/>
                    <a:pt x="3" y="59"/>
                    <a:pt x="4" y="59"/>
                  </a:cubicBezTo>
                  <a:cubicBezTo>
                    <a:pt x="4" y="59"/>
                    <a:pt x="5" y="59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ubicBezTo>
                    <a:pt x="6" y="60"/>
                    <a:pt x="6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9" y="60"/>
                    <a:pt x="9" y="60"/>
                  </a:cubicBezTo>
                  <a:cubicBezTo>
                    <a:pt x="10" y="60"/>
                    <a:pt x="12" y="60"/>
                    <a:pt x="14" y="61"/>
                  </a:cubicBezTo>
                  <a:cubicBezTo>
                    <a:pt x="17" y="61"/>
                    <a:pt x="19" y="62"/>
                    <a:pt x="20" y="62"/>
                  </a:cubicBezTo>
                  <a:cubicBezTo>
                    <a:pt x="23" y="62"/>
                    <a:pt x="27" y="63"/>
                    <a:pt x="28" y="64"/>
                  </a:cubicBezTo>
                  <a:cubicBezTo>
                    <a:pt x="29" y="64"/>
                    <a:pt x="30" y="64"/>
                    <a:pt x="31" y="63"/>
                  </a:cubicBezTo>
                  <a:cubicBezTo>
                    <a:pt x="32" y="61"/>
                    <a:pt x="34" y="61"/>
                    <a:pt x="36" y="61"/>
                  </a:cubicBezTo>
                  <a:cubicBezTo>
                    <a:pt x="37" y="62"/>
                    <a:pt x="37" y="62"/>
                    <a:pt x="38" y="62"/>
                  </a:cubicBezTo>
                  <a:cubicBezTo>
                    <a:pt x="39" y="62"/>
                    <a:pt x="42" y="60"/>
                    <a:pt x="42" y="59"/>
                  </a:cubicBezTo>
                  <a:cubicBezTo>
                    <a:pt x="43" y="59"/>
                    <a:pt x="44" y="58"/>
                    <a:pt x="46" y="57"/>
                  </a:cubicBezTo>
                  <a:cubicBezTo>
                    <a:pt x="46" y="57"/>
                    <a:pt x="46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9" y="56"/>
                    <a:pt x="50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2" y="55"/>
                    <a:pt x="52" y="55"/>
                  </a:cubicBezTo>
                  <a:cubicBezTo>
                    <a:pt x="54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60" y="54"/>
                    <a:pt x="62" y="55"/>
                    <a:pt x="64" y="57"/>
                  </a:cubicBezTo>
                  <a:cubicBezTo>
                    <a:pt x="65" y="57"/>
                    <a:pt x="66" y="59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8" y="59"/>
                    <a:pt x="69" y="59"/>
                    <a:pt x="71" y="60"/>
                  </a:cubicBezTo>
                  <a:cubicBezTo>
                    <a:pt x="73" y="61"/>
                    <a:pt x="76" y="63"/>
                    <a:pt x="77" y="66"/>
                  </a:cubicBezTo>
                  <a:cubicBezTo>
                    <a:pt x="78" y="69"/>
                    <a:pt x="80" y="72"/>
                    <a:pt x="82" y="75"/>
                  </a:cubicBezTo>
                  <a:cubicBezTo>
                    <a:pt x="82" y="75"/>
                    <a:pt x="83" y="76"/>
                    <a:pt x="83" y="76"/>
                  </a:cubicBezTo>
                  <a:cubicBezTo>
                    <a:pt x="85" y="79"/>
                    <a:pt x="86" y="84"/>
                    <a:pt x="86" y="85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6" y="86"/>
                    <a:pt x="86" y="86"/>
                    <a:pt x="86" y="87"/>
                  </a:cubicBezTo>
                  <a:cubicBezTo>
                    <a:pt x="86" y="87"/>
                    <a:pt x="86" y="87"/>
                    <a:pt x="85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5" y="88"/>
                    <a:pt x="84" y="88"/>
                    <a:pt x="84" y="88"/>
                  </a:cubicBezTo>
                  <a:cubicBezTo>
                    <a:pt x="83" y="88"/>
                    <a:pt x="81" y="87"/>
                    <a:pt x="79" y="87"/>
                  </a:cubicBezTo>
                  <a:cubicBezTo>
                    <a:pt x="78" y="86"/>
                    <a:pt x="77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5" y="86"/>
                    <a:pt x="74" y="87"/>
                    <a:pt x="74" y="89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3"/>
                    <a:pt x="73" y="93"/>
                  </a:cubicBezTo>
                  <a:cubicBezTo>
                    <a:pt x="73" y="93"/>
                    <a:pt x="73" y="93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4"/>
                    <a:pt x="71" y="95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70" y="97"/>
                    <a:pt x="69" y="98"/>
                    <a:pt x="68" y="99"/>
                  </a:cubicBezTo>
                  <a:cubicBezTo>
                    <a:pt x="69" y="100"/>
                    <a:pt x="69" y="100"/>
                    <a:pt x="70" y="100"/>
                  </a:cubicBezTo>
                  <a:cubicBezTo>
                    <a:pt x="70" y="100"/>
                    <a:pt x="71" y="99"/>
                    <a:pt x="72" y="99"/>
                  </a:cubicBezTo>
                  <a:cubicBezTo>
                    <a:pt x="74" y="98"/>
                    <a:pt x="75" y="97"/>
                    <a:pt x="76" y="97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7" y="97"/>
                    <a:pt x="77" y="98"/>
                    <a:pt x="78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98"/>
                    <a:pt x="78" y="98"/>
                    <a:pt x="79" y="98"/>
                  </a:cubicBezTo>
                  <a:cubicBezTo>
                    <a:pt x="79" y="96"/>
                    <a:pt x="80" y="95"/>
                    <a:pt x="83" y="93"/>
                  </a:cubicBezTo>
                  <a:cubicBezTo>
                    <a:pt x="83" y="93"/>
                    <a:pt x="84" y="93"/>
                    <a:pt x="85" y="92"/>
                  </a:cubicBezTo>
                  <a:cubicBezTo>
                    <a:pt x="86" y="91"/>
                    <a:pt x="88" y="88"/>
                    <a:pt x="89" y="86"/>
                  </a:cubicBezTo>
                  <a:cubicBezTo>
                    <a:pt x="90" y="84"/>
                    <a:pt x="92" y="81"/>
                    <a:pt x="95" y="80"/>
                  </a:cubicBezTo>
                  <a:cubicBezTo>
                    <a:pt x="96" y="80"/>
                    <a:pt x="97" y="80"/>
                    <a:pt x="98" y="79"/>
                  </a:cubicBezTo>
                  <a:cubicBezTo>
                    <a:pt x="101" y="79"/>
                    <a:pt x="104" y="78"/>
                    <a:pt x="108" y="78"/>
                  </a:cubicBezTo>
                  <a:cubicBezTo>
                    <a:pt x="110" y="79"/>
                    <a:pt x="111" y="79"/>
                    <a:pt x="112" y="81"/>
                  </a:cubicBezTo>
                  <a:cubicBezTo>
                    <a:pt x="113" y="82"/>
                    <a:pt x="112" y="84"/>
                    <a:pt x="111" y="85"/>
                  </a:cubicBezTo>
                  <a:cubicBezTo>
                    <a:pt x="111" y="85"/>
                    <a:pt x="110" y="86"/>
                    <a:pt x="110" y="86"/>
                  </a:cubicBezTo>
                  <a:cubicBezTo>
                    <a:pt x="112" y="87"/>
                    <a:pt x="115" y="87"/>
                    <a:pt x="116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4" y="87"/>
                    <a:pt x="129" y="87"/>
                    <a:pt x="129" y="90"/>
                  </a:cubicBezTo>
                  <a:cubicBezTo>
                    <a:pt x="130" y="94"/>
                    <a:pt x="125" y="96"/>
                    <a:pt x="119" y="98"/>
                  </a:cubicBezTo>
                  <a:cubicBezTo>
                    <a:pt x="118" y="98"/>
                    <a:pt x="117" y="98"/>
                    <a:pt x="116" y="99"/>
                  </a:cubicBezTo>
                  <a:cubicBezTo>
                    <a:pt x="117" y="99"/>
                    <a:pt x="118" y="99"/>
                    <a:pt x="119" y="100"/>
                  </a:cubicBezTo>
                  <a:cubicBezTo>
                    <a:pt x="121" y="101"/>
                    <a:pt x="123" y="101"/>
                    <a:pt x="125" y="102"/>
                  </a:cubicBezTo>
                  <a:cubicBezTo>
                    <a:pt x="128" y="104"/>
                    <a:pt x="127" y="107"/>
                    <a:pt x="126" y="110"/>
                  </a:cubicBezTo>
                  <a:cubicBezTo>
                    <a:pt x="126" y="110"/>
                    <a:pt x="126" y="111"/>
                    <a:pt x="126" y="111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28" y="111"/>
                    <a:pt x="130" y="110"/>
                    <a:pt x="132" y="109"/>
                  </a:cubicBezTo>
                  <a:cubicBezTo>
                    <a:pt x="134" y="107"/>
                    <a:pt x="136" y="107"/>
                    <a:pt x="138" y="106"/>
                  </a:cubicBezTo>
                  <a:cubicBezTo>
                    <a:pt x="139" y="106"/>
                    <a:pt x="141" y="105"/>
                    <a:pt x="143" y="104"/>
                  </a:cubicBezTo>
                  <a:cubicBezTo>
                    <a:pt x="144" y="103"/>
                    <a:pt x="146" y="103"/>
                    <a:pt x="147" y="103"/>
                  </a:cubicBezTo>
                  <a:cubicBezTo>
                    <a:pt x="139" y="103"/>
                    <a:pt x="137" y="97"/>
                    <a:pt x="137" y="91"/>
                  </a:cubicBezTo>
                  <a:cubicBezTo>
                    <a:pt x="137" y="88"/>
                    <a:pt x="148" y="81"/>
                    <a:pt x="153" y="80"/>
                  </a:cubicBezTo>
                  <a:cubicBezTo>
                    <a:pt x="158" y="80"/>
                    <a:pt x="162" y="78"/>
                    <a:pt x="166" y="76"/>
                  </a:cubicBezTo>
                  <a:cubicBezTo>
                    <a:pt x="168" y="75"/>
                    <a:pt x="171" y="75"/>
                    <a:pt x="174" y="74"/>
                  </a:cubicBezTo>
                  <a:cubicBezTo>
                    <a:pt x="174" y="73"/>
                    <a:pt x="174" y="73"/>
                    <a:pt x="174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4" y="72"/>
                    <a:pt x="174" y="71"/>
                    <a:pt x="174" y="71"/>
                  </a:cubicBezTo>
                  <a:cubicBezTo>
                    <a:pt x="174" y="71"/>
                    <a:pt x="174" y="71"/>
                    <a:pt x="174" y="71"/>
                  </a:cubicBezTo>
                  <a:cubicBezTo>
                    <a:pt x="174" y="70"/>
                    <a:pt x="174" y="70"/>
                    <a:pt x="174" y="69"/>
                  </a:cubicBezTo>
                  <a:cubicBezTo>
                    <a:pt x="175" y="69"/>
                    <a:pt x="176" y="68"/>
                    <a:pt x="176" y="68"/>
                  </a:cubicBezTo>
                  <a:cubicBezTo>
                    <a:pt x="177" y="68"/>
                    <a:pt x="178" y="67"/>
                    <a:pt x="179" y="66"/>
                  </a:cubicBezTo>
                  <a:cubicBezTo>
                    <a:pt x="182" y="63"/>
                    <a:pt x="184" y="62"/>
                    <a:pt x="185" y="62"/>
                  </a:cubicBezTo>
                  <a:cubicBezTo>
                    <a:pt x="186" y="62"/>
                    <a:pt x="187" y="62"/>
                    <a:pt x="188" y="62"/>
                  </a:cubicBezTo>
                  <a:cubicBezTo>
                    <a:pt x="190" y="63"/>
                    <a:pt x="192" y="63"/>
                    <a:pt x="193" y="63"/>
                  </a:cubicBezTo>
                  <a:cubicBezTo>
                    <a:pt x="193" y="62"/>
                    <a:pt x="193" y="62"/>
                    <a:pt x="194" y="61"/>
                  </a:cubicBezTo>
                  <a:cubicBezTo>
                    <a:pt x="194" y="60"/>
                    <a:pt x="195" y="59"/>
                    <a:pt x="195" y="58"/>
                  </a:cubicBezTo>
                  <a:cubicBezTo>
                    <a:pt x="195" y="58"/>
                    <a:pt x="194" y="58"/>
                    <a:pt x="194" y="57"/>
                  </a:cubicBezTo>
                  <a:cubicBezTo>
                    <a:pt x="193" y="56"/>
                    <a:pt x="192" y="55"/>
                    <a:pt x="192" y="53"/>
                  </a:cubicBezTo>
                  <a:cubicBezTo>
                    <a:pt x="193" y="51"/>
                    <a:pt x="194" y="51"/>
                    <a:pt x="195" y="5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0"/>
                    <a:pt x="193" y="49"/>
                    <a:pt x="193" y="47"/>
                  </a:cubicBezTo>
                  <a:cubicBezTo>
                    <a:pt x="193" y="46"/>
                    <a:pt x="194" y="45"/>
                    <a:pt x="195" y="44"/>
                  </a:cubicBezTo>
                  <a:cubicBezTo>
                    <a:pt x="196" y="44"/>
                    <a:pt x="197" y="43"/>
                    <a:pt x="197" y="43"/>
                  </a:cubicBezTo>
                  <a:cubicBezTo>
                    <a:pt x="196" y="43"/>
                    <a:pt x="195" y="42"/>
                    <a:pt x="194" y="42"/>
                  </a:cubicBezTo>
                  <a:cubicBezTo>
                    <a:pt x="193" y="41"/>
                    <a:pt x="192" y="41"/>
                    <a:pt x="191" y="40"/>
                  </a:cubicBezTo>
                  <a:cubicBezTo>
                    <a:pt x="190" y="40"/>
                    <a:pt x="188" y="39"/>
                    <a:pt x="187" y="39"/>
                  </a:cubicBezTo>
                  <a:cubicBezTo>
                    <a:pt x="185" y="39"/>
                    <a:pt x="183" y="39"/>
                    <a:pt x="182" y="38"/>
                  </a:cubicBezTo>
                  <a:cubicBezTo>
                    <a:pt x="181" y="37"/>
                    <a:pt x="178" y="37"/>
                    <a:pt x="176" y="37"/>
                  </a:cubicBezTo>
                  <a:cubicBezTo>
                    <a:pt x="174" y="37"/>
                    <a:pt x="172" y="37"/>
                    <a:pt x="171" y="35"/>
                  </a:cubicBezTo>
                  <a:cubicBezTo>
                    <a:pt x="171" y="35"/>
                    <a:pt x="170" y="34"/>
                    <a:pt x="170" y="33"/>
                  </a:cubicBezTo>
                  <a:cubicBezTo>
                    <a:pt x="168" y="32"/>
                    <a:pt x="167" y="31"/>
                    <a:pt x="167" y="30"/>
                  </a:cubicBezTo>
                  <a:cubicBezTo>
                    <a:pt x="166" y="30"/>
                    <a:pt x="164" y="30"/>
                    <a:pt x="163" y="31"/>
                  </a:cubicBezTo>
                  <a:cubicBezTo>
                    <a:pt x="161" y="32"/>
                    <a:pt x="158" y="33"/>
                    <a:pt x="155" y="31"/>
                  </a:cubicBezTo>
                  <a:cubicBezTo>
                    <a:pt x="155" y="31"/>
                    <a:pt x="154" y="31"/>
                    <a:pt x="154" y="30"/>
                  </a:cubicBezTo>
                  <a:cubicBezTo>
                    <a:pt x="153" y="30"/>
                    <a:pt x="152" y="29"/>
                    <a:pt x="152" y="29"/>
                  </a:cubicBezTo>
                  <a:cubicBezTo>
                    <a:pt x="150" y="30"/>
                    <a:pt x="146" y="29"/>
                    <a:pt x="145" y="28"/>
                  </a:cubicBezTo>
                  <a:cubicBezTo>
                    <a:pt x="145" y="27"/>
                    <a:pt x="144" y="26"/>
                    <a:pt x="145" y="24"/>
                  </a:cubicBezTo>
                  <a:cubicBezTo>
                    <a:pt x="145" y="23"/>
                    <a:pt x="142" y="19"/>
                    <a:pt x="141" y="18"/>
                  </a:cubicBezTo>
                  <a:cubicBezTo>
                    <a:pt x="141" y="18"/>
                    <a:pt x="140" y="18"/>
                    <a:pt x="139" y="18"/>
                  </a:cubicBezTo>
                  <a:cubicBezTo>
                    <a:pt x="136" y="18"/>
                    <a:pt x="133" y="18"/>
                    <a:pt x="132" y="15"/>
                  </a:cubicBezTo>
                  <a:cubicBezTo>
                    <a:pt x="131" y="14"/>
                    <a:pt x="131" y="14"/>
                    <a:pt x="130" y="13"/>
                  </a:cubicBezTo>
                  <a:cubicBezTo>
                    <a:pt x="129" y="11"/>
                    <a:pt x="128" y="9"/>
                    <a:pt x="129" y="7"/>
                  </a:cubicBezTo>
                  <a:cubicBezTo>
                    <a:pt x="130" y="6"/>
                    <a:pt x="129" y="2"/>
                    <a:pt x="128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123" y="0"/>
                    <a:pt x="121" y="0"/>
                    <a:pt x="121" y="0"/>
                  </a:cubicBezTo>
                  <a:cubicBezTo>
                    <a:pt x="120" y="1"/>
                    <a:pt x="118" y="1"/>
                    <a:pt x="116" y="0"/>
                  </a:cubicBezTo>
                  <a:cubicBezTo>
                    <a:pt x="115" y="0"/>
                    <a:pt x="114" y="0"/>
                    <a:pt x="114" y="0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2" y="2"/>
                    <a:pt x="111" y="3"/>
                    <a:pt x="109" y="3"/>
                  </a:cubicBezTo>
                  <a:cubicBezTo>
                    <a:pt x="109" y="3"/>
                    <a:pt x="108" y="3"/>
                    <a:pt x="107" y="3"/>
                  </a:cubicBezTo>
                  <a:cubicBezTo>
                    <a:pt x="107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3"/>
                    <a:pt x="104" y="3"/>
                    <a:pt x="104" y="2"/>
                  </a:cubicBezTo>
                  <a:cubicBezTo>
                    <a:pt x="104" y="2"/>
                    <a:pt x="104" y="3"/>
                    <a:pt x="103" y="3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4" name="Freeform 1205"/>
            <p:cNvSpPr>
              <a:spLocks/>
            </p:cNvSpPr>
            <p:nvPr/>
          </p:nvSpPr>
          <p:spPr bwMode="auto">
            <a:xfrm>
              <a:off x="2792" y="3134"/>
              <a:ext cx="98" cy="67"/>
            </a:xfrm>
            <a:custGeom>
              <a:avLst/>
              <a:gdLst>
                <a:gd name="T0" fmla="*/ 53 w 102"/>
                <a:gd name="T1" fmla="*/ 0 h 70"/>
                <a:gd name="T2" fmla="*/ 51 w 102"/>
                <a:gd name="T3" fmla="*/ 2 h 70"/>
                <a:gd name="T4" fmla="*/ 45 w 102"/>
                <a:gd name="T5" fmla="*/ 5 h 70"/>
                <a:gd name="T6" fmla="*/ 39 w 102"/>
                <a:gd name="T7" fmla="*/ 7 h 70"/>
                <a:gd name="T8" fmla="*/ 39 w 102"/>
                <a:gd name="T9" fmla="*/ 8 h 70"/>
                <a:gd name="T10" fmla="*/ 38 w 102"/>
                <a:gd name="T11" fmla="*/ 13 h 70"/>
                <a:gd name="T12" fmla="*/ 37 w 102"/>
                <a:gd name="T13" fmla="*/ 15 h 70"/>
                <a:gd name="T14" fmla="*/ 35 w 102"/>
                <a:gd name="T15" fmla="*/ 17 h 70"/>
                <a:gd name="T16" fmla="*/ 27 w 102"/>
                <a:gd name="T17" fmla="*/ 23 h 70"/>
                <a:gd name="T18" fmla="*/ 24 w 102"/>
                <a:gd name="T19" fmla="*/ 30 h 70"/>
                <a:gd name="T20" fmla="*/ 12 w 102"/>
                <a:gd name="T21" fmla="*/ 35 h 70"/>
                <a:gd name="T22" fmla="*/ 10 w 102"/>
                <a:gd name="T23" fmla="*/ 35 h 70"/>
                <a:gd name="T24" fmla="*/ 10 w 102"/>
                <a:gd name="T25" fmla="*/ 35 h 70"/>
                <a:gd name="T26" fmla="*/ 9 w 102"/>
                <a:gd name="T27" fmla="*/ 35 h 70"/>
                <a:gd name="T28" fmla="*/ 8 w 102"/>
                <a:gd name="T29" fmla="*/ 35 h 70"/>
                <a:gd name="T30" fmla="*/ 7 w 102"/>
                <a:gd name="T31" fmla="*/ 35 h 70"/>
                <a:gd name="T32" fmla="*/ 6 w 102"/>
                <a:gd name="T33" fmla="*/ 35 h 70"/>
                <a:gd name="T34" fmla="*/ 4 w 102"/>
                <a:gd name="T35" fmla="*/ 35 h 70"/>
                <a:gd name="T36" fmla="*/ 4 w 102"/>
                <a:gd name="T37" fmla="*/ 35 h 70"/>
                <a:gd name="T38" fmla="*/ 4 w 102"/>
                <a:gd name="T39" fmla="*/ 37 h 70"/>
                <a:gd name="T40" fmla="*/ 4 w 102"/>
                <a:gd name="T41" fmla="*/ 38 h 70"/>
                <a:gd name="T42" fmla="*/ 5 w 102"/>
                <a:gd name="T43" fmla="*/ 40 h 70"/>
                <a:gd name="T44" fmla="*/ 8 w 102"/>
                <a:gd name="T45" fmla="*/ 50 h 70"/>
                <a:gd name="T46" fmla="*/ 0 w 102"/>
                <a:gd name="T47" fmla="*/ 58 h 70"/>
                <a:gd name="T48" fmla="*/ 4 w 102"/>
                <a:gd name="T49" fmla="*/ 64 h 70"/>
                <a:gd name="T50" fmla="*/ 4 w 102"/>
                <a:gd name="T51" fmla="*/ 65 h 70"/>
                <a:gd name="T52" fmla="*/ 4 w 102"/>
                <a:gd name="T53" fmla="*/ 68 h 70"/>
                <a:gd name="T54" fmla="*/ 4 w 102"/>
                <a:gd name="T55" fmla="*/ 68 h 70"/>
                <a:gd name="T56" fmla="*/ 5 w 102"/>
                <a:gd name="T57" fmla="*/ 68 h 70"/>
                <a:gd name="T58" fmla="*/ 7 w 102"/>
                <a:gd name="T59" fmla="*/ 66 h 70"/>
                <a:gd name="T60" fmla="*/ 36 w 102"/>
                <a:gd name="T61" fmla="*/ 65 h 70"/>
                <a:gd name="T62" fmla="*/ 40 w 102"/>
                <a:gd name="T63" fmla="*/ 65 h 70"/>
                <a:gd name="T64" fmla="*/ 51 w 102"/>
                <a:gd name="T65" fmla="*/ 68 h 70"/>
                <a:gd name="T66" fmla="*/ 59 w 102"/>
                <a:gd name="T67" fmla="*/ 68 h 70"/>
                <a:gd name="T68" fmla="*/ 66 w 102"/>
                <a:gd name="T69" fmla="*/ 69 h 70"/>
                <a:gd name="T70" fmla="*/ 71 w 102"/>
                <a:gd name="T71" fmla="*/ 69 h 70"/>
                <a:gd name="T72" fmla="*/ 77 w 102"/>
                <a:gd name="T73" fmla="*/ 69 h 70"/>
                <a:gd name="T74" fmla="*/ 85 w 102"/>
                <a:gd name="T75" fmla="*/ 60 h 70"/>
                <a:gd name="T76" fmla="*/ 87 w 102"/>
                <a:gd name="T77" fmla="*/ 59 h 70"/>
                <a:gd name="T78" fmla="*/ 89 w 102"/>
                <a:gd name="T79" fmla="*/ 59 h 70"/>
                <a:gd name="T80" fmla="*/ 91 w 102"/>
                <a:gd name="T81" fmla="*/ 59 h 70"/>
                <a:gd name="T82" fmla="*/ 90 w 102"/>
                <a:gd name="T83" fmla="*/ 57 h 70"/>
                <a:gd name="T84" fmla="*/ 88 w 102"/>
                <a:gd name="T85" fmla="*/ 51 h 70"/>
                <a:gd name="T86" fmla="*/ 91 w 102"/>
                <a:gd name="T87" fmla="*/ 42 h 70"/>
                <a:gd name="T88" fmla="*/ 97 w 102"/>
                <a:gd name="T89" fmla="*/ 44 h 70"/>
                <a:gd name="T90" fmla="*/ 98 w 102"/>
                <a:gd name="T91" fmla="*/ 37 h 70"/>
                <a:gd name="T92" fmla="*/ 93 w 102"/>
                <a:gd name="T93" fmla="*/ 34 h 70"/>
                <a:gd name="T94" fmla="*/ 86 w 102"/>
                <a:gd name="T95" fmla="*/ 26 h 70"/>
                <a:gd name="T96" fmla="*/ 82 w 102"/>
                <a:gd name="T97" fmla="*/ 16 h 70"/>
                <a:gd name="T98" fmla="*/ 82 w 102"/>
                <a:gd name="T99" fmla="*/ 11 h 70"/>
                <a:gd name="T100" fmla="*/ 82 w 102"/>
                <a:gd name="T101" fmla="*/ 8 h 70"/>
                <a:gd name="T102" fmla="*/ 74 w 102"/>
                <a:gd name="T103" fmla="*/ 5 h 70"/>
                <a:gd name="T104" fmla="*/ 65 w 102"/>
                <a:gd name="T105" fmla="*/ 4 h 70"/>
                <a:gd name="T106" fmla="*/ 54 w 102"/>
                <a:gd name="T107" fmla="*/ 0 h 70"/>
                <a:gd name="T108" fmla="*/ 54 w 102"/>
                <a:gd name="T10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" h="70">
                  <a:moveTo>
                    <a:pt x="54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2" y="1"/>
                  </a:cubicBezTo>
                  <a:cubicBezTo>
                    <a:pt x="52" y="1"/>
                    <a:pt x="52" y="2"/>
                    <a:pt x="51" y="2"/>
                  </a:cubicBezTo>
                  <a:cubicBezTo>
                    <a:pt x="50" y="3"/>
                    <a:pt x="49" y="5"/>
                    <a:pt x="47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3" y="5"/>
                    <a:pt x="41" y="5"/>
                    <a:pt x="40" y="6"/>
                  </a:cubicBezTo>
                  <a:cubicBezTo>
                    <a:pt x="40" y="6"/>
                    <a:pt x="40" y="6"/>
                    <a:pt x="39" y="7"/>
                  </a:cubicBezTo>
                  <a:cubicBezTo>
                    <a:pt x="39" y="7"/>
                    <a:pt x="39" y="7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9"/>
                    <a:pt x="38" y="10"/>
                  </a:cubicBezTo>
                  <a:cubicBezTo>
                    <a:pt x="38" y="11"/>
                    <a:pt x="38" y="12"/>
                    <a:pt x="38" y="13"/>
                  </a:cubicBezTo>
                  <a:cubicBezTo>
                    <a:pt x="38" y="13"/>
                    <a:pt x="38" y="14"/>
                    <a:pt x="38" y="14"/>
                  </a:cubicBezTo>
                  <a:cubicBezTo>
                    <a:pt x="38" y="15"/>
                    <a:pt x="38" y="15"/>
                    <a:pt x="37" y="15"/>
                  </a:cubicBezTo>
                  <a:cubicBezTo>
                    <a:pt x="37" y="16"/>
                    <a:pt x="36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8"/>
                    <a:pt x="33" y="19"/>
                    <a:pt x="32" y="19"/>
                  </a:cubicBezTo>
                  <a:cubicBezTo>
                    <a:pt x="30" y="20"/>
                    <a:pt x="28" y="22"/>
                    <a:pt x="27" y="23"/>
                  </a:cubicBezTo>
                  <a:cubicBezTo>
                    <a:pt x="27" y="24"/>
                    <a:pt x="27" y="24"/>
                    <a:pt x="27" y="25"/>
                  </a:cubicBezTo>
                  <a:cubicBezTo>
                    <a:pt x="27" y="27"/>
                    <a:pt x="27" y="30"/>
                    <a:pt x="24" y="30"/>
                  </a:cubicBezTo>
                  <a:cubicBezTo>
                    <a:pt x="22" y="30"/>
                    <a:pt x="19" y="31"/>
                    <a:pt x="18" y="32"/>
                  </a:cubicBezTo>
                  <a:cubicBezTo>
                    <a:pt x="17" y="34"/>
                    <a:pt x="15" y="35"/>
                    <a:pt x="12" y="35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4" y="36"/>
                    <a:pt x="4" y="36"/>
                    <a:pt x="4" y="37"/>
                  </a:cubicBezTo>
                  <a:cubicBezTo>
                    <a:pt x="4" y="37"/>
                    <a:pt x="4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5" y="40"/>
                    <a:pt x="5" y="40"/>
                    <a:pt x="5" y="41"/>
                  </a:cubicBezTo>
                  <a:cubicBezTo>
                    <a:pt x="7" y="42"/>
                    <a:pt x="8" y="47"/>
                    <a:pt x="8" y="50"/>
                  </a:cubicBezTo>
                  <a:cubicBezTo>
                    <a:pt x="8" y="52"/>
                    <a:pt x="6" y="53"/>
                    <a:pt x="5" y="54"/>
                  </a:cubicBezTo>
                  <a:cubicBezTo>
                    <a:pt x="4" y="55"/>
                    <a:pt x="1" y="57"/>
                    <a:pt x="0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59"/>
                    <a:pt x="5" y="61"/>
                    <a:pt x="4" y="64"/>
                  </a:cubicBezTo>
                  <a:cubicBezTo>
                    <a:pt x="4" y="64"/>
                    <a:pt x="4" y="64"/>
                    <a:pt x="4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9" y="64"/>
                    <a:pt x="11" y="62"/>
                    <a:pt x="15" y="62"/>
                  </a:cubicBezTo>
                  <a:cubicBezTo>
                    <a:pt x="28" y="62"/>
                    <a:pt x="34" y="63"/>
                    <a:pt x="36" y="65"/>
                  </a:cubicBezTo>
                  <a:cubicBezTo>
                    <a:pt x="36" y="65"/>
                    <a:pt x="38" y="65"/>
                    <a:pt x="39" y="65"/>
                  </a:cubicBezTo>
                  <a:cubicBezTo>
                    <a:pt x="39" y="65"/>
                    <a:pt x="39" y="65"/>
                    <a:pt x="40" y="65"/>
                  </a:cubicBezTo>
                  <a:cubicBezTo>
                    <a:pt x="42" y="65"/>
                    <a:pt x="44" y="65"/>
                    <a:pt x="46" y="66"/>
                  </a:cubicBezTo>
                  <a:cubicBezTo>
                    <a:pt x="48" y="67"/>
                    <a:pt x="50" y="68"/>
                    <a:pt x="51" y="68"/>
                  </a:cubicBezTo>
                  <a:cubicBezTo>
                    <a:pt x="52" y="66"/>
                    <a:pt x="53" y="66"/>
                    <a:pt x="55" y="67"/>
                  </a:cubicBezTo>
                  <a:cubicBezTo>
                    <a:pt x="56" y="68"/>
                    <a:pt x="58" y="68"/>
                    <a:pt x="59" y="68"/>
                  </a:cubicBezTo>
                  <a:cubicBezTo>
                    <a:pt x="59" y="67"/>
                    <a:pt x="60" y="67"/>
                    <a:pt x="61" y="67"/>
                  </a:cubicBezTo>
                  <a:cubicBezTo>
                    <a:pt x="63" y="67"/>
                    <a:pt x="64" y="68"/>
                    <a:pt x="66" y="69"/>
                  </a:cubicBezTo>
                  <a:cubicBezTo>
                    <a:pt x="66" y="69"/>
                    <a:pt x="66" y="70"/>
                    <a:pt x="67" y="70"/>
                  </a:cubicBezTo>
                  <a:cubicBezTo>
                    <a:pt x="68" y="69"/>
                    <a:pt x="70" y="69"/>
                    <a:pt x="71" y="69"/>
                  </a:cubicBezTo>
                  <a:cubicBezTo>
                    <a:pt x="73" y="69"/>
                    <a:pt x="75" y="69"/>
                    <a:pt x="77" y="70"/>
                  </a:cubicBezTo>
                  <a:cubicBezTo>
                    <a:pt x="77" y="70"/>
                    <a:pt x="77" y="69"/>
                    <a:pt x="77" y="69"/>
                  </a:cubicBezTo>
                  <a:cubicBezTo>
                    <a:pt x="77" y="67"/>
                    <a:pt x="80" y="64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0"/>
                    <a:pt x="87" y="60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8" y="59"/>
                    <a:pt x="88" y="59"/>
                    <a:pt x="89" y="59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90" y="59"/>
                    <a:pt x="90" y="59"/>
                    <a:pt x="91" y="59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0" y="58"/>
                    <a:pt x="90" y="58"/>
                    <a:pt x="90" y="57"/>
                  </a:cubicBezTo>
                  <a:cubicBezTo>
                    <a:pt x="90" y="57"/>
                    <a:pt x="90" y="56"/>
                    <a:pt x="90" y="56"/>
                  </a:cubicBezTo>
                  <a:cubicBezTo>
                    <a:pt x="89" y="54"/>
                    <a:pt x="89" y="53"/>
                    <a:pt x="88" y="51"/>
                  </a:cubicBezTo>
                  <a:cubicBezTo>
                    <a:pt x="87" y="48"/>
                    <a:pt x="87" y="46"/>
                    <a:pt x="88" y="44"/>
                  </a:cubicBezTo>
                  <a:cubicBezTo>
                    <a:pt x="89" y="43"/>
                    <a:pt x="90" y="42"/>
                    <a:pt x="91" y="42"/>
                  </a:cubicBezTo>
                  <a:cubicBezTo>
                    <a:pt x="92" y="42"/>
                    <a:pt x="93" y="43"/>
                    <a:pt x="95" y="44"/>
                  </a:cubicBezTo>
                  <a:cubicBezTo>
                    <a:pt x="95" y="44"/>
                    <a:pt x="97" y="44"/>
                    <a:pt x="97" y="44"/>
                  </a:cubicBezTo>
                  <a:cubicBezTo>
                    <a:pt x="101" y="42"/>
                    <a:pt x="102" y="41"/>
                    <a:pt x="102" y="41"/>
                  </a:cubicBezTo>
                  <a:cubicBezTo>
                    <a:pt x="101" y="40"/>
                    <a:pt x="99" y="38"/>
                    <a:pt x="98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37"/>
                    <a:pt x="94" y="35"/>
                    <a:pt x="93" y="34"/>
                  </a:cubicBezTo>
                  <a:cubicBezTo>
                    <a:pt x="92" y="33"/>
                    <a:pt x="91" y="31"/>
                    <a:pt x="90" y="31"/>
                  </a:cubicBezTo>
                  <a:cubicBezTo>
                    <a:pt x="88" y="30"/>
                    <a:pt x="87" y="28"/>
                    <a:pt x="86" y="26"/>
                  </a:cubicBezTo>
                  <a:cubicBezTo>
                    <a:pt x="86" y="25"/>
                    <a:pt x="85" y="24"/>
                    <a:pt x="85" y="24"/>
                  </a:cubicBezTo>
                  <a:cubicBezTo>
                    <a:pt x="82" y="22"/>
                    <a:pt x="82" y="18"/>
                    <a:pt x="82" y="16"/>
                  </a:cubicBezTo>
                  <a:cubicBezTo>
                    <a:pt x="82" y="16"/>
                    <a:pt x="82" y="15"/>
                    <a:pt x="82" y="14"/>
                  </a:cubicBezTo>
                  <a:cubicBezTo>
                    <a:pt x="82" y="13"/>
                    <a:pt x="82" y="12"/>
                    <a:pt x="82" y="11"/>
                  </a:cubicBezTo>
                  <a:cubicBezTo>
                    <a:pt x="82" y="10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7"/>
                    <a:pt x="77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2" y="6"/>
                    <a:pt x="70" y="7"/>
                    <a:pt x="69" y="7"/>
                  </a:cubicBezTo>
                  <a:cubicBezTo>
                    <a:pt x="68" y="7"/>
                    <a:pt x="66" y="6"/>
                    <a:pt x="65" y="4"/>
                  </a:cubicBezTo>
                  <a:cubicBezTo>
                    <a:pt x="64" y="2"/>
                    <a:pt x="63" y="2"/>
                    <a:pt x="62" y="2"/>
                  </a:cubicBezTo>
                  <a:cubicBezTo>
                    <a:pt x="58" y="3"/>
                    <a:pt x="55" y="1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5" name="Freeform 1206"/>
            <p:cNvSpPr>
              <a:spLocks/>
            </p:cNvSpPr>
            <p:nvPr/>
          </p:nvSpPr>
          <p:spPr bwMode="auto">
            <a:xfrm>
              <a:off x="2767" y="3105"/>
              <a:ext cx="75" cy="33"/>
            </a:xfrm>
            <a:custGeom>
              <a:avLst/>
              <a:gdLst>
                <a:gd name="T0" fmla="*/ 66 w 78"/>
                <a:gd name="T1" fmla="*/ 32 h 34"/>
                <a:gd name="T2" fmla="*/ 69 w 78"/>
                <a:gd name="T3" fmla="*/ 31 h 34"/>
                <a:gd name="T4" fmla="*/ 73 w 78"/>
                <a:gd name="T5" fmla="*/ 31 h 34"/>
                <a:gd name="T6" fmla="*/ 76 w 78"/>
                <a:gd name="T7" fmla="*/ 28 h 34"/>
                <a:gd name="T8" fmla="*/ 78 w 78"/>
                <a:gd name="T9" fmla="*/ 27 h 34"/>
                <a:gd name="T10" fmla="*/ 78 w 78"/>
                <a:gd name="T11" fmla="*/ 26 h 34"/>
                <a:gd name="T12" fmla="*/ 73 w 78"/>
                <a:gd name="T13" fmla="*/ 14 h 34"/>
                <a:gd name="T14" fmla="*/ 71 w 78"/>
                <a:gd name="T15" fmla="*/ 8 h 34"/>
                <a:gd name="T16" fmla="*/ 70 w 78"/>
                <a:gd name="T17" fmla="*/ 7 h 34"/>
                <a:gd name="T18" fmla="*/ 61 w 78"/>
                <a:gd name="T19" fmla="*/ 6 h 34"/>
                <a:gd name="T20" fmla="*/ 49 w 78"/>
                <a:gd name="T21" fmla="*/ 0 h 34"/>
                <a:gd name="T22" fmla="*/ 46 w 78"/>
                <a:gd name="T23" fmla="*/ 0 h 34"/>
                <a:gd name="T24" fmla="*/ 44 w 78"/>
                <a:gd name="T25" fmla="*/ 0 h 34"/>
                <a:gd name="T26" fmla="*/ 42 w 78"/>
                <a:gd name="T27" fmla="*/ 0 h 34"/>
                <a:gd name="T28" fmla="*/ 40 w 78"/>
                <a:gd name="T29" fmla="*/ 0 h 34"/>
                <a:gd name="T30" fmla="*/ 38 w 78"/>
                <a:gd name="T31" fmla="*/ 4 h 34"/>
                <a:gd name="T32" fmla="*/ 30 w 78"/>
                <a:gd name="T33" fmla="*/ 16 h 34"/>
                <a:gd name="T34" fmla="*/ 27 w 78"/>
                <a:gd name="T35" fmla="*/ 16 h 34"/>
                <a:gd name="T36" fmla="*/ 16 w 78"/>
                <a:gd name="T37" fmla="*/ 3 h 34"/>
                <a:gd name="T38" fmla="*/ 7 w 78"/>
                <a:gd name="T39" fmla="*/ 9 h 34"/>
                <a:gd name="T40" fmla="*/ 3 w 78"/>
                <a:gd name="T41" fmla="*/ 17 h 34"/>
                <a:gd name="T42" fmla="*/ 2 w 78"/>
                <a:gd name="T43" fmla="*/ 25 h 34"/>
                <a:gd name="T44" fmla="*/ 4 w 78"/>
                <a:gd name="T45" fmla="*/ 25 h 34"/>
                <a:gd name="T46" fmla="*/ 6 w 78"/>
                <a:gd name="T47" fmla="*/ 24 h 34"/>
                <a:gd name="T48" fmla="*/ 7 w 78"/>
                <a:gd name="T49" fmla="*/ 24 h 34"/>
                <a:gd name="T50" fmla="*/ 14 w 78"/>
                <a:gd name="T51" fmla="*/ 22 h 34"/>
                <a:gd name="T52" fmla="*/ 26 w 78"/>
                <a:gd name="T53" fmla="*/ 23 h 34"/>
                <a:gd name="T54" fmla="*/ 39 w 78"/>
                <a:gd name="T55" fmla="*/ 23 h 34"/>
                <a:gd name="T56" fmla="*/ 46 w 78"/>
                <a:gd name="T57" fmla="*/ 25 h 34"/>
                <a:gd name="T58" fmla="*/ 47 w 78"/>
                <a:gd name="T59" fmla="*/ 25 h 34"/>
                <a:gd name="T60" fmla="*/ 61 w 78"/>
                <a:gd name="T61" fmla="*/ 33 h 34"/>
                <a:gd name="T62" fmla="*/ 62 w 78"/>
                <a:gd name="T63" fmla="*/ 34 h 34"/>
                <a:gd name="T64" fmla="*/ 64 w 78"/>
                <a:gd name="T6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34">
                  <a:moveTo>
                    <a:pt x="64" y="33"/>
                  </a:moveTo>
                  <a:cubicBezTo>
                    <a:pt x="64" y="32"/>
                    <a:pt x="65" y="32"/>
                    <a:pt x="66" y="32"/>
                  </a:cubicBezTo>
                  <a:cubicBezTo>
                    <a:pt x="67" y="31"/>
                    <a:pt x="68" y="31"/>
                    <a:pt x="69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0" y="31"/>
                    <a:pt x="71" y="31"/>
                    <a:pt x="71" y="31"/>
                  </a:cubicBezTo>
                  <a:cubicBezTo>
                    <a:pt x="72" y="31"/>
                    <a:pt x="72" y="31"/>
                    <a:pt x="73" y="31"/>
                  </a:cubicBezTo>
                  <a:cubicBezTo>
                    <a:pt x="73" y="31"/>
                    <a:pt x="73" y="31"/>
                    <a:pt x="74" y="30"/>
                  </a:cubicBezTo>
                  <a:cubicBezTo>
                    <a:pt x="74" y="29"/>
                    <a:pt x="75" y="28"/>
                    <a:pt x="76" y="28"/>
                  </a:cubicBezTo>
                  <a:cubicBezTo>
                    <a:pt x="76" y="27"/>
                    <a:pt x="77" y="27"/>
                    <a:pt x="77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4"/>
                    <a:pt x="77" y="23"/>
                    <a:pt x="77" y="22"/>
                  </a:cubicBezTo>
                  <a:cubicBezTo>
                    <a:pt x="73" y="19"/>
                    <a:pt x="72" y="16"/>
                    <a:pt x="73" y="14"/>
                  </a:cubicBezTo>
                  <a:cubicBezTo>
                    <a:pt x="73" y="13"/>
                    <a:pt x="74" y="11"/>
                    <a:pt x="72" y="10"/>
                  </a:cubicBezTo>
                  <a:cubicBezTo>
                    <a:pt x="72" y="9"/>
                    <a:pt x="71" y="9"/>
                    <a:pt x="71" y="8"/>
                  </a:cubicBezTo>
                  <a:cubicBezTo>
                    <a:pt x="71" y="8"/>
                    <a:pt x="71" y="8"/>
                    <a:pt x="70" y="8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6" y="7"/>
                    <a:pt x="63" y="7"/>
                    <a:pt x="62" y="6"/>
                  </a:cubicBezTo>
                  <a:cubicBezTo>
                    <a:pt x="62" y="6"/>
                    <a:pt x="61" y="6"/>
                    <a:pt x="61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9" y="7"/>
                    <a:pt x="55" y="5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8" y="0"/>
                  </a:cubicBezTo>
                  <a:cubicBezTo>
                    <a:pt x="37" y="1"/>
                    <a:pt x="38" y="2"/>
                    <a:pt x="38" y="4"/>
                  </a:cubicBezTo>
                  <a:cubicBezTo>
                    <a:pt x="38" y="6"/>
                    <a:pt x="38" y="7"/>
                    <a:pt x="38" y="9"/>
                  </a:cubicBezTo>
                  <a:cubicBezTo>
                    <a:pt x="38" y="14"/>
                    <a:pt x="35" y="16"/>
                    <a:pt x="30" y="16"/>
                  </a:cubicBezTo>
                  <a:cubicBezTo>
                    <a:pt x="29" y="16"/>
                    <a:pt x="29" y="16"/>
                    <a:pt x="28" y="16"/>
                  </a:cubicBezTo>
                  <a:cubicBezTo>
                    <a:pt x="28" y="16"/>
                    <a:pt x="27" y="16"/>
                    <a:pt x="27" y="16"/>
                  </a:cubicBezTo>
                  <a:cubicBezTo>
                    <a:pt x="24" y="16"/>
                    <a:pt x="21" y="11"/>
                    <a:pt x="17" y="5"/>
                  </a:cubicBezTo>
                  <a:cubicBezTo>
                    <a:pt x="16" y="5"/>
                    <a:pt x="16" y="4"/>
                    <a:pt x="16" y="3"/>
                  </a:cubicBezTo>
                  <a:cubicBezTo>
                    <a:pt x="15" y="4"/>
                    <a:pt x="12" y="5"/>
                    <a:pt x="10" y="7"/>
                  </a:cubicBezTo>
                  <a:cubicBezTo>
                    <a:pt x="9" y="7"/>
                    <a:pt x="8" y="8"/>
                    <a:pt x="7" y="9"/>
                  </a:cubicBezTo>
                  <a:cubicBezTo>
                    <a:pt x="6" y="9"/>
                    <a:pt x="6" y="10"/>
                    <a:pt x="5" y="12"/>
                  </a:cubicBezTo>
                  <a:cubicBezTo>
                    <a:pt x="5" y="14"/>
                    <a:pt x="5" y="16"/>
                    <a:pt x="3" y="17"/>
                  </a:cubicBezTo>
                  <a:cubicBezTo>
                    <a:pt x="1" y="19"/>
                    <a:pt x="0" y="21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10" y="22"/>
                    <a:pt x="12" y="22"/>
                    <a:pt x="14" y="22"/>
                  </a:cubicBezTo>
                  <a:cubicBezTo>
                    <a:pt x="17" y="22"/>
                    <a:pt x="20" y="22"/>
                    <a:pt x="22" y="22"/>
                  </a:cubicBezTo>
                  <a:cubicBezTo>
                    <a:pt x="24" y="23"/>
                    <a:pt x="25" y="23"/>
                    <a:pt x="26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33" y="23"/>
                    <a:pt x="37" y="24"/>
                    <a:pt x="39" y="23"/>
                  </a:cubicBezTo>
                  <a:cubicBezTo>
                    <a:pt x="40" y="23"/>
                    <a:pt x="41" y="23"/>
                    <a:pt x="41" y="23"/>
                  </a:cubicBezTo>
                  <a:cubicBezTo>
                    <a:pt x="44" y="23"/>
                    <a:pt x="45" y="24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7" y="25"/>
                    <a:pt x="47" y="25"/>
                  </a:cubicBezTo>
                  <a:cubicBezTo>
                    <a:pt x="51" y="25"/>
                    <a:pt x="56" y="29"/>
                    <a:pt x="58" y="31"/>
                  </a:cubicBezTo>
                  <a:cubicBezTo>
                    <a:pt x="59" y="32"/>
                    <a:pt x="60" y="32"/>
                    <a:pt x="61" y="33"/>
                  </a:cubicBezTo>
                  <a:cubicBezTo>
                    <a:pt x="61" y="33"/>
                    <a:pt x="61" y="33"/>
                    <a:pt x="61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3" y="34"/>
                    <a:pt x="63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6" name="Freeform 1207"/>
            <p:cNvSpPr>
              <a:spLocks/>
            </p:cNvSpPr>
            <p:nvPr/>
          </p:nvSpPr>
          <p:spPr bwMode="auto">
            <a:xfrm>
              <a:off x="2768" y="3130"/>
              <a:ext cx="57" cy="34"/>
            </a:xfrm>
            <a:custGeom>
              <a:avLst/>
              <a:gdLst>
                <a:gd name="T0" fmla="*/ 26 w 59"/>
                <a:gd name="T1" fmla="*/ 32 h 36"/>
                <a:gd name="T2" fmla="*/ 27 w 59"/>
                <a:gd name="T3" fmla="*/ 33 h 36"/>
                <a:gd name="T4" fmla="*/ 28 w 59"/>
                <a:gd name="T5" fmla="*/ 34 h 36"/>
                <a:gd name="T6" fmla="*/ 29 w 59"/>
                <a:gd name="T7" fmla="*/ 34 h 36"/>
                <a:gd name="T8" fmla="*/ 29 w 59"/>
                <a:gd name="T9" fmla="*/ 35 h 36"/>
                <a:gd name="T10" fmla="*/ 30 w 59"/>
                <a:gd name="T11" fmla="*/ 35 h 36"/>
                <a:gd name="T12" fmla="*/ 32 w 59"/>
                <a:gd name="T13" fmla="*/ 35 h 36"/>
                <a:gd name="T14" fmla="*/ 33 w 59"/>
                <a:gd name="T15" fmla="*/ 35 h 36"/>
                <a:gd name="T16" fmla="*/ 34 w 59"/>
                <a:gd name="T17" fmla="*/ 35 h 36"/>
                <a:gd name="T18" fmla="*/ 35 w 59"/>
                <a:gd name="T19" fmla="*/ 35 h 36"/>
                <a:gd name="T20" fmla="*/ 36 w 59"/>
                <a:gd name="T21" fmla="*/ 35 h 36"/>
                <a:gd name="T22" fmla="*/ 36 w 59"/>
                <a:gd name="T23" fmla="*/ 35 h 36"/>
                <a:gd name="T24" fmla="*/ 40 w 59"/>
                <a:gd name="T25" fmla="*/ 33 h 36"/>
                <a:gd name="T26" fmla="*/ 48 w 59"/>
                <a:gd name="T27" fmla="*/ 28 h 36"/>
                <a:gd name="T28" fmla="*/ 54 w 59"/>
                <a:gd name="T29" fmla="*/ 20 h 36"/>
                <a:gd name="T30" fmla="*/ 56 w 59"/>
                <a:gd name="T31" fmla="*/ 19 h 36"/>
                <a:gd name="T32" fmla="*/ 59 w 59"/>
                <a:gd name="T33" fmla="*/ 15 h 36"/>
                <a:gd name="T34" fmla="*/ 59 w 59"/>
                <a:gd name="T35" fmla="*/ 12 h 36"/>
                <a:gd name="T36" fmla="*/ 58 w 59"/>
                <a:gd name="T37" fmla="*/ 11 h 36"/>
                <a:gd name="T38" fmla="*/ 55 w 59"/>
                <a:gd name="T39" fmla="*/ 9 h 36"/>
                <a:gd name="T40" fmla="*/ 45 w 59"/>
                <a:gd name="T41" fmla="*/ 3 h 36"/>
                <a:gd name="T42" fmla="*/ 45 w 59"/>
                <a:gd name="T43" fmla="*/ 3 h 36"/>
                <a:gd name="T44" fmla="*/ 42 w 59"/>
                <a:gd name="T45" fmla="*/ 1 h 36"/>
                <a:gd name="T46" fmla="*/ 41 w 59"/>
                <a:gd name="T47" fmla="*/ 1 h 36"/>
                <a:gd name="T48" fmla="*/ 40 w 59"/>
                <a:gd name="T49" fmla="*/ 1 h 36"/>
                <a:gd name="T50" fmla="*/ 28 w 59"/>
                <a:gd name="T51" fmla="*/ 1 h 36"/>
                <a:gd name="T52" fmla="*/ 13 w 59"/>
                <a:gd name="T53" fmla="*/ 0 h 36"/>
                <a:gd name="T54" fmla="*/ 8 w 59"/>
                <a:gd name="T55" fmla="*/ 1 h 36"/>
                <a:gd name="T56" fmla="*/ 6 w 59"/>
                <a:gd name="T57" fmla="*/ 2 h 36"/>
                <a:gd name="T58" fmla="*/ 3 w 59"/>
                <a:gd name="T59" fmla="*/ 3 h 36"/>
                <a:gd name="T60" fmla="*/ 2 w 59"/>
                <a:gd name="T61" fmla="*/ 3 h 36"/>
                <a:gd name="T62" fmla="*/ 3 w 59"/>
                <a:gd name="T63" fmla="*/ 14 h 36"/>
                <a:gd name="T64" fmla="*/ 11 w 59"/>
                <a:gd name="T65" fmla="*/ 18 h 36"/>
                <a:gd name="T66" fmla="*/ 21 w 59"/>
                <a:gd name="T67" fmla="*/ 23 h 36"/>
                <a:gd name="T68" fmla="*/ 20 w 59"/>
                <a:gd name="T6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36">
                  <a:moveTo>
                    <a:pt x="20" y="30"/>
                  </a:moveTo>
                  <a:cubicBezTo>
                    <a:pt x="22" y="30"/>
                    <a:pt x="24" y="31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8" y="33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9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7" y="36"/>
                    <a:pt x="38" y="35"/>
                    <a:pt x="40" y="33"/>
                  </a:cubicBezTo>
                  <a:cubicBezTo>
                    <a:pt x="42" y="31"/>
                    <a:pt x="46" y="30"/>
                    <a:pt x="48" y="30"/>
                  </a:cubicBezTo>
                  <a:cubicBezTo>
                    <a:pt x="48" y="30"/>
                    <a:pt x="48" y="29"/>
                    <a:pt x="48" y="28"/>
                  </a:cubicBezTo>
                  <a:cubicBezTo>
                    <a:pt x="48" y="28"/>
                    <a:pt x="48" y="27"/>
                    <a:pt x="48" y="27"/>
                  </a:cubicBezTo>
                  <a:cubicBezTo>
                    <a:pt x="49" y="24"/>
                    <a:pt x="52" y="21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20"/>
                    <a:pt x="56" y="19"/>
                    <a:pt x="56" y="19"/>
                  </a:cubicBezTo>
                  <a:cubicBezTo>
                    <a:pt x="57" y="18"/>
                    <a:pt x="57" y="17"/>
                    <a:pt x="59" y="17"/>
                  </a:cubicBezTo>
                  <a:cubicBezTo>
                    <a:pt x="59" y="16"/>
                    <a:pt x="59" y="16"/>
                    <a:pt x="59" y="15"/>
                  </a:cubicBezTo>
                  <a:cubicBezTo>
                    <a:pt x="59" y="14"/>
                    <a:pt x="59" y="13"/>
                    <a:pt x="59" y="13"/>
                  </a:cubicBezTo>
                  <a:cubicBezTo>
                    <a:pt x="59" y="13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1"/>
                    <a:pt x="59" y="11"/>
                    <a:pt x="58" y="11"/>
                  </a:cubicBezTo>
                  <a:cubicBezTo>
                    <a:pt x="58" y="11"/>
                    <a:pt x="58" y="11"/>
                    <a:pt x="57" y="10"/>
                  </a:cubicBezTo>
                  <a:cubicBezTo>
                    <a:pt x="56" y="10"/>
                    <a:pt x="56" y="9"/>
                    <a:pt x="55" y="9"/>
                  </a:cubicBezTo>
                  <a:cubicBezTo>
                    <a:pt x="51" y="5"/>
                    <a:pt x="48" y="3"/>
                    <a:pt x="46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3" y="3"/>
                    <a:pt x="42" y="2"/>
                  </a:cubicBezTo>
                  <a:cubicBezTo>
                    <a:pt x="42" y="2"/>
                    <a:pt x="42" y="2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1"/>
                    <a:pt x="36" y="2"/>
                    <a:pt x="34" y="2"/>
                  </a:cubicBezTo>
                  <a:cubicBezTo>
                    <a:pt x="32" y="2"/>
                    <a:pt x="30" y="1"/>
                    <a:pt x="28" y="1"/>
                  </a:cubicBezTo>
                  <a:cubicBezTo>
                    <a:pt x="25" y="1"/>
                    <a:pt x="24" y="1"/>
                    <a:pt x="21" y="0"/>
                  </a:cubicBezTo>
                  <a:cubicBezTo>
                    <a:pt x="18" y="0"/>
                    <a:pt x="16" y="0"/>
                    <a:pt x="13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7"/>
                    <a:pt x="3" y="11"/>
                    <a:pt x="0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4" y="14"/>
                    <a:pt x="6" y="14"/>
                    <a:pt x="7" y="16"/>
                  </a:cubicBezTo>
                  <a:cubicBezTo>
                    <a:pt x="8" y="17"/>
                    <a:pt x="10" y="18"/>
                    <a:pt x="11" y="18"/>
                  </a:cubicBezTo>
                  <a:cubicBezTo>
                    <a:pt x="12" y="18"/>
                    <a:pt x="13" y="18"/>
                    <a:pt x="13" y="18"/>
                  </a:cubicBezTo>
                  <a:cubicBezTo>
                    <a:pt x="16" y="18"/>
                    <a:pt x="21" y="20"/>
                    <a:pt x="21" y="23"/>
                  </a:cubicBezTo>
                  <a:cubicBezTo>
                    <a:pt x="21" y="24"/>
                    <a:pt x="21" y="25"/>
                    <a:pt x="20" y="26"/>
                  </a:cubicBezTo>
                  <a:cubicBezTo>
                    <a:pt x="20" y="27"/>
                    <a:pt x="20" y="29"/>
                    <a:pt x="20" y="30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7" name="Freeform 1208"/>
            <p:cNvSpPr>
              <a:spLocks/>
            </p:cNvSpPr>
            <p:nvPr/>
          </p:nvSpPr>
          <p:spPr bwMode="auto">
            <a:xfrm>
              <a:off x="2613" y="3258"/>
              <a:ext cx="42" cy="22"/>
            </a:xfrm>
            <a:custGeom>
              <a:avLst/>
              <a:gdLst>
                <a:gd name="T0" fmla="*/ 9 w 44"/>
                <a:gd name="T1" fmla="*/ 22 h 22"/>
                <a:gd name="T2" fmla="*/ 11 w 44"/>
                <a:gd name="T3" fmla="*/ 22 h 22"/>
                <a:gd name="T4" fmla="*/ 12 w 44"/>
                <a:gd name="T5" fmla="*/ 22 h 22"/>
                <a:gd name="T6" fmla="*/ 14 w 44"/>
                <a:gd name="T7" fmla="*/ 22 h 22"/>
                <a:gd name="T8" fmla="*/ 14 w 44"/>
                <a:gd name="T9" fmla="*/ 22 h 22"/>
                <a:gd name="T10" fmla="*/ 15 w 44"/>
                <a:gd name="T11" fmla="*/ 22 h 22"/>
                <a:gd name="T12" fmla="*/ 16 w 44"/>
                <a:gd name="T13" fmla="*/ 22 h 22"/>
                <a:gd name="T14" fmla="*/ 17 w 44"/>
                <a:gd name="T15" fmla="*/ 22 h 22"/>
                <a:gd name="T16" fmla="*/ 19 w 44"/>
                <a:gd name="T17" fmla="*/ 18 h 22"/>
                <a:gd name="T18" fmla="*/ 21 w 44"/>
                <a:gd name="T19" fmla="*/ 14 h 22"/>
                <a:gd name="T20" fmla="*/ 22 w 44"/>
                <a:gd name="T21" fmla="*/ 14 h 22"/>
                <a:gd name="T22" fmla="*/ 23 w 44"/>
                <a:gd name="T23" fmla="*/ 14 h 22"/>
                <a:gd name="T24" fmla="*/ 27 w 44"/>
                <a:gd name="T25" fmla="*/ 18 h 22"/>
                <a:gd name="T26" fmla="*/ 30 w 44"/>
                <a:gd name="T27" fmla="*/ 22 h 22"/>
                <a:gd name="T28" fmla="*/ 30 w 44"/>
                <a:gd name="T29" fmla="*/ 20 h 22"/>
                <a:gd name="T30" fmla="*/ 35 w 44"/>
                <a:gd name="T31" fmla="*/ 15 h 22"/>
                <a:gd name="T32" fmla="*/ 36 w 44"/>
                <a:gd name="T33" fmla="*/ 15 h 22"/>
                <a:gd name="T34" fmla="*/ 39 w 44"/>
                <a:gd name="T35" fmla="*/ 16 h 22"/>
                <a:gd name="T36" fmla="*/ 44 w 44"/>
                <a:gd name="T37" fmla="*/ 13 h 22"/>
                <a:gd name="T38" fmla="*/ 44 w 44"/>
                <a:gd name="T39" fmla="*/ 13 h 22"/>
                <a:gd name="T40" fmla="*/ 44 w 44"/>
                <a:gd name="T41" fmla="*/ 12 h 22"/>
                <a:gd name="T42" fmla="*/ 44 w 44"/>
                <a:gd name="T43" fmla="*/ 12 h 22"/>
                <a:gd name="T44" fmla="*/ 44 w 44"/>
                <a:gd name="T45" fmla="*/ 12 h 22"/>
                <a:gd name="T46" fmla="*/ 44 w 44"/>
                <a:gd name="T47" fmla="*/ 11 h 22"/>
                <a:gd name="T48" fmla="*/ 44 w 44"/>
                <a:gd name="T49" fmla="*/ 11 h 22"/>
                <a:gd name="T50" fmla="*/ 44 w 44"/>
                <a:gd name="T51" fmla="*/ 11 h 22"/>
                <a:gd name="T52" fmla="*/ 43 w 44"/>
                <a:gd name="T53" fmla="*/ 11 h 22"/>
                <a:gd name="T54" fmla="*/ 43 w 44"/>
                <a:gd name="T55" fmla="*/ 11 h 22"/>
                <a:gd name="T56" fmla="*/ 42 w 44"/>
                <a:gd name="T57" fmla="*/ 11 h 22"/>
                <a:gd name="T58" fmla="*/ 37 w 44"/>
                <a:gd name="T59" fmla="*/ 9 h 22"/>
                <a:gd name="T60" fmla="*/ 36 w 44"/>
                <a:gd name="T61" fmla="*/ 9 h 22"/>
                <a:gd name="T62" fmla="*/ 36 w 44"/>
                <a:gd name="T63" fmla="*/ 9 h 22"/>
                <a:gd name="T64" fmla="*/ 36 w 44"/>
                <a:gd name="T65" fmla="*/ 8 h 22"/>
                <a:gd name="T66" fmla="*/ 35 w 44"/>
                <a:gd name="T67" fmla="*/ 8 h 22"/>
                <a:gd name="T68" fmla="*/ 35 w 44"/>
                <a:gd name="T69" fmla="*/ 7 h 22"/>
                <a:gd name="T70" fmla="*/ 35 w 44"/>
                <a:gd name="T71" fmla="*/ 6 h 22"/>
                <a:gd name="T72" fmla="*/ 35 w 44"/>
                <a:gd name="T73" fmla="*/ 6 h 22"/>
                <a:gd name="T74" fmla="*/ 35 w 44"/>
                <a:gd name="T75" fmla="*/ 4 h 22"/>
                <a:gd name="T76" fmla="*/ 35 w 44"/>
                <a:gd name="T77" fmla="*/ 4 h 22"/>
                <a:gd name="T78" fmla="*/ 35 w 44"/>
                <a:gd name="T79" fmla="*/ 3 h 22"/>
                <a:gd name="T80" fmla="*/ 35 w 44"/>
                <a:gd name="T81" fmla="*/ 3 h 22"/>
                <a:gd name="T82" fmla="*/ 35 w 44"/>
                <a:gd name="T83" fmla="*/ 2 h 22"/>
                <a:gd name="T84" fmla="*/ 32 w 44"/>
                <a:gd name="T85" fmla="*/ 1 h 22"/>
                <a:gd name="T86" fmla="*/ 32 w 44"/>
                <a:gd name="T87" fmla="*/ 1 h 22"/>
                <a:gd name="T88" fmla="*/ 30 w 44"/>
                <a:gd name="T89" fmla="*/ 1 h 22"/>
                <a:gd name="T90" fmla="*/ 24 w 44"/>
                <a:gd name="T91" fmla="*/ 1 h 22"/>
                <a:gd name="T92" fmla="*/ 18 w 44"/>
                <a:gd name="T93" fmla="*/ 2 h 22"/>
                <a:gd name="T94" fmla="*/ 15 w 44"/>
                <a:gd name="T95" fmla="*/ 1 h 22"/>
                <a:gd name="T96" fmla="*/ 14 w 44"/>
                <a:gd name="T97" fmla="*/ 1 h 22"/>
                <a:gd name="T98" fmla="*/ 13 w 44"/>
                <a:gd name="T99" fmla="*/ 3 h 22"/>
                <a:gd name="T100" fmla="*/ 12 w 44"/>
                <a:gd name="T101" fmla="*/ 3 h 22"/>
                <a:gd name="T102" fmla="*/ 8 w 44"/>
                <a:gd name="T103" fmla="*/ 6 h 22"/>
                <a:gd name="T104" fmla="*/ 4 w 44"/>
                <a:gd name="T105" fmla="*/ 10 h 22"/>
                <a:gd name="T106" fmla="*/ 1 w 44"/>
                <a:gd name="T107" fmla="*/ 15 h 22"/>
                <a:gd name="T108" fmla="*/ 0 w 44"/>
                <a:gd name="T109" fmla="*/ 15 h 22"/>
                <a:gd name="T110" fmla="*/ 3 w 44"/>
                <a:gd name="T111" fmla="*/ 15 h 22"/>
                <a:gd name="T112" fmla="*/ 7 w 44"/>
                <a:gd name="T113" fmla="*/ 19 h 22"/>
                <a:gd name="T114" fmla="*/ 8 w 44"/>
                <a:gd name="T115" fmla="*/ 20 h 22"/>
                <a:gd name="T116" fmla="*/ 9 w 44"/>
                <a:gd name="T117" fmla="*/ 21 h 22"/>
                <a:gd name="T118" fmla="*/ 9 w 44"/>
                <a:gd name="T119" fmla="*/ 21 h 22"/>
                <a:gd name="T120" fmla="*/ 9 w 44"/>
                <a:gd name="T121" fmla="*/ 22 h 22"/>
                <a:gd name="T122" fmla="*/ 9 w 44"/>
                <a:gd name="T123" fmla="*/ 22 h 22"/>
                <a:gd name="T124" fmla="*/ 9 w 44"/>
                <a:gd name="T1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22">
                  <a:moveTo>
                    <a:pt x="9" y="22"/>
                  </a:moveTo>
                  <a:cubicBezTo>
                    <a:pt x="10" y="22"/>
                    <a:pt x="11" y="22"/>
                    <a:pt x="11" y="22"/>
                  </a:cubicBezTo>
                  <a:cubicBezTo>
                    <a:pt x="11" y="22"/>
                    <a:pt x="12" y="22"/>
                    <a:pt x="12" y="22"/>
                  </a:cubicBezTo>
                  <a:cubicBezTo>
                    <a:pt x="12" y="22"/>
                    <a:pt x="13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5" y="22"/>
                    <a:pt x="15" y="22"/>
                  </a:cubicBezTo>
                  <a:cubicBezTo>
                    <a:pt x="15" y="22"/>
                    <a:pt x="15" y="22"/>
                    <a:pt x="16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7" y="22"/>
                    <a:pt x="19" y="19"/>
                    <a:pt x="19" y="18"/>
                  </a:cubicBezTo>
                  <a:cubicBezTo>
                    <a:pt x="20" y="16"/>
                    <a:pt x="21" y="15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5" y="15"/>
                    <a:pt x="27" y="18"/>
                  </a:cubicBezTo>
                  <a:cubicBezTo>
                    <a:pt x="28" y="19"/>
                    <a:pt x="29" y="21"/>
                    <a:pt x="30" y="22"/>
                  </a:cubicBezTo>
                  <a:cubicBezTo>
                    <a:pt x="30" y="21"/>
                    <a:pt x="30" y="20"/>
                    <a:pt x="30" y="20"/>
                  </a:cubicBezTo>
                  <a:cubicBezTo>
                    <a:pt x="30" y="17"/>
                    <a:pt x="32" y="15"/>
                    <a:pt x="35" y="15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8" y="16"/>
                    <a:pt x="39" y="16"/>
                  </a:cubicBezTo>
                  <a:cubicBezTo>
                    <a:pt x="39" y="13"/>
                    <a:pt x="41" y="12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2" y="11"/>
                    <a:pt x="42" y="11"/>
                  </a:cubicBezTo>
                  <a:cubicBezTo>
                    <a:pt x="40" y="11"/>
                    <a:pt x="38" y="10"/>
                    <a:pt x="37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2"/>
                    <a:pt x="35" y="2"/>
                  </a:cubicBezTo>
                  <a:cubicBezTo>
                    <a:pt x="34" y="2"/>
                    <a:pt x="33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3" y="1"/>
                    <a:pt x="21" y="2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2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8" y="4"/>
                    <a:pt x="8" y="6"/>
                  </a:cubicBezTo>
                  <a:cubicBezTo>
                    <a:pt x="8" y="8"/>
                    <a:pt x="6" y="9"/>
                    <a:pt x="4" y="10"/>
                  </a:cubicBezTo>
                  <a:cubicBezTo>
                    <a:pt x="3" y="12"/>
                    <a:pt x="1" y="13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5" y="15"/>
                    <a:pt x="7" y="17"/>
                    <a:pt x="7" y="19"/>
                  </a:cubicBezTo>
                  <a:cubicBezTo>
                    <a:pt x="7" y="19"/>
                    <a:pt x="7" y="19"/>
                    <a:pt x="8" y="20"/>
                  </a:cubicBezTo>
                  <a:cubicBezTo>
                    <a:pt x="8" y="20"/>
                    <a:pt x="8" y="20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8" name="Freeform 1209"/>
            <p:cNvSpPr>
              <a:spLocks/>
            </p:cNvSpPr>
            <p:nvPr/>
          </p:nvSpPr>
          <p:spPr bwMode="auto">
            <a:xfrm>
              <a:off x="2611" y="3155"/>
              <a:ext cx="92" cy="103"/>
            </a:xfrm>
            <a:custGeom>
              <a:avLst/>
              <a:gdLst>
                <a:gd name="T0" fmla="*/ 0 w 96"/>
                <a:gd name="T1" fmla="*/ 60 h 108"/>
                <a:gd name="T2" fmla="*/ 0 w 96"/>
                <a:gd name="T3" fmla="*/ 60 h 108"/>
                <a:gd name="T4" fmla="*/ 4 w 96"/>
                <a:gd name="T5" fmla="*/ 65 h 108"/>
                <a:gd name="T6" fmla="*/ 2 w 96"/>
                <a:gd name="T7" fmla="*/ 70 h 108"/>
                <a:gd name="T8" fmla="*/ 2 w 96"/>
                <a:gd name="T9" fmla="*/ 72 h 108"/>
                <a:gd name="T10" fmla="*/ 3 w 96"/>
                <a:gd name="T11" fmla="*/ 74 h 108"/>
                <a:gd name="T12" fmla="*/ 4 w 96"/>
                <a:gd name="T13" fmla="*/ 79 h 108"/>
                <a:gd name="T14" fmla="*/ 6 w 96"/>
                <a:gd name="T15" fmla="*/ 80 h 108"/>
                <a:gd name="T16" fmla="*/ 17 w 96"/>
                <a:gd name="T17" fmla="*/ 85 h 108"/>
                <a:gd name="T18" fmla="*/ 24 w 96"/>
                <a:gd name="T19" fmla="*/ 88 h 108"/>
                <a:gd name="T20" fmla="*/ 18 w 96"/>
                <a:gd name="T21" fmla="*/ 101 h 108"/>
                <a:gd name="T22" fmla="*/ 18 w 96"/>
                <a:gd name="T23" fmla="*/ 105 h 108"/>
                <a:gd name="T24" fmla="*/ 24 w 96"/>
                <a:gd name="T25" fmla="*/ 105 h 108"/>
                <a:gd name="T26" fmla="*/ 36 w 96"/>
                <a:gd name="T27" fmla="*/ 106 h 108"/>
                <a:gd name="T28" fmla="*/ 39 w 96"/>
                <a:gd name="T29" fmla="*/ 106 h 108"/>
                <a:gd name="T30" fmla="*/ 40 w 96"/>
                <a:gd name="T31" fmla="*/ 106 h 108"/>
                <a:gd name="T32" fmla="*/ 45 w 96"/>
                <a:gd name="T33" fmla="*/ 108 h 108"/>
                <a:gd name="T34" fmla="*/ 58 w 96"/>
                <a:gd name="T35" fmla="*/ 107 h 108"/>
                <a:gd name="T36" fmla="*/ 74 w 96"/>
                <a:gd name="T37" fmla="*/ 105 h 108"/>
                <a:gd name="T38" fmla="*/ 79 w 96"/>
                <a:gd name="T39" fmla="*/ 95 h 108"/>
                <a:gd name="T40" fmla="*/ 83 w 96"/>
                <a:gd name="T41" fmla="*/ 92 h 108"/>
                <a:gd name="T42" fmla="*/ 82 w 96"/>
                <a:gd name="T43" fmla="*/ 90 h 108"/>
                <a:gd name="T44" fmla="*/ 80 w 96"/>
                <a:gd name="T45" fmla="*/ 88 h 108"/>
                <a:gd name="T46" fmla="*/ 76 w 96"/>
                <a:gd name="T47" fmla="*/ 85 h 108"/>
                <a:gd name="T48" fmla="*/ 69 w 96"/>
                <a:gd name="T49" fmla="*/ 74 h 108"/>
                <a:gd name="T50" fmla="*/ 70 w 96"/>
                <a:gd name="T51" fmla="*/ 65 h 108"/>
                <a:gd name="T52" fmla="*/ 87 w 96"/>
                <a:gd name="T53" fmla="*/ 58 h 108"/>
                <a:gd name="T54" fmla="*/ 93 w 96"/>
                <a:gd name="T55" fmla="*/ 55 h 108"/>
                <a:gd name="T56" fmla="*/ 96 w 96"/>
                <a:gd name="T57" fmla="*/ 56 h 108"/>
                <a:gd name="T58" fmla="*/ 96 w 96"/>
                <a:gd name="T59" fmla="*/ 55 h 108"/>
                <a:gd name="T60" fmla="*/ 96 w 96"/>
                <a:gd name="T61" fmla="*/ 53 h 108"/>
                <a:gd name="T62" fmla="*/ 92 w 96"/>
                <a:gd name="T63" fmla="*/ 39 h 108"/>
                <a:gd name="T64" fmla="*/ 87 w 96"/>
                <a:gd name="T65" fmla="*/ 30 h 108"/>
                <a:gd name="T66" fmla="*/ 88 w 96"/>
                <a:gd name="T67" fmla="*/ 14 h 108"/>
                <a:gd name="T68" fmla="*/ 83 w 96"/>
                <a:gd name="T69" fmla="*/ 10 h 108"/>
                <a:gd name="T70" fmla="*/ 73 w 96"/>
                <a:gd name="T71" fmla="*/ 6 h 108"/>
                <a:gd name="T72" fmla="*/ 53 w 96"/>
                <a:gd name="T73" fmla="*/ 12 h 108"/>
                <a:gd name="T74" fmla="*/ 42 w 96"/>
                <a:gd name="T75" fmla="*/ 5 h 108"/>
                <a:gd name="T76" fmla="*/ 41 w 96"/>
                <a:gd name="T77" fmla="*/ 1 h 108"/>
                <a:gd name="T78" fmla="*/ 39 w 96"/>
                <a:gd name="T79" fmla="*/ 1 h 108"/>
                <a:gd name="T80" fmla="*/ 36 w 96"/>
                <a:gd name="T81" fmla="*/ 0 h 108"/>
                <a:gd name="T82" fmla="*/ 31 w 96"/>
                <a:gd name="T83" fmla="*/ 0 h 108"/>
                <a:gd name="T84" fmla="*/ 35 w 96"/>
                <a:gd name="T85" fmla="*/ 12 h 108"/>
                <a:gd name="T86" fmla="*/ 30 w 96"/>
                <a:gd name="T87" fmla="*/ 18 h 108"/>
                <a:gd name="T88" fmla="*/ 17 w 96"/>
                <a:gd name="T89" fmla="*/ 18 h 108"/>
                <a:gd name="T90" fmla="*/ 13 w 96"/>
                <a:gd name="T91" fmla="*/ 21 h 108"/>
                <a:gd name="T92" fmla="*/ 14 w 96"/>
                <a:gd name="T93" fmla="*/ 25 h 108"/>
                <a:gd name="T94" fmla="*/ 13 w 96"/>
                <a:gd name="T95" fmla="*/ 29 h 108"/>
                <a:gd name="T96" fmla="*/ 9 w 96"/>
                <a:gd name="T97" fmla="*/ 42 h 108"/>
                <a:gd name="T98" fmla="*/ 2 w 96"/>
                <a:gd name="T99" fmla="*/ 52 h 108"/>
                <a:gd name="T100" fmla="*/ 1 w 96"/>
                <a:gd name="T101" fmla="*/ 5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08">
                  <a:moveTo>
                    <a:pt x="1" y="59"/>
                  </a:moveTo>
                  <a:cubicBezTo>
                    <a:pt x="1" y="59"/>
                    <a:pt x="1" y="59"/>
                    <a:pt x="1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2" y="63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9"/>
                    <a:pt x="2" y="70"/>
                    <a:pt x="2" y="70"/>
                  </a:cubicBezTo>
                  <a:cubicBezTo>
                    <a:pt x="1" y="70"/>
                    <a:pt x="1" y="71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1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3" y="73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5"/>
                    <a:pt x="4" y="75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7"/>
                    <a:pt x="4" y="78"/>
                    <a:pt x="4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6" y="80"/>
                    <a:pt x="6" y="80"/>
                  </a:cubicBezTo>
                  <a:cubicBezTo>
                    <a:pt x="6" y="80"/>
                    <a:pt x="7" y="80"/>
                    <a:pt x="7" y="81"/>
                  </a:cubicBezTo>
                  <a:cubicBezTo>
                    <a:pt x="8" y="82"/>
                    <a:pt x="9" y="83"/>
                    <a:pt x="12" y="83"/>
                  </a:cubicBezTo>
                  <a:cubicBezTo>
                    <a:pt x="15" y="83"/>
                    <a:pt x="16" y="84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9" y="85"/>
                    <a:pt x="19" y="85"/>
                  </a:cubicBezTo>
                  <a:cubicBezTo>
                    <a:pt x="20" y="85"/>
                    <a:pt x="23" y="86"/>
                    <a:pt x="24" y="88"/>
                  </a:cubicBezTo>
                  <a:cubicBezTo>
                    <a:pt x="24" y="89"/>
                    <a:pt x="24" y="91"/>
                    <a:pt x="22" y="93"/>
                  </a:cubicBezTo>
                  <a:cubicBezTo>
                    <a:pt x="19" y="95"/>
                    <a:pt x="19" y="97"/>
                    <a:pt x="18" y="100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102"/>
                    <a:pt x="18" y="103"/>
                    <a:pt x="18" y="104"/>
                  </a:cubicBezTo>
                  <a:cubicBezTo>
                    <a:pt x="18" y="104"/>
                    <a:pt x="18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5"/>
                    <a:pt x="19" y="106"/>
                    <a:pt x="20" y="106"/>
                  </a:cubicBezTo>
                  <a:cubicBezTo>
                    <a:pt x="23" y="106"/>
                    <a:pt x="24" y="105"/>
                    <a:pt x="24" y="105"/>
                  </a:cubicBezTo>
                  <a:cubicBezTo>
                    <a:pt x="27" y="104"/>
                    <a:pt x="29" y="103"/>
                    <a:pt x="33" y="105"/>
                  </a:cubicBezTo>
                  <a:cubicBezTo>
                    <a:pt x="34" y="105"/>
                    <a:pt x="35" y="105"/>
                    <a:pt x="35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7" y="106"/>
                    <a:pt x="38" y="107"/>
                    <a:pt x="38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9" y="107"/>
                    <a:pt x="39" y="107"/>
                    <a:pt x="39" y="106"/>
                  </a:cubicBezTo>
                  <a:cubicBezTo>
                    <a:pt x="39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2" y="106"/>
                    <a:pt x="43" y="107"/>
                    <a:pt x="44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6" y="107"/>
                    <a:pt x="48" y="106"/>
                    <a:pt x="50" y="106"/>
                  </a:cubicBezTo>
                  <a:cubicBezTo>
                    <a:pt x="52" y="106"/>
                    <a:pt x="53" y="106"/>
                    <a:pt x="54" y="107"/>
                  </a:cubicBezTo>
                  <a:cubicBezTo>
                    <a:pt x="56" y="108"/>
                    <a:pt x="57" y="108"/>
                    <a:pt x="58" y="107"/>
                  </a:cubicBezTo>
                  <a:cubicBezTo>
                    <a:pt x="61" y="105"/>
                    <a:pt x="67" y="104"/>
                    <a:pt x="69" y="104"/>
                  </a:cubicBezTo>
                  <a:cubicBezTo>
                    <a:pt x="71" y="104"/>
                    <a:pt x="72" y="104"/>
                    <a:pt x="72" y="104"/>
                  </a:cubicBezTo>
                  <a:cubicBezTo>
                    <a:pt x="73" y="105"/>
                    <a:pt x="74" y="105"/>
                    <a:pt x="74" y="105"/>
                  </a:cubicBezTo>
                  <a:cubicBezTo>
                    <a:pt x="74" y="105"/>
                    <a:pt x="74" y="104"/>
                    <a:pt x="74" y="103"/>
                  </a:cubicBezTo>
                  <a:cubicBezTo>
                    <a:pt x="72" y="98"/>
                    <a:pt x="76" y="96"/>
                    <a:pt x="78" y="96"/>
                  </a:cubicBezTo>
                  <a:cubicBezTo>
                    <a:pt x="78" y="95"/>
                    <a:pt x="78" y="95"/>
                    <a:pt x="79" y="95"/>
                  </a:cubicBezTo>
                  <a:cubicBezTo>
                    <a:pt x="79" y="95"/>
                    <a:pt x="79" y="94"/>
                    <a:pt x="79" y="94"/>
                  </a:cubicBezTo>
                  <a:cubicBezTo>
                    <a:pt x="79" y="94"/>
                    <a:pt x="79" y="94"/>
                    <a:pt x="80" y="94"/>
                  </a:cubicBezTo>
                  <a:cubicBezTo>
                    <a:pt x="80" y="93"/>
                    <a:pt x="82" y="92"/>
                    <a:pt x="83" y="92"/>
                  </a:cubicBezTo>
                  <a:cubicBezTo>
                    <a:pt x="83" y="91"/>
                    <a:pt x="84" y="91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1"/>
                    <a:pt x="83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1" y="89"/>
                    <a:pt x="81" y="89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79" y="87"/>
                    <a:pt x="78" y="87"/>
                    <a:pt x="78" y="87"/>
                  </a:cubicBezTo>
                  <a:cubicBezTo>
                    <a:pt x="78" y="86"/>
                    <a:pt x="78" y="86"/>
                    <a:pt x="77" y="86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5" y="85"/>
                    <a:pt x="74" y="84"/>
                    <a:pt x="74" y="84"/>
                  </a:cubicBezTo>
                  <a:cubicBezTo>
                    <a:pt x="72" y="82"/>
                    <a:pt x="71" y="79"/>
                    <a:pt x="70" y="77"/>
                  </a:cubicBezTo>
                  <a:cubicBezTo>
                    <a:pt x="70" y="75"/>
                    <a:pt x="70" y="74"/>
                    <a:pt x="69" y="74"/>
                  </a:cubicBezTo>
                  <a:cubicBezTo>
                    <a:pt x="69" y="73"/>
                    <a:pt x="69" y="73"/>
                    <a:pt x="69" y="72"/>
                  </a:cubicBezTo>
                  <a:cubicBezTo>
                    <a:pt x="68" y="71"/>
                    <a:pt x="66" y="69"/>
                    <a:pt x="67" y="67"/>
                  </a:cubicBezTo>
                  <a:cubicBezTo>
                    <a:pt x="67" y="66"/>
                    <a:pt x="68" y="65"/>
                    <a:pt x="70" y="65"/>
                  </a:cubicBezTo>
                  <a:cubicBezTo>
                    <a:pt x="73" y="64"/>
                    <a:pt x="79" y="63"/>
                    <a:pt x="81" y="61"/>
                  </a:cubicBezTo>
                  <a:cubicBezTo>
                    <a:pt x="81" y="60"/>
                    <a:pt x="82" y="60"/>
                    <a:pt x="82" y="60"/>
                  </a:cubicBezTo>
                  <a:cubicBezTo>
                    <a:pt x="84" y="59"/>
                    <a:pt x="86" y="58"/>
                    <a:pt x="87" y="58"/>
                  </a:cubicBezTo>
                  <a:cubicBezTo>
                    <a:pt x="88" y="57"/>
                    <a:pt x="89" y="57"/>
                    <a:pt x="90" y="57"/>
                  </a:cubicBezTo>
                  <a:cubicBezTo>
                    <a:pt x="90" y="57"/>
                    <a:pt x="90" y="57"/>
                    <a:pt x="90" y="56"/>
                  </a:cubicBezTo>
                  <a:cubicBezTo>
                    <a:pt x="90" y="56"/>
                    <a:pt x="91" y="55"/>
                    <a:pt x="93" y="55"/>
                  </a:cubicBezTo>
                  <a:cubicBezTo>
                    <a:pt x="94" y="55"/>
                    <a:pt x="94" y="56"/>
                    <a:pt x="95" y="56"/>
                  </a:cubicBezTo>
                  <a:cubicBezTo>
                    <a:pt x="95" y="56"/>
                    <a:pt x="96" y="56"/>
                    <a:pt x="96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5"/>
                    <a:pt x="96" y="54"/>
                    <a:pt x="96" y="54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6" y="54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4" y="51"/>
                    <a:pt x="93" y="47"/>
                    <a:pt x="93" y="43"/>
                  </a:cubicBezTo>
                  <a:cubicBezTo>
                    <a:pt x="93" y="40"/>
                    <a:pt x="92" y="40"/>
                    <a:pt x="92" y="39"/>
                  </a:cubicBezTo>
                  <a:cubicBezTo>
                    <a:pt x="92" y="39"/>
                    <a:pt x="91" y="38"/>
                    <a:pt x="91" y="36"/>
                  </a:cubicBezTo>
                  <a:cubicBezTo>
                    <a:pt x="91" y="35"/>
                    <a:pt x="91" y="33"/>
                    <a:pt x="90" y="33"/>
                  </a:cubicBezTo>
                  <a:cubicBezTo>
                    <a:pt x="89" y="32"/>
                    <a:pt x="88" y="31"/>
                    <a:pt x="87" y="30"/>
                  </a:cubicBezTo>
                  <a:cubicBezTo>
                    <a:pt x="87" y="28"/>
                    <a:pt x="88" y="27"/>
                    <a:pt x="88" y="25"/>
                  </a:cubicBezTo>
                  <a:cubicBezTo>
                    <a:pt x="90" y="23"/>
                    <a:pt x="89" y="17"/>
                    <a:pt x="89" y="15"/>
                  </a:cubicBezTo>
                  <a:cubicBezTo>
                    <a:pt x="88" y="15"/>
                    <a:pt x="88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4"/>
                    <a:pt x="88" y="13"/>
                    <a:pt x="87" y="12"/>
                  </a:cubicBezTo>
                  <a:cubicBezTo>
                    <a:pt x="87" y="11"/>
                    <a:pt x="87" y="10"/>
                    <a:pt x="83" y="10"/>
                  </a:cubicBezTo>
                  <a:cubicBezTo>
                    <a:pt x="81" y="10"/>
                    <a:pt x="80" y="10"/>
                    <a:pt x="80" y="9"/>
                  </a:cubicBezTo>
                  <a:cubicBezTo>
                    <a:pt x="79" y="7"/>
                    <a:pt x="80" y="6"/>
                    <a:pt x="81" y="4"/>
                  </a:cubicBezTo>
                  <a:cubicBezTo>
                    <a:pt x="79" y="6"/>
                    <a:pt x="76" y="7"/>
                    <a:pt x="73" y="6"/>
                  </a:cubicBezTo>
                  <a:cubicBezTo>
                    <a:pt x="71" y="6"/>
                    <a:pt x="68" y="9"/>
                    <a:pt x="65" y="11"/>
                  </a:cubicBezTo>
                  <a:cubicBezTo>
                    <a:pt x="64" y="12"/>
                    <a:pt x="63" y="13"/>
                    <a:pt x="62" y="13"/>
                  </a:cubicBezTo>
                  <a:cubicBezTo>
                    <a:pt x="59" y="16"/>
                    <a:pt x="55" y="15"/>
                    <a:pt x="53" y="12"/>
                  </a:cubicBezTo>
                  <a:cubicBezTo>
                    <a:pt x="52" y="10"/>
                    <a:pt x="52" y="8"/>
                    <a:pt x="53" y="7"/>
                  </a:cubicBezTo>
                  <a:cubicBezTo>
                    <a:pt x="53" y="7"/>
                    <a:pt x="52" y="7"/>
                    <a:pt x="52" y="7"/>
                  </a:cubicBezTo>
                  <a:cubicBezTo>
                    <a:pt x="48" y="9"/>
                    <a:pt x="44" y="8"/>
                    <a:pt x="42" y="5"/>
                  </a:cubicBezTo>
                  <a:cubicBezTo>
                    <a:pt x="41" y="4"/>
                    <a:pt x="41" y="3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7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32" y="1"/>
                    <a:pt x="32" y="3"/>
                    <a:pt x="32" y="4"/>
                  </a:cubicBezTo>
                  <a:cubicBezTo>
                    <a:pt x="31" y="5"/>
                    <a:pt x="31" y="7"/>
                    <a:pt x="33" y="10"/>
                  </a:cubicBezTo>
                  <a:cubicBezTo>
                    <a:pt x="34" y="10"/>
                    <a:pt x="34" y="11"/>
                    <a:pt x="35" y="12"/>
                  </a:cubicBezTo>
                  <a:cubicBezTo>
                    <a:pt x="35" y="13"/>
                    <a:pt x="35" y="15"/>
                    <a:pt x="35" y="16"/>
                  </a:cubicBezTo>
                  <a:cubicBezTo>
                    <a:pt x="34" y="17"/>
                    <a:pt x="32" y="18"/>
                    <a:pt x="31" y="18"/>
                  </a:cubicBezTo>
                  <a:cubicBezTo>
                    <a:pt x="31" y="18"/>
                    <a:pt x="30" y="18"/>
                    <a:pt x="30" y="18"/>
                  </a:cubicBezTo>
                  <a:cubicBezTo>
                    <a:pt x="30" y="19"/>
                    <a:pt x="29" y="21"/>
                    <a:pt x="26" y="21"/>
                  </a:cubicBezTo>
                  <a:cubicBezTo>
                    <a:pt x="24" y="21"/>
                    <a:pt x="21" y="19"/>
                    <a:pt x="19" y="18"/>
                  </a:cubicBezTo>
                  <a:cubicBezTo>
                    <a:pt x="19" y="18"/>
                    <a:pt x="18" y="18"/>
                    <a:pt x="17" y="18"/>
                  </a:cubicBezTo>
                  <a:cubicBezTo>
                    <a:pt x="15" y="18"/>
                    <a:pt x="14" y="18"/>
                    <a:pt x="13" y="18"/>
                  </a:cubicBezTo>
                  <a:cubicBezTo>
                    <a:pt x="13" y="19"/>
                    <a:pt x="13" y="19"/>
                    <a:pt x="13" y="20"/>
                  </a:cubicBezTo>
                  <a:cubicBezTo>
                    <a:pt x="13" y="20"/>
                    <a:pt x="13" y="21"/>
                    <a:pt x="13" y="21"/>
                  </a:cubicBezTo>
                  <a:cubicBezTo>
                    <a:pt x="13" y="22"/>
                    <a:pt x="13" y="22"/>
                    <a:pt x="13" y="23"/>
                  </a:cubicBezTo>
                  <a:cubicBezTo>
                    <a:pt x="13" y="23"/>
                    <a:pt x="14" y="24"/>
                    <a:pt x="14" y="24"/>
                  </a:cubicBezTo>
                  <a:cubicBezTo>
                    <a:pt x="14" y="24"/>
                    <a:pt x="14" y="25"/>
                    <a:pt x="14" y="25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9"/>
                  </a:cubicBezTo>
                  <a:cubicBezTo>
                    <a:pt x="11" y="31"/>
                    <a:pt x="9" y="32"/>
                    <a:pt x="8" y="33"/>
                  </a:cubicBezTo>
                  <a:cubicBezTo>
                    <a:pt x="10" y="35"/>
                    <a:pt x="12" y="38"/>
                    <a:pt x="11" y="40"/>
                  </a:cubicBezTo>
                  <a:cubicBezTo>
                    <a:pt x="10" y="41"/>
                    <a:pt x="9" y="41"/>
                    <a:pt x="9" y="42"/>
                  </a:cubicBezTo>
                  <a:cubicBezTo>
                    <a:pt x="9" y="42"/>
                    <a:pt x="9" y="42"/>
                    <a:pt x="9" y="43"/>
                  </a:cubicBezTo>
                  <a:cubicBezTo>
                    <a:pt x="9" y="46"/>
                    <a:pt x="6" y="47"/>
                    <a:pt x="2" y="48"/>
                  </a:cubicBezTo>
                  <a:cubicBezTo>
                    <a:pt x="2" y="49"/>
                    <a:pt x="2" y="50"/>
                    <a:pt x="2" y="52"/>
                  </a:cubicBezTo>
                  <a:cubicBezTo>
                    <a:pt x="1" y="52"/>
                    <a:pt x="1" y="53"/>
                    <a:pt x="1" y="53"/>
                  </a:cubicBezTo>
                  <a:cubicBezTo>
                    <a:pt x="1" y="55"/>
                    <a:pt x="1" y="56"/>
                    <a:pt x="1" y="58"/>
                  </a:cubicBezTo>
                  <a:cubicBezTo>
                    <a:pt x="1" y="58"/>
                    <a:pt x="1" y="58"/>
                    <a:pt x="1" y="59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9" name="Freeform 1210"/>
            <p:cNvSpPr>
              <a:spLocks/>
            </p:cNvSpPr>
            <p:nvPr/>
          </p:nvSpPr>
          <p:spPr bwMode="auto">
            <a:xfrm>
              <a:off x="2769" y="2894"/>
              <a:ext cx="109" cy="176"/>
            </a:xfrm>
            <a:custGeom>
              <a:avLst/>
              <a:gdLst>
                <a:gd name="T0" fmla="*/ 77 w 114"/>
                <a:gd name="T1" fmla="*/ 1 h 183"/>
                <a:gd name="T2" fmla="*/ 65 w 114"/>
                <a:gd name="T3" fmla="*/ 3 h 183"/>
                <a:gd name="T4" fmla="*/ 56 w 114"/>
                <a:gd name="T5" fmla="*/ 8 h 183"/>
                <a:gd name="T6" fmla="*/ 55 w 114"/>
                <a:gd name="T7" fmla="*/ 17 h 183"/>
                <a:gd name="T8" fmla="*/ 48 w 114"/>
                <a:gd name="T9" fmla="*/ 22 h 183"/>
                <a:gd name="T10" fmla="*/ 43 w 114"/>
                <a:gd name="T11" fmla="*/ 29 h 183"/>
                <a:gd name="T12" fmla="*/ 37 w 114"/>
                <a:gd name="T13" fmla="*/ 27 h 183"/>
                <a:gd name="T14" fmla="*/ 27 w 114"/>
                <a:gd name="T15" fmla="*/ 27 h 183"/>
                <a:gd name="T16" fmla="*/ 9 w 114"/>
                <a:gd name="T17" fmla="*/ 20 h 183"/>
                <a:gd name="T18" fmla="*/ 3 w 114"/>
                <a:gd name="T19" fmla="*/ 17 h 183"/>
                <a:gd name="T20" fmla="*/ 1 w 114"/>
                <a:gd name="T21" fmla="*/ 19 h 183"/>
                <a:gd name="T22" fmla="*/ 0 w 114"/>
                <a:gd name="T23" fmla="*/ 19 h 183"/>
                <a:gd name="T24" fmla="*/ 11 w 114"/>
                <a:gd name="T25" fmla="*/ 27 h 183"/>
                <a:gd name="T26" fmla="*/ 28 w 114"/>
                <a:gd name="T27" fmla="*/ 41 h 183"/>
                <a:gd name="T28" fmla="*/ 30 w 114"/>
                <a:gd name="T29" fmla="*/ 57 h 183"/>
                <a:gd name="T30" fmla="*/ 32 w 114"/>
                <a:gd name="T31" fmla="*/ 73 h 183"/>
                <a:gd name="T32" fmla="*/ 34 w 114"/>
                <a:gd name="T33" fmla="*/ 76 h 183"/>
                <a:gd name="T34" fmla="*/ 34 w 114"/>
                <a:gd name="T35" fmla="*/ 79 h 183"/>
                <a:gd name="T36" fmla="*/ 42 w 114"/>
                <a:gd name="T37" fmla="*/ 82 h 183"/>
                <a:gd name="T38" fmla="*/ 47 w 114"/>
                <a:gd name="T39" fmla="*/ 98 h 183"/>
                <a:gd name="T40" fmla="*/ 39 w 114"/>
                <a:gd name="T41" fmla="*/ 102 h 183"/>
                <a:gd name="T42" fmla="*/ 20 w 114"/>
                <a:gd name="T43" fmla="*/ 120 h 183"/>
                <a:gd name="T44" fmla="*/ 5 w 114"/>
                <a:gd name="T45" fmla="*/ 130 h 183"/>
                <a:gd name="T46" fmla="*/ 1 w 114"/>
                <a:gd name="T47" fmla="*/ 138 h 183"/>
                <a:gd name="T48" fmla="*/ 4 w 114"/>
                <a:gd name="T49" fmla="*/ 149 h 183"/>
                <a:gd name="T50" fmla="*/ 2 w 114"/>
                <a:gd name="T51" fmla="*/ 172 h 183"/>
                <a:gd name="T52" fmla="*/ 12 w 114"/>
                <a:gd name="T53" fmla="*/ 176 h 183"/>
                <a:gd name="T54" fmla="*/ 19 w 114"/>
                <a:gd name="T55" fmla="*/ 180 h 183"/>
                <a:gd name="T56" fmla="*/ 31 w 114"/>
                <a:gd name="T57" fmla="*/ 183 h 183"/>
                <a:gd name="T58" fmla="*/ 74 w 114"/>
                <a:gd name="T59" fmla="*/ 174 h 183"/>
                <a:gd name="T60" fmla="*/ 77 w 114"/>
                <a:gd name="T61" fmla="*/ 170 h 183"/>
                <a:gd name="T62" fmla="*/ 97 w 114"/>
                <a:gd name="T63" fmla="*/ 154 h 183"/>
                <a:gd name="T64" fmla="*/ 111 w 114"/>
                <a:gd name="T65" fmla="*/ 131 h 183"/>
                <a:gd name="T66" fmla="*/ 96 w 114"/>
                <a:gd name="T67" fmla="*/ 117 h 183"/>
                <a:gd name="T68" fmla="*/ 103 w 114"/>
                <a:gd name="T69" fmla="*/ 112 h 183"/>
                <a:gd name="T70" fmla="*/ 98 w 114"/>
                <a:gd name="T71" fmla="*/ 101 h 183"/>
                <a:gd name="T72" fmla="*/ 95 w 114"/>
                <a:gd name="T73" fmla="*/ 94 h 183"/>
                <a:gd name="T74" fmla="*/ 94 w 114"/>
                <a:gd name="T75" fmla="*/ 84 h 183"/>
                <a:gd name="T76" fmla="*/ 98 w 114"/>
                <a:gd name="T77" fmla="*/ 79 h 183"/>
                <a:gd name="T78" fmla="*/ 87 w 114"/>
                <a:gd name="T79" fmla="*/ 62 h 183"/>
                <a:gd name="T80" fmla="*/ 91 w 114"/>
                <a:gd name="T81" fmla="*/ 53 h 183"/>
                <a:gd name="T82" fmla="*/ 90 w 114"/>
                <a:gd name="T83" fmla="*/ 40 h 183"/>
                <a:gd name="T84" fmla="*/ 81 w 114"/>
                <a:gd name="T85" fmla="*/ 33 h 183"/>
                <a:gd name="T86" fmla="*/ 85 w 114"/>
                <a:gd name="T87" fmla="*/ 18 h 183"/>
                <a:gd name="T88" fmla="*/ 87 w 114"/>
                <a:gd name="T89" fmla="*/ 15 h 183"/>
                <a:gd name="T90" fmla="*/ 89 w 114"/>
                <a:gd name="T91" fmla="*/ 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83">
                  <a:moveTo>
                    <a:pt x="89" y="8"/>
                  </a:moveTo>
                  <a:cubicBezTo>
                    <a:pt x="89" y="8"/>
                    <a:pt x="86" y="6"/>
                    <a:pt x="85" y="6"/>
                  </a:cubicBezTo>
                  <a:cubicBezTo>
                    <a:pt x="82" y="5"/>
                    <a:pt x="79" y="3"/>
                    <a:pt x="77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0"/>
                    <a:pt x="72" y="0"/>
                    <a:pt x="72" y="1"/>
                  </a:cubicBezTo>
                  <a:cubicBezTo>
                    <a:pt x="70" y="3"/>
                    <a:pt x="68" y="3"/>
                    <a:pt x="65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60" y="5"/>
                    <a:pt x="58" y="7"/>
                    <a:pt x="56" y="8"/>
                  </a:cubicBezTo>
                  <a:cubicBezTo>
                    <a:pt x="55" y="9"/>
                    <a:pt x="54" y="9"/>
                    <a:pt x="54" y="10"/>
                  </a:cubicBezTo>
                  <a:cubicBezTo>
                    <a:pt x="54" y="11"/>
                    <a:pt x="54" y="12"/>
                    <a:pt x="54" y="13"/>
                  </a:cubicBezTo>
                  <a:cubicBezTo>
                    <a:pt x="54" y="14"/>
                    <a:pt x="55" y="16"/>
                    <a:pt x="55" y="17"/>
                  </a:cubicBezTo>
                  <a:cubicBezTo>
                    <a:pt x="55" y="18"/>
                    <a:pt x="55" y="19"/>
                    <a:pt x="54" y="20"/>
                  </a:cubicBezTo>
                  <a:cubicBezTo>
                    <a:pt x="53" y="21"/>
                    <a:pt x="52" y="22"/>
                    <a:pt x="49" y="22"/>
                  </a:cubicBezTo>
                  <a:cubicBezTo>
                    <a:pt x="49" y="22"/>
                    <a:pt x="49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3"/>
                    <a:pt x="48" y="25"/>
                    <a:pt x="46" y="27"/>
                  </a:cubicBezTo>
                  <a:cubicBezTo>
                    <a:pt x="46" y="28"/>
                    <a:pt x="45" y="29"/>
                    <a:pt x="43" y="29"/>
                  </a:cubicBezTo>
                  <a:cubicBezTo>
                    <a:pt x="41" y="29"/>
                    <a:pt x="40" y="28"/>
                    <a:pt x="40" y="27"/>
                  </a:cubicBezTo>
                  <a:cubicBezTo>
                    <a:pt x="39" y="27"/>
                    <a:pt x="39" y="26"/>
                    <a:pt x="39" y="26"/>
                  </a:cubicBezTo>
                  <a:cubicBezTo>
                    <a:pt x="38" y="27"/>
                    <a:pt x="38" y="27"/>
                    <a:pt x="37" y="27"/>
                  </a:cubicBezTo>
                  <a:cubicBezTo>
                    <a:pt x="36" y="27"/>
                    <a:pt x="34" y="26"/>
                    <a:pt x="33" y="26"/>
                  </a:cubicBezTo>
                  <a:cubicBezTo>
                    <a:pt x="33" y="25"/>
                    <a:pt x="32" y="25"/>
                    <a:pt x="31" y="25"/>
                  </a:cubicBezTo>
                  <a:cubicBezTo>
                    <a:pt x="31" y="26"/>
                    <a:pt x="29" y="27"/>
                    <a:pt x="27" y="27"/>
                  </a:cubicBezTo>
                  <a:cubicBezTo>
                    <a:pt x="25" y="27"/>
                    <a:pt x="23" y="27"/>
                    <a:pt x="20" y="26"/>
                  </a:cubicBezTo>
                  <a:cubicBezTo>
                    <a:pt x="19" y="26"/>
                    <a:pt x="18" y="26"/>
                    <a:pt x="17" y="25"/>
                  </a:cubicBezTo>
                  <a:cubicBezTo>
                    <a:pt x="14" y="25"/>
                    <a:pt x="11" y="22"/>
                    <a:pt x="9" y="20"/>
                  </a:cubicBezTo>
                  <a:cubicBezTo>
                    <a:pt x="8" y="18"/>
                    <a:pt x="6" y="16"/>
                    <a:pt x="5" y="16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8"/>
                    <a:pt x="2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20"/>
                    <a:pt x="3" y="21"/>
                    <a:pt x="4" y="22"/>
                  </a:cubicBezTo>
                  <a:cubicBezTo>
                    <a:pt x="5" y="23"/>
                    <a:pt x="7" y="25"/>
                    <a:pt x="9" y="26"/>
                  </a:cubicBezTo>
                  <a:cubicBezTo>
                    <a:pt x="9" y="26"/>
                    <a:pt x="10" y="27"/>
                    <a:pt x="11" y="27"/>
                  </a:cubicBezTo>
                  <a:cubicBezTo>
                    <a:pt x="12" y="28"/>
                    <a:pt x="14" y="28"/>
                    <a:pt x="15" y="29"/>
                  </a:cubicBezTo>
                  <a:cubicBezTo>
                    <a:pt x="22" y="32"/>
                    <a:pt x="29" y="34"/>
                    <a:pt x="28" y="39"/>
                  </a:cubicBezTo>
                  <a:cubicBezTo>
                    <a:pt x="28" y="39"/>
                    <a:pt x="28" y="40"/>
                    <a:pt x="28" y="41"/>
                  </a:cubicBezTo>
                  <a:cubicBezTo>
                    <a:pt x="27" y="43"/>
                    <a:pt x="27" y="47"/>
                    <a:pt x="28" y="47"/>
                  </a:cubicBezTo>
                  <a:cubicBezTo>
                    <a:pt x="30" y="49"/>
                    <a:pt x="30" y="52"/>
                    <a:pt x="30" y="54"/>
                  </a:cubicBezTo>
                  <a:cubicBezTo>
                    <a:pt x="30" y="55"/>
                    <a:pt x="30" y="57"/>
                    <a:pt x="30" y="57"/>
                  </a:cubicBezTo>
                  <a:cubicBezTo>
                    <a:pt x="33" y="59"/>
                    <a:pt x="34" y="63"/>
                    <a:pt x="33" y="66"/>
                  </a:cubicBezTo>
                  <a:cubicBezTo>
                    <a:pt x="32" y="69"/>
                    <a:pt x="31" y="70"/>
                    <a:pt x="30" y="71"/>
                  </a:cubicBezTo>
                  <a:cubicBezTo>
                    <a:pt x="31" y="71"/>
                    <a:pt x="31" y="73"/>
                    <a:pt x="32" y="73"/>
                  </a:cubicBezTo>
                  <a:cubicBezTo>
                    <a:pt x="33" y="74"/>
                    <a:pt x="33" y="74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4" y="76"/>
                    <a:pt x="34" y="76"/>
                  </a:cubicBezTo>
                  <a:cubicBezTo>
                    <a:pt x="34" y="76"/>
                    <a:pt x="34" y="77"/>
                    <a:pt x="34" y="77"/>
                  </a:cubicBezTo>
                  <a:cubicBezTo>
                    <a:pt x="34" y="77"/>
                    <a:pt x="34" y="78"/>
                    <a:pt x="34" y="78"/>
                  </a:cubicBezTo>
                  <a:cubicBezTo>
                    <a:pt x="34" y="78"/>
                    <a:pt x="34" y="78"/>
                    <a:pt x="34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6" y="79"/>
                    <a:pt x="38" y="80"/>
                    <a:pt x="40" y="81"/>
                  </a:cubicBezTo>
                  <a:cubicBezTo>
                    <a:pt x="41" y="82"/>
                    <a:pt x="42" y="82"/>
                    <a:pt x="42" y="82"/>
                  </a:cubicBezTo>
                  <a:cubicBezTo>
                    <a:pt x="47" y="84"/>
                    <a:pt x="47" y="88"/>
                    <a:pt x="48" y="91"/>
                  </a:cubicBezTo>
                  <a:cubicBezTo>
                    <a:pt x="48" y="92"/>
                    <a:pt x="48" y="92"/>
                    <a:pt x="48" y="93"/>
                  </a:cubicBezTo>
                  <a:cubicBezTo>
                    <a:pt x="48" y="96"/>
                    <a:pt x="48" y="97"/>
                    <a:pt x="47" y="98"/>
                  </a:cubicBezTo>
                  <a:cubicBezTo>
                    <a:pt x="46" y="99"/>
                    <a:pt x="44" y="100"/>
                    <a:pt x="42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1" y="98"/>
                    <a:pt x="40" y="99"/>
                    <a:pt x="39" y="102"/>
                  </a:cubicBezTo>
                  <a:cubicBezTo>
                    <a:pt x="38" y="108"/>
                    <a:pt x="31" y="115"/>
                    <a:pt x="26" y="115"/>
                  </a:cubicBezTo>
                  <a:cubicBezTo>
                    <a:pt x="25" y="115"/>
                    <a:pt x="25" y="116"/>
                    <a:pt x="24" y="117"/>
                  </a:cubicBezTo>
                  <a:cubicBezTo>
                    <a:pt x="23" y="118"/>
                    <a:pt x="22" y="120"/>
                    <a:pt x="20" y="120"/>
                  </a:cubicBezTo>
                  <a:cubicBezTo>
                    <a:pt x="17" y="121"/>
                    <a:pt x="15" y="122"/>
                    <a:pt x="15" y="124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2" y="130"/>
                    <a:pt x="8" y="130"/>
                    <a:pt x="5" y="130"/>
                  </a:cubicBezTo>
                  <a:cubicBezTo>
                    <a:pt x="5" y="130"/>
                    <a:pt x="5" y="132"/>
                    <a:pt x="4" y="132"/>
                  </a:cubicBezTo>
                  <a:cubicBezTo>
                    <a:pt x="4" y="134"/>
                    <a:pt x="3" y="136"/>
                    <a:pt x="1" y="137"/>
                  </a:cubicBezTo>
                  <a:cubicBezTo>
                    <a:pt x="1" y="137"/>
                    <a:pt x="1" y="138"/>
                    <a:pt x="1" y="138"/>
                  </a:cubicBezTo>
                  <a:cubicBezTo>
                    <a:pt x="1" y="138"/>
                    <a:pt x="1" y="139"/>
                    <a:pt x="2" y="141"/>
                  </a:cubicBezTo>
                  <a:cubicBezTo>
                    <a:pt x="4" y="143"/>
                    <a:pt x="4" y="146"/>
                    <a:pt x="4" y="147"/>
                  </a:cubicBezTo>
                  <a:cubicBezTo>
                    <a:pt x="4" y="148"/>
                    <a:pt x="4" y="149"/>
                    <a:pt x="4" y="149"/>
                  </a:cubicBezTo>
                  <a:cubicBezTo>
                    <a:pt x="4" y="149"/>
                    <a:pt x="4" y="150"/>
                    <a:pt x="4" y="150"/>
                  </a:cubicBezTo>
                  <a:cubicBezTo>
                    <a:pt x="6" y="153"/>
                    <a:pt x="8" y="158"/>
                    <a:pt x="6" y="163"/>
                  </a:cubicBezTo>
                  <a:cubicBezTo>
                    <a:pt x="4" y="168"/>
                    <a:pt x="3" y="171"/>
                    <a:pt x="2" y="172"/>
                  </a:cubicBezTo>
                  <a:cubicBezTo>
                    <a:pt x="4" y="172"/>
                    <a:pt x="5" y="173"/>
                    <a:pt x="6" y="174"/>
                  </a:cubicBezTo>
                  <a:cubicBezTo>
                    <a:pt x="8" y="175"/>
                    <a:pt x="10" y="176"/>
                    <a:pt x="11" y="176"/>
                  </a:cubicBezTo>
                  <a:cubicBezTo>
                    <a:pt x="11" y="176"/>
                    <a:pt x="12" y="176"/>
                    <a:pt x="12" y="176"/>
                  </a:cubicBezTo>
                  <a:cubicBezTo>
                    <a:pt x="14" y="176"/>
                    <a:pt x="15" y="178"/>
                    <a:pt x="16" y="179"/>
                  </a:cubicBezTo>
                  <a:cubicBezTo>
                    <a:pt x="17" y="179"/>
                    <a:pt x="17" y="180"/>
                    <a:pt x="17" y="180"/>
                  </a:cubicBezTo>
                  <a:cubicBezTo>
                    <a:pt x="18" y="180"/>
                    <a:pt x="19" y="180"/>
                    <a:pt x="19" y="180"/>
                  </a:cubicBezTo>
                  <a:cubicBezTo>
                    <a:pt x="21" y="180"/>
                    <a:pt x="21" y="180"/>
                    <a:pt x="22" y="181"/>
                  </a:cubicBezTo>
                  <a:cubicBezTo>
                    <a:pt x="24" y="182"/>
                    <a:pt x="25" y="183"/>
                    <a:pt x="30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5" y="182"/>
                    <a:pt x="42" y="180"/>
                    <a:pt x="49" y="178"/>
                  </a:cubicBezTo>
                  <a:cubicBezTo>
                    <a:pt x="55" y="176"/>
                    <a:pt x="62" y="175"/>
                    <a:pt x="66" y="175"/>
                  </a:cubicBezTo>
                  <a:cubicBezTo>
                    <a:pt x="69" y="175"/>
                    <a:pt x="72" y="174"/>
                    <a:pt x="74" y="174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76" y="172"/>
                    <a:pt x="76" y="171"/>
                    <a:pt x="77" y="170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8" y="169"/>
                    <a:pt x="79" y="168"/>
                    <a:pt x="80" y="167"/>
                  </a:cubicBezTo>
                  <a:cubicBezTo>
                    <a:pt x="82" y="165"/>
                    <a:pt x="84" y="163"/>
                    <a:pt x="87" y="162"/>
                  </a:cubicBezTo>
                  <a:cubicBezTo>
                    <a:pt x="91" y="159"/>
                    <a:pt x="95" y="157"/>
                    <a:pt x="97" y="154"/>
                  </a:cubicBezTo>
                  <a:cubicBezTo>
                    <a:pt x="98" y="150"/>
                    <a:pt x="102" y="147"/>
                    <a:pt x="106" y="145"/>
                  </a:cubicBezTo>
                  <a:cubicBezTo>
                    <a:pt x="109" y="142"/>
                    <a:pt x="112" y="140"/>
                    <a:pt x="113" y="138"/>
                  </a:cubicBezTo>
                  <a:cubicBezTo>
                    <a:pt x="114" y="136"/>
                    <a:pt x="114" y="135"/>
                    <a:pt x="111" y="131"/>
                  </a:cubicBezTo>
                  <a:cubicBezTo>
                    <a:pt x="109" y="129"/>
                    <a:pt x="105" y="127"/>
                    <a:pt x="102" y="125"/>
                  </a:cubicBezTo>
                  <a:cubicBezTo>
                    <a:pt x="99" y="123"/>
                    <a:pt x="96" y="121"/>
                    <a:pt x="96" y="119"/>
                  </a:cubicBezTo>
                  <a:cubicBezTo>
                    <a:pt x="96" y="118"/>
                    <a:pt x="96" y="118"/>
                    <a:pt x="96" y="117"/>
                  </a:cubicBezTo>
                  <a:cubicBezTo>
                    <a:pt x="97" y="116"/>
                    <a:pt x="99" y="115"/>
                    <a:pt x="100" y="114"/>
                  </a:cubicBezTo>
                  <a:cubicBezTo>
                    <a:pt x="101" y="114"/>
                    <a:pt x="102" y="113"/>
                    <a:pt x="102" y="113"/>
                  </a:cubicBezTo>
                  <a:cubicBezTo>
                    <a:pt x="103" y="113"/>
                    <a:pt x="103" y="113"/>
                    <a:pt x="103" y="112"/>
                  </a:cubicBezTo>
                  <a:cubicBezTo>
                    <a:pt x="103" y="112"/>
                    <a:pt x="102" y="111"/>
                    <a:pt x="101" y="110"/>
                  </a:cubicBezTo>
                  <a:cubicBezTo>
                    <a:pt x="99" y="110"/>
                    <a:pt x="98" y="109"/>
                    <a:pt x="97" y="107"/>
                  </a:cubicBezTo>
                  <a:cubicBezTo>
                    <a:pt x="95" y="105"/>
                    <a:pt x="97" y="102"/>
                    <a:pt x="98" y="101"/>
                  </a:cubicBezTo>
                  <a:cubicBezTo>
                    <a:pt x="98" y="101"/>
                    <a:pt x="97" y="101"/>
                    <a:pt x="97" y="101"/>
                  </a:cubicBezTo>
                  <a:cubicBezTo>
                    <a:pt x="95" y="100"/>
                    <a:pt x="93" y="99"/>
                    <a:pt x="93" y="97"/>
                  </a:cubicBezTo>
                  <a:cubicBezTo>
                    <a:pt x="92" y="95"/>
                    <a:pt x="94" y="94"/>
                    <a:pt x="95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94" y="91"/>
                    <a:pt x="92" y="87"/>
                    <a:pt x="94" y="84"/>
                  </a:cubicBezTo>
                  <a:cubicBezTo>
                    <a:pt x="95" y="82"/>
                    <a:pt x="97" y="82"/>
                    <a:pt x="98" y="81"/>
                  </a:cubicBezTo>
                  <a:cubicBezTo>
                    <a:pt x="98" y="81"/>
                    <a:pt x="98" y="81"/>
                    <a:pt x="99" y="81"/>
                  </a:cubicBezTo>
                  <a:cubicBezTo>
                    <a:pt x="98" y="81"/>
                    <a:pt x="98" y="80"/>
                    <a:pt x="98" y="79"/>
                  </a:cubicBezTo>
                  <a:cubicBezTo>
                    <a:pt x="95" y="74"/>
                    <a:pt x="91" y="68"/>
                    <a:pt x="88" y="64"/>
                  </a:cubicBezTo>
                  <a:cubicBezTo>
                    <a:pt x="88" y="64"/>
                    <a:pt x="88" y="63"/>
                    <a:pt x="87" y="63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62"/>
                    <a:pt x="87" y="61"/>
                    <a:pt x="86" y="61"/>
                  </a:cubicBezTo>
                  <a:cubicBezTo>
                    <a:pt x="86" y="60"/>
                    <a:pt x="86" y="60"/>
                    <a:pt x="86" y="59"/>
                  </a:cubicBezTo>
                  <a:cubicBezTo>
                    <a:pt x="87" y="57"/>
                    <a:pt x="89" y="54"/>
                    <a:pt x="91" y="53"/>
                  </a:cubicBezTo>
                  <a:cubicBezTo>
                    <a:pt x="91" y="53"/>
                    <a:pt x="91" y="53"/>
                    <a:pt x="92" y="52"/>
                  </a:cubicBezTo>
                  <a:cubicBezTo>
                    <a:pt x="94" y="51"/>
                    <a:pt x="97" y="47"/>
                    <a:pt x="97" y="46"/>
                  </a:cubicBezTo>
                  <a:cubicBezTo>
                    <a:pt x="97" y="45"/>
                    <a:pt x="92" y="41"/>
                    <a:pt x="90" y="40"/>
                  </a:cubicBezTo>
                  <a:cubicBezTo>
                    <a:pt x="90" y="39"/>
                    <a:pt x="89" y="39"/>
                    <a:pt x="89" y="39"/>
                  </a:cubicBezTo>
                  <a:cubicBezTo>
                    <a:pt x="87" y="39"/>
                    <a:pt x="84" y="38"/>
                    <a:pt x="82" y="35"/>
                  </a:cubicBezTo>
                  <a:cubicBezTo>
                    <a:pt x="82" y="34"/>
                    <a:pt x="81" y="33"/>
                    <a:pt x="81" y="33"/>
                  </a:cubicBezTo>
                  <a:cubicBezTo>
                    <a:pt x="80" y="31"/>
                    <a:pt x="79" y="29"/>
                    <a:pt x="81" y="26"/>
                  </a:cubicBezTo>
                  <a:cubicBezTo>
                    <a:pt x="82" y="25"/>
                    <a:pt x="82" y="23"/>
                    <a:pt x="82" y="22"/>
                  </a:cubicBezTo>
                  <a:cubicBezTo>
                    <a:pt x="82" y="19"/>
                    <a:pt x="84" y="19"/>
                    <a:pt x="85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7" y="17"/>
                    <a:pt x="87" y="16"/>
                    <a:pt x="87" y="16"/>
                  </a:cubicBezTo>
                  <a:cubicBezTo>
                    <a:pt x="87" y="16"/>
                    <a:pt x="87" y="16"/>
                    <a:pt x="87" y="15"/>
                  </a:cubicBezTo>
                  <a:cubicBezTo>
                    <a:pt x="88" y="15"/>
                    <a:pt x="88" y="14"/>
                    <a:pt x="89" y="13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9" y="10"/>
                    <a:pt x="89" y="9"/>
                    <a:pt x="89" y="8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0" name="Freeform 1211"/>
            <p:cNvSpPr>
              <a:spLocks/>
            </p:cNvSpPr>
            <p:nvPr/>
          </p:nvSpPr>
          <p:spPr bwMode="auto">
            <a:xfrm>
              <a:off x="2493" y="3211"/>
              <a:ext cx="137" cy="116"/>
            </a:xfrm>
            <a:custGeom>
              <a:avLst/>
              <a:gdLst>
                <a:gd name="T0" fmla="*/ 98 w 143"/>
                <a:gd name="T1" fmla="*/ 106 h 121"/>
                <a:gd name="T2" fmla="*/ 130 w 143"/>
                <a:gd name="T3" fmla="*/ 107 h 121"/>
                <a:gd name="T4" fmla="*/ 138 w 143"/>
                <a:gd name="T5" fmla="*/ 101 h 121"/>
                <a:gd name="T6" fmla="*/ 130 w 143"/>
                <a:gd name="T7" fmla="*/ 97 h 121"/>
                <a:gd name="T8" fmla="*/ 130 w 143"/>
                <a:gd name="T9" fmla="*/ 91 h 121"/>
                <a:gd name="T10" fmla="*/ 129 w 143"/>
                <a:gd name="T11" fmla="*/ 83 h 121"/>
                <a:gd name="T12" fmla="*/ 132 w 143"/>
                <a:gd name="T13" fmla="*/ 81 h 121"/>
                <a:gd name="T14" fmla="*/ 130 w 143"/>
                <a:gd name="T15" fmla="*/ 74 h 121"/>
                <a:gd name="T16" fmla="*/ 127 w 143"/>
                <a:gd name="T17" fmla="*/ 70 h 121"/>
                <a:gd name="T18" fmla="*/ 121 w 143"/>
                <a:gd name="T19" fmla="*/ 68 h 121"/>
                <a:gd name="T20" fmla="*/ 122 w 143"/>
                <a:gd name="T21" fmla="*/ 64 h 121"/>
                <a:gd name="T22" fmla="*/ 130 w 143"/>
                <a:gd name="T23" fmla="*/ 53 h 121"/>
                <a:gd name="T24" fmla="*/ 131 w 143"/>
                <a:gd name="T25" fmla="*/ 52 h 121"/>
                <a:gd name="T26" fmla="*/ 132 w 143"/>
                <a:gd name="T27" fmla="*/ 51 h 121"/>
                <a:gd name="T28" fmla="*/ 134 w 143"/>
                <a:gd name="T29" fmla="*/ 50 h 121"/>
                <a:gd name="T30" fmla="*/ 136 w 143"/>
                <a:gd name="T31" fmla="*/ 49 h 121"/>
                <a:gd name="T32" fmla="*/ 136 w 143"/>
                <a:gd name="T33" fmla="*/ 49 h 121"/>
                <a:gd name="T34" fmla="*/ 137 w 143"/>
                <a:gd name="T35" fmla="*/ 44 h 121"/>
                <a:gd name="T36" fmla="*/ 142 w 143"/>
                <a:gd name="T37" fmla="*/ 32 h 121"/>
                <a:gd name="T38" fmla="*/ 141 w 143"/>
                <a:gd name="T39" fmla="*/ 31 h 121"/>
                <a:gd name="T40" fmla="*/ 138 w 143"/>
                <a:gd name="T41" fmla="*/ 30 h 121"/>
                <a:gd name="T42" fmla="*/ 127 w 143"/>
                <a:gd name="T43" fmla="*/ 25 h 121"/>
                <a:gd name="T44" fmla="*/ 119 w 143"/>
                <a:gd name="T45" fmla="*/ 24 h 121"/>
                <a:gd name="T46" fmla="*/ 116 w 143"/>
                <a:gd name="T47" fmla="*/ 24 h 121"/>
                <a:gd name="T48" fmla="*/ 111 w 143"/>
                <a:gd name="T49" fmla="*/ 20 h 121"/>
                <a:gd name="T50" fmla="*/ 106 w 143"/>
                <a:gd name="T51" fmla="*/ 17 h 121"/>
                <a:gd name="T52" fmla="*/ 106 w 143"/>
                <a:gd name="T53" fmla="*/ 16 h 121"/>
                <a:gd name="T54" fmla="*/ 102 w 143"/>
                <a:gd name="T55" fmla="*/ 18 h 121"/>
                <a:gd name="T56" fmla="*/ 91 w 143"/>
                <a:gd name="T57" fmla="*/ 9 h 121"/>
                <a:gd name="T58" fmla="*/ 86 w 143"/>
                <a:gd name="T59" fmla="*/ 6 h 121"/>
                <a:gd name="T60" fmla="*/ 79 w 143"/>
                <a:gd name="T61" fmla="*/ 0 h 121"/>
                <a:gd name="T62" fmla="*/ 74 w 143"/>
                <a:gd name="T63" fmla="*/ 8 h 121"/>
                <a:gd name="T64" fmla="*/ 56 w 143"/>
                <a:gd name="T65" fmla="*/ 21 h 121"/>
                <a:gd name="T66" fmla="*/ 37 w 143"/>
                <a:gd name="T67" fmla="*/ 20 h 121"/>
                <a:gd name="T68" fmla="*/ 33 w 143"/>
                <a:gd name="T69" fmla="*/ 22 h 121"/>
                <a:gd name="T70" fmla="*/ 29 w 143"/>
                <a:gd name="T71" fmla="*/ 37 h 121"/>
                <a:gd name="T72" fmla="*/ 18 w 143"/>
                <a:gd name="T73" fmla="*/ 35 h 121"/>
                <a:gd name="T74" fmla="*/ 6 w 143"/>
                <a:gd name="T75" fmla="*/ 35 h 121"/>
                <a:gd name="T76" fmla="*/ 2 w 143"/>
                <a:gd name="T77" fmla="*/ 42 h 121"/>
                <a:gd name="T78" fmla="*/ 16 w 143"/>
                <a:gd name="T79" fmla="*/ 48 h 121"/>
                <a:gd name="T80" fmla="*/ 28 w 143"/>
                <a:gd name="T81" fmla="*/ 52 h 121"/>
                <a:gd name="T82" fmla="*/ 42 w 143"/>
                <a:gd name="T83" fmla="*/ 72 h 121"/>
                <a:gd name="T84" fmla="*/ 41 w 143"/>
                <a:gd name="T85" fmla="*/ 89 h 121"/>
                <a:gd name="T86" fmla="*/ 39 w 143"/>
                <a:gd name="T87" fmla="*/ 111 h 121"/>
                <a:gd name="T88" fmla="*/ 51 w 143"/>
                <a:gd name="T89" fmla="*/ 117 h 121"/>
                <a:gd name="T90" fmla="*/ 60 w 143"/>
                <a:gd name="T91" fmla="*/ 114 h 121"/>
                <a:gd name="T92" fmla="*/ 78 w 143"/>
                <a:gd name="T93" fmla="*/ 120 h 121"/>
                <a:gd name="T94" fmla="*/ 87 w 143"/>
                <a:gd name="T95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3" h="121">
                  <a:moveTo>
                    <a:pt x="87" y="120"/>
                  </a:moveTo>
                  <a:cubicBezTo>
                    <a:pt x="86" y="117"/>
                    <a:pt x="86" y="115"/>
                    <a:pt x="88" y="112"/>
                  </a:cubicBezTo>
                  <a:cubicBezTo>
                    <a:pt x="89" y="109"/>
                    <a:pt x="93" y="107"/>
                    <a:pt x="98" y="106"/>
                  </a:cubicBezTo>
                  <a:cubicBezTo>
                    <a:pt x="98" y="106"/>
                    <a:pt x="99" y="106"/>
                    <a:pt x="100" y="106"/>
                  </a:cubicBezTo>
                  <a:cubicBezTo>
                    <a:pt x="106" y="106"/>
                    <a:pt x="116" y="109"/>
                    <a:pt x="120" y="111"/>
                  </a:cubicBezTo>
                  <a:cubicBezTo>
                    <a:pt x="122" y="113"/>
                    <a:pt x="126" y="112"/>
                    <a:pt x="130" y="107"/>
                  </a:cubicBezTo>
                  <a:cubicBezTo>
                    <a:pt x="133" y="104"/>
                    <a:pt x="135" y="103"/>
                    <a:pt x="137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102"/>
                    <a:pt x="137" y="101"/>
                    <a:pt x="138" y="101"/>
                  </a:cubicBezTo>
                  <a:cubicBezTo>
                    <a:pt x="137" y="101"/>
                    <a:pt x="137" y="101"/>
                    <a:pt x="136" y="101"/>
                  </a:cubicBezTo>
                  <a:cubicBezTo>
                    <a:pt x="136" y="100"/>
                    <a:pt x="135" y="100"/>
                    <a:pt x="134" y="100"/>
                  </a:cubicBezTo>
                  <a:cubicBezTo>
                    <a:pt x="132" y="100"/>
                    <a:pt x="131" y="99"/>
                    <a:pt x="130" y="97"/>
                  </a:cubicBezTo>
                  <a:cubicBezTo>
                    <a:pt x="129" y="96"/>
                    <a:pt x="129" y="94"/>
                    <a:pt x="130" y="92"/>
                  </a:cubicBezTo>
                  <a:cubicBezTo>
                    <a:pt x="131" y="92"/>
                    <a:pt x="131" y="91"/>
                    <a:pt x="131" y="91"/>
                  </a:cubicBezTo>
                  <a:cubicBezTo>
                    <a:pt x="131" y="92"/>
                    <a:pt x="130" y="91"/>
                    <a:pt x="130" y="91"/>
                  </a:cubicBezTo>
                  <a:cubicBezTo>
                    <a:pt x="129" y="90"/>
                    <a:pt x="128" y="90"/>
                    <a:pt x="127" y="88"/>
                  </a:cubicBezTo>
                  <a:cubicBezTo>
                    <a:pt x="127" y="88"/>
                    <a:pt x="126" y="86"/>
                    <a:pt x="127" y="85"/>
                  </a:cubicBezTo>
                  <a:cubicBezTo>
                    <a:pt x="127" y="83"/>
                    <a:pt x="129" y="83"/>
                    <a:pt x="129" y="83"/>
                  </a:cubicBezTo>
                  <a:cubicBezTo>
                    <a:pt x="130" y="83"/>
                    <a:pt x="130" y="83"/>
                    <a:pt x="130" y="83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2"/>
                    <a:pt x="132" y="81"/>
                    <a:pt x="132" y="81"/>
                  </a:cubicBezTo>
                  <a:cubicBezTo>
                    <a:pt x="131" y="80"/>
                    <a:pt x="130" y="79"/>
                    <a:pt x="130" y="77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30" y="74"/>
                    <a:pt x="130" y="74"/>
                    <a:pt x="130" y="74"/>
                  </a:cubicBezTo>
                  <a:cubicBezTo>
                    <a:pt x="130" y="73"/>
                    <a:pt x="130" y="73"/>
                    <a:pt x="130" y="72"/>
                  </a:cubicBezTo>
                  <a:cubicBezTo>
                    <a:pt x="129" y="72"/>
                    <a:pt x="128" y="71"/>
                    <a:pt x="128" y="69"/>
                  </a:cubicBezTo>
                  <a:cubicBezTo>
                    <a:pt x="128" y="69"/>
                    <a:pt x="127" y="69"/>
                    <a:pt x="127" y="70"/>
                  </a:cubicBezTo>
                  <a:cubicBezTo>
                    <a:pt x="126" y="71"/>
                    <a:pt x="125" y="72"/>
                    <a:pt x="124" y="72"/>
                  </a:cubicBezTo>
                  <a:cubicBezTo>
                    <a:pt x="123" y="72"/>
                    <a:pt x="122" y="71"/>
                    <a:pt x="121" y="71"/>
                  </a:cubicBezTo>
                  <a:cubicBezTo>
                    <a:pt x="121" y="70"/>
                    <a:pt x="121" y="70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7"/>
                    <a:pt x="121" y="67"/>
                    <a:pt x="121" y="66"/>
                  </a:cubicBezTo>
                  <a:cubicBezTo>
                    <a:pt x="121" y="65"/>
                    <a:pt x="122" y="65"/>
                    <a:pt x="122" y="64"/>
                  </a:cubicBezTo>
                  <a:cubicBezTo>
                    <a:pt x="123" y="61"/>
                    <a:pt x="125" y="59"/>
                    <a:pt x="127" y="57"/>
                  </a:cubicBezTo>
                  <a:cubicBezTo>
                    <a:pt x="128" y="57"/>
                    <a:pt x="129" y="56"/>
                    <a:pt x="129" y="55"/>
                  </a:cubicBezTo>
                  <a:cubicBezTo>
                    <a:pt x="129" y="54"/>
                    <a:pt x="129" y="54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0" y="53"/>
                    <a:pt x="130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1"/>
                  </a:cubicBezTo>
                  <a:cubicBezTo>
                    <a:pt x="131" y="51"/>
                    <a:pt x="131" y="51"/>
                    <a:pt x="132" y="51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0"/>
                    <a:pt x="132" y="50"/>
                    <a:pt x="133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4" y="50"/>
                    <a:pt x="134" y="50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7" y="43"/>
                    <a:pt x="137" y="43"/>
                    <a:pt x="137" y="42"/>
                  </a:cubicBezTo>
                  <a:cubicBezTo>
                    <a:pt x="137" y="41"/>
                    <a:pt x="137" y="41"/>
                    <a:pt x="137" y="41"/>
                  </a:cubicBezTo>
                  <a:cubicBezTo>
                    <a:pt x="138" y="38"/>
                    <a:pt x="139" y="35"/>
                    <a:pt x="142" y="32"/>
                  </a:cubicBezTo>
                  <a:cubicBezTo>
                    <a:pt x="142" y="32"/>
                    <a:pt x="142" y="32"/>
                    <a:pt x="143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40" y="31"/>
                    <a:pt x="139" y="31"/>
                    <a:pt x="138" y="30"/>
                  </a:cubicBezTo>
                  <a:cubicBezTo>
                    <a:pt x="138" y="30"/>
                    <a:pt x="137" y="29"/>
                    <a:pt x="135" y="29"/>
                  </a:cubicBezTo>
                  <a:cubicBezTo>
                    <a:pt x="132" y="29"/>
                    <a:pt x="129" y="28"/>
                    <a:pt x="127" y="25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5"/>
                    <a:pt x="126" y="25"/>
                    <a:pt x="125" y="2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3" y="24"/>
                    <a:pt x="121" y="24"/>
                    <a:pt x="119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8" y="24"/>
                    <a:pt x="117" y="24"/>
                    <a:pt x="117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4"/>
                    <a:pt x="115" y="24"/>
                    <a:pt x="115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0" y="20"/>
                    <a:pt x="108" y="20"/>
                    <a:pt x="106" y="18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4" y="17"/>
                    <a:pt x="103" y="17"/>
                  </a:cubicBezTo>
                  <a:cubicBezTo>
                    <a:pt x="103" y="17"/>
                    <a:pt x="102" y="18"/>
                    <a:pt x="102" y="18"/>
                  </a:cubicBezTo>
                  <a:cubicBezTo>
                    <a:pt x="100" y="18"/>
                    <a:pt x="98" y="17"/>
                    <a:pt x="97" y="12"/>
                  </a:cubicBezTo>
                  <a:cubicBezTo>
                    <a:pt x="97" y="12"/>
                    <a:pt x="95" y="11"/>
                    <a:pt x="94" y="10"/>
                  </a:cubicBezTo>
                  <a:cubicBezTo>
                    <a:pt x="93" y="10"/>
                    <a:pt x="92" y="10"/>
                    <a:pt x="91" y="9"/>
                  </a:cubicBezTo>
                  <a:cubicBezTo>
                    <a:pt x="90" y="9"/>
                    <a:pt x="89" y="8"/>
                    <a:pt x="88" y="7"/>
                  </a:cubicBezTo>
                  <a:cubicBezTo>
                    <a:pt x="88" y="6"/>
                    <a:pt x="88" y="6"/>
                    <a:pt x="87" y="6"/>
                  </a:cubicBezTo>
                  <a:cubicBezTo>
                    <a:pt x="87" y="6"/>
                    <a:pt x="86" y="6"/>
                    <a:pt x="86" y="6"/>
                  </a:cubicBezTo>
                  <a:cubicBezTo>
                    <a:pt x="83" y="6"/>
                    <a:pt x="81" y="2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9" y="0"/>
                    <a:pt x="7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0"/>
                    <a:pt x="76" y="1"/>
                    <a:pt x="75" y="2"/>
                  </a:cubicBezTo>
                  <a:cubicBezTo>
                    <a:pt x="74" y="3"/>
                    <a:pt x="73" y="5"/>
                    <a:pt x="74" y="8"/>
                  </a:cubicBezTo>
                  <a:cubicBezTo>
                    <a:pt x="74" y="10"/>
                    <a:pt x="73" y="13"/>
                    <a:pt x="72" y="14"/>
                  </a:cubicBezTo>
                  <a:cubicBezTo>
                    <a:pt x="70" y="17"/>
                    <a:pt x="65" y="18"/>
                    <a:pt x="60" y="18"/>
                  </a:cubicBezTo>
                  <a:cubicBezTo>
                    <a:pt x="57" y="18"/>
                    <a:pt x="57" y="19"/>
                    <a:pt x="56" y="21"/>
                  </a:cubicBezTo>
                  <a:cubicBezTo>
                    <a:pt x="56" y="23"/>
                    <a:pt x="55" y="24"/>
                    <a:pt x="54" y="26"/>
                  </a:cubicBezTo>
                  <a:cubicBezTo>
                    <a:pt x="53" y="26"/>
                    <a:pt x="52" y="27"/>
                    <a:pt x="50" y="27"/>
                  </a:cubicBezTo>
                  <a:cubicBezTo>
                    <a:pt x="46" y="27"/>
                    <a:pt x="38" y="24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5" y="20"/>
                    <a:pt x="33" y="20"/>
                    <a:pt x="33" y="21"/>
                  </a:cubicBezTo>
                  <a:cubicBezTo>
                    <a:pt x="33" y="21"/>
                    <a:pt x="33" y="21"/>
                    <a:pt x="33" y="22"/>
                  </a:cubicBezTo>
                  <a:cubicBezTo>
                    <a:pt x="36" y="25"/>
                    <a:pt x="37" y="29"/>
                    <a:pt x="37" y="32"/>
                  </a:cubicBezTo>
                  <a:cubicBezTo>
                    <a:pt x="37" y="34"/>
                    <a:pt x="36" y="36"/>
                    <a:pt x="35" y="37"/>
                  </a:cubicBezTo>
                  <a:cubicBezTo>
                    <a:pt x="33" y="38"/>
                    <a:pt x="31" y="38"/>
                    <a:pt x="29" y="37"/>
                  </a:cubicBezTo>
                  <a:cubicBezTo>
                    <a:pt x="27" y="36"/>
                    <a:pt x="25" y="36"/>
                    <a:pt x="25" y="37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0" y="38"/>
                    <a:pt x="19" y="36"/>
                    <a:pt x="18" y="35"/>
                  </a:cubicBezTo>
                  <a:cubicBezTo>
                    <a:pt x="18" y="35"/>
                    <a:pt x="17" y="34"/>
                    <a:pt x="16" y="33"/>
                  </a:cubicBezTo>
                  <a:cubicBezTo>
                    <a:pt x="15" y="33"/>
                    <a:pt x="14" y="33"/>
                    <a:pt x="13" y="34"/>
                  </a:cubicBezTo>
                  <a:cubicBezTo>
                    <a:pt x="11" y="34"/>
                    <a:pt x="9" y="35"/>
                    <a:pt x="6" y="35"/>
                  </a:cubicBezTo>
                  <a:cubicBezTo>
                    <a:pt x="3" y="34"/>
                    <a:pt x="0" y="36"/>
                    <a:pt x="0" y="36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2" y="39"/>
                    <a:pt x="2" y="41"/>
                    <a:pt x="2" y="42"/>
                  </a:cubicBezTo>
                  <a:cubicBezTo>
                    <a:pt x="1" y="43"/>
                    <a:pt x="1" y="44"/>
                    <a:pt x="2" y="44"/>
                  </a:cubicBezTo>
                  <a:cubicBezTo>
                    <a:pt x="2" y="44"/>
                    <a:pt x="5" y="45"/>
                    <a:pt x="6" y="45"/>
                  </a:cubicBezTo>
                  <a:cubicBezTo>
                    <a:pt x="9" y="46"/>
                    <a:pt x="13" y="46"/>
                    <a:pt x="16" y="48"/>
                  </a:cubicBezTo>
                  <a:cubicBezTo>
                    <a:pt x="19" y="50"/>
                    <a:pt x="20" y="50"/>
                    <a:pt x="21" y="50"/>
                  </a:cubicBezTo>
                  <a:cubicBezTo>
                    <a:pt x="23" y="50"/>
                    <a:pt x="24" y="50"/>
                    <a:pt x="26" y="51"/>
                  </a:cubicBezTo>
                  <a:cubicBezTo>
                    <a:pt x="27" y="52"/>
                    <a:pt x="27" y="52"/>
                    <a:pt x="28" y="52"/>
                  </a:cubicBezTo>
                  <a:cubicBezTo>
                    <a:pt x="30" y="53"/>
                    <a:pt x="30" y="54"/>
                    <a:pt x="31" y="58"/>
                  </a:cubicBezTo>
                  <a:cubicBezTo>
                    <a:pt x="31" y="61"/>
                    <a:pt x="34" y="64"/>
                    <a:pt x="38" y="65"/>
                  </a:cubicBezTo>
                  <a:cubicBezTo>
                    <a:pt x="43" y="67"/>
                    <a:pt x="42" y="70"/>
                    <a:pt x="42" y="72"/>
                  </a:cubicBezTo>
                  <a:cubicBezTo>
                    <a:pt x="42" y="73"/>
                    <a:pt x="42" y="74"/>
                    <a:pt x="42" y="75"/>
                  </a:cubicBezTo>
                  <a:cubicBezTo>
                    <a:pt x="43" y="78"/>
                    <a:pt x="43" y="81"/>
                    <a:pt x="42" y="84"/>
                  </a:cubicBezTo>
                  <a:cubicBezTo>
                    <a:pt x="41" y="86"/>
                    <a:pt x="40" y="88"/>
                    <a:pt x="41" y="89"/>
                  </a:cubicBezTo>
                  <a:cubicBezTo>
                    <a:pt x="41" y="93"/>
                    <a:pt x="39" y="104"/>
                    <a:pt x="36" y="110"/>
                  </a:cubicBezTo>
                  <a:cubicBezTo>
                    <a:pt x="37" y="110"/>
                    <a:pt x="38" y="110"/>
                    <a:pt x="38" y="110"/>
                  </a:cubicBezTo>
                  <a:cubicBezTo>
                    <a:pt x="38" y="110"/>
                    <a:pt x="38" y="111"/>
                    <a:pt x="39" y="111"/>
                  </a:cubicBezTo>
                  <a:cubicBezTo>
                    <a:pt x="39" y="111"/>
                    <a:pt x="40" y="111"/>
                    <a:pt x="40" y="112"/>
                  </a:cubicBezTo>
                  <a:cubicBezTo>
                    <a:pt x="41" y="112"/>
                    <a:pt x="43" y="113"/>
                    <a:pt x="45" y="114"/>
                  </a:cubicBezTo>
                  <a:cubicBezTo>
                    <a:pt x="47" y="115"/>
                    <a:pt x="49" y="116"/>
                    <a:pt x="51" y="117"/>
                  </a:cubicBezTo>
                  <a:cubicBezTo>
                    <a:pt x="52" y="117"/>
                    <a:pt x="54" y="118"/>
                    <a:pt x="55" y="118"/>
                  </a:cubicBezTo>
                  <a:cubicBezTo>
                    <a:pt x="56" y="118"/>
                    <a:pt x="57" y="117"/>
                    <a:pt x="57" y="117"/>
                  </a:cubicBezTo>
                  <a:cubicBezTo>
                    <a:pt x="57" y="116"/>
                    <a:pt x="58" y="114"/>
                    <a:pt x="60" y="114"/>
                  </a:cubicBezTo>
                  <a:cubicBezTo>
                    <a:pt x="63" y="114"/>
                    <a:pt x="65" y="117"/>
                    <a:pt x="66" y="117"/>
                  </a:cubicBezTo>
                  <a:cubicBezTo>
                    <a:pt x="67" y="118"/>
                    <a:pt x="71" y="119"/>
                    <a:pt x="74" y="120"/>
                  </a:cubicBezTo>
                  <a:cubicBezTo>
                    <a:pt x="76" y="120"/>
                    <a:pt x="77" y="120"/>
                    <a:pt x="78" y="120"/>
                  </a:cubicBezTo>
                  <a:cubicBezTo>
                    <a:pt x="79" y="121"/>
                    <a:pt x="81" y="121"/>
                    <a:pt x="83" y="121"/>
                  </a:cubicBezTo>
                  <a:cubicBezTo>
                    <a:pt x="84" y="121"/>
                    <a:pt x="84" y="121"/>
                    <a:pt x="85" y="121"/>
                  </a:cubicBezTo>
                  <a:cubicBezTo>
                    <a:pt x="86" y="120"/>
                    <a:pt x="86" y="120"/>
                    <a:pt x="87" y="120"/>
                  </a:cubicBezTo>
                  <a:cubicBezTo>
                    <a:pt x="87" y="120"/>
                    <a:pt x="87" y="120"/>
                    <a:pt x="87" y="120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1" name="Freeform 1212"/>
            <p:cNvSpPr>
              <a:spLocks/>
            </p:cNvSpPr>
            <p:nvPr/>
          </p:nvSpPr>
          <p:spPr bwMode="auto">
            <a:xfrm>
              <a:off x="2444" y="3312"/>
              <a:ext cx="134" cy="95"/>
            </a:xfrm>
            <a:custGeom>
              <a:avLst/>
              <a:gdLst>
                <a:gd name="T0" fmla="*/ 76 w 139"/>
                <a:gd name="T1" fmla="*/ 5 h 99"/>
                <a:gd name="T2" fmla="*/ 46 w 139"/>
                <a:gd name="T3" fmla="*/ 4 h 99"/>
                <a:gd name="T4" fmla="*/ 17 w 139"/>
                <a:gd name="T5" fmla="*/ 1 h 99"/>
                <a:gd name="T6" fmla="*/ 11 w 139"/>
                <a:gd name="T7" fmla="*/ 2 h 99"/>
                <a:gd name="T8" fmla="*/ 0 w 139"/>
                <a:gd name="T9" fmla="*/ 7 h 99"/>
                <a:gd name="T10" fmla="*/ 6 w 139"/>
                <a:gd name="T11" fmla="*/ 20 h 99"/>
                <a:gd name="T12" fmla="*/ 6 w 139"/>
                <a:gd name="T13" fmla="*/ 19 h 99"/>
                <a:gd name="T14" fmla="*/ 8 w 139"/>
                <a:gd name="T15" fmla="*/ 19 h 99"/>
                <a:gd name="T16" fmla="*/ 8 w 139"/>
                <a:gd name="T17" fmla="*/ 18 h 99"/>
                <a:gd name="T18" fmla="*/ 13 w 139"/>
                <a:gd name="T19" fmla="*/ 22 h 99"/>
                <a:gd name="T20" fmla="*/ 20 w 139"/>
                <a:gd name="T21" fmla="*/ 23 h 99"/>
                <a:gd name="T22" fmla="*/ 26 w 139"/>
                <a:gd name="T23" fmla="*/ 21 h 99"/>
                <a:gd name="T24" fmla="*/ 26 w 139"/>
                <a:gd name="T25" fmla="*/ 21 h 99"/>
                <a:gd name="T26" fmla="*/ 31 w 139"/>
                <a:gd name="T27" fmla="*/ 25 h 99"/>
                <a:gd name="T28" fmla="*/ 35 w 139"/>
                <a:gd name="T29" fmla="*/ 27 h 99"/>
                <a:gd name="T30" fmla="*/ 29 w 139"/>
                <a:gd name="T31" fmla="*/ 34 h 99"/>
                <a:gd name="T32" fmla="*/ 27 w 139"/>
                <a:gd name="T33" fmla="*/ 38 h 99"/>
                <a:gd name="T34" fmla="*/ 26 w 139"/>
                <a:gd name="T35" fmla="*/ 51 h 99"/>
                <a:gd name="T36" fmla="*/ 23 w 139"/>
                <a:gd name="T37" fmla="*/ 56 h 99"/>
                <a:gd name="T38" fmla="*/ 22 w 139"/>
                <a:gd name="T39" fmla="*/ 57 h 99"/>
                <a:gd name="T40" fmla="*/ 24 w 139"/>
                <a:gd name="T41" fmla="*/ 67 h 99"/>
                <a:gd name="T42" fmla="*/ 23 w 139"/>
                <a:gd name="T43" fmla="*/ 70 h 99"/>
                <a:gd name="T44" fmla="*/ 24 w 139"/>
                <a:gd name="T45" fmla="*/ 79 h 99"/>
                <a:gd name="T46" fmla="*/ 21 w 139"/>
                <a:gd name="T47" fmla="*/ 84 h 99"/>
                <a:gd name="T48" fmla="*/ 21 w 139"/>
                <a:gd name="T49" fmla="*/ 84 h 99"/>
                <a:gd name="T50" fmla="*/ 21 w 139"/>
                <a:gd name="T51" fmla="*/ 85 h 99"/>
                <a:gd name="T52" fmla="*/ 21 w 139"/>
                <a:gd name="T53" fmla="*/ 85 h 99"/>
                <a:gd name="T54" fmla="*/ 33 w 139"/>
                <a:gd name="T55" fmla="*/ 92 h 99"/>
                <a:gd name="T56" fmla="*/ 40 w 139"/>
                <a:gd name="T57" fmla="*/ 98 h 99"/>
                <a:gd name="T58" fmla="*/ 47 w 139"/>
                <a:gd name="T59" fmla="*/ 94 h 99"/>
                <a:gd name="T60" fmla="*/ 51 w 139"/>
                <a:gd name="T61" fmla="*/ 94 h 99"/>
                <a:gd name="T62" fmla="*/ 66 w 139"/>
                <a:gd name="T63" fmla="*/ 90 h 99"/>
                <a:gd name="T64" fmla="*/ 75 w 139"/>
                <a:gd name="T65" fmla="*/ 90 h 99"/>
                <a:gd name="T66" fmla="*/ 91 w 139"/>
                <a:gd name="T67" fmla="*/ 80 h 99"/>
                <a:gd name="T68" fmla="*/ 93 w 139"/>
                <a:gd name="T69" fmla="*/ 74 h 99"/>
                <a:gd name="T70" fmla="*/ 102 w 139"/>
                <a:gd name="T71" fmla="*/ 65 h 99"/>
                <a:gd name="T72" fmla="*/ 102 w 139"/>
                <a:gd name="T73" fmla="*/ 48 h 99"/>
                <a:gd name="T74" fmla="*/ 111 w 139"/>
                <a:gd name="T75" fmla="*/ 38 h 99"/>
                <a:gd name="T76" fmla="*/ 130 w 139"/>
                <a:gd name="T77" fmla="*/ 27 h 99"/>
                <a:gd name="T78" fmla="*/ 138 w 139"/>
                <a:gd name="T79" fmla="*/ 18 h 99"/>
                <a:gd name="T80" fmla="*/ 134 w 139"/>
                <a:gd name="T81" fmla="*/ 19 h 99"/>
                <a:gd name="T82" fmla="*/ 124 w 139"/>
                <a:gd name="T83" fmla="*/ 17 h 99"/>
                <a:gd name="T84" fmla="*/ 112 w 139"/>
                <a:gd name="T85" fmla="*/ 13 h 99"/>
                <a:gd name="T86" fmla="*/ 106 w 139"/>
                <a:gd name="T87" fmla="*/ 16 h 99"/>
                <a:gd name="T88" fmla="*/ 94 w 139"/>
                <a:gd name="T89" fmla="*/ 11 h 99"/>
                <a:gd name="T90" fmla="*/ 88 w 139"/>
                <a:gd name="T91" fmla="*/ 9 h 99"/>
                <a:gd name="T92" fmla="*/ 83 w 139"/>
                <a:gd name="T93" fmla="*/ 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" h="99">
                  <a:moveTo>
                    <a:pt x="83" y="6"/>
                  </a:moveTo>
                  <a:cubicBezTo>
                    <a:pt x="82" y="6"/>
                    <a:pt x="79" y="6"/>
                    <a:pt x="76" y="5"/>
                  </a:cubicBezTo>
                  <a:cubicBezTo>
                    <a:pt x="72" y="4"/>
                    <a:pt x="68" y="4"/>
                    <a:pt x="64" y="4"/>
                  </a:cubicBezTo>
                  <a:cubicBezTo>
                    <a:pt x="61" y="4"/>
                    <a:pt x="54" y="4"/>
                    <a:pt x="46" y="4"/>
                  </a:cubicBezTo>
                  <a:cubicBezTo>
                    <a:pt x="39" y="4"/>
                    <a:pt x="31" y="3"/>
                    <a:pt x="27" y="4"/>
                  </a:cubicBezTo>
                  <a:cubicBezTo>
                    <a:pt x="22" y="4"/>
                    <a:pt x="19" y="2"/>
                    <a:pt x="17" y="1"/>
                  </a:cubicBezTo>
                  <a:cubicBezTo>
                    <a:pt x="16" y="1"/>
                    <a:pt x="15" y="0"/>
                    <a:pt x="13" y="0"/>
                  </a:cubicBezTo>
                  <a:cubicBezTo>
                    <a:pt x="12" y="0"/>
                    <a:pt x="12" y="0"/>
                    <a:pt x="11" y="2"/>
                  </a:cubicBezTo>
                  <a:cubicBezTo>
                    <a:pt x="10" y="3"/>
                    <a:pt x="9" y="6"/>
                    <a:pt x="4" y="6"/>
                  </a:cubicBezTo>
                  <a:cubicBezTo>
                    <a:pt x="2" y="6"/>
                    <a:pt x="1" y="7"/>
                    <a:pt x="0" y="7"/>
                  </a:cubicBezTo>
                  <a:cubicBezTo>
                    <a:pt x="0" y="8"/>
                    <a:pt x="1" y="9"/>
                    <a:pt x="3" y="11"/>
                  </a:cubicBezTo>
                  <a:cubicBezTo>
                    <a:pt x="6" y="13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1" y="18"/>
                    <a:pt x="12" y="19"/>
                    <a:pt x="13" y="22"/>
                  </a:cubicBezTo>
                  <a:cubicBezTo>
                    <a:pt x="13" y="22"/>
                    <a:pt x="15" y="22"/>
                    <a:pt x="16" y="22"/>
                  </a:cubicBezTo>
                  <a:cubicBezTo>
                    <a:pt x="18" y="22"/>
                    <a:pt x="20" y="22"/>
                    <a:pt x="20" y="23"/>
                  </a:cubicBezTo>
                  <a:cubicBezTo>
                    <a:pt x="20" y="23"/>
                    <a:pt x="21" y="22"/>
                    <a:pt x="21" y="22"/>
                  </a:cubicBezTo>
                  <a:cubicBezTo>
                    <a:pt x="22" y="21"/>
                    <a:pt x="24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8" y="21"/>
                    <a:pt x="30" y="22"/>
                    <a:pt x="30" y="23"/>
                  </a:cubicBezTo>
                  <a:cubicBezTo>
                    <a:pt x="31" y="24"/>
                    <a:pt x="31" y="24"/>
                    <a:pt x="31" y="25"/>
                  </a:cubicBezTo>
                  <a:cubicBezTo>
                    <a:pt x="31" y="25"/>
                    <a:pt x="31" y="25"/>
                    <a:pt x="32" y="25"/>
                  </a:cubicBezTo>
                  <a:cubicBezTo>
                    <a:pt x="33" y="25"/>
                    <a:pt x="34" y="26"/>
                    <a:pt x="35" y="27"/>
                  </a:cubicBezTo>
                  <a:cubicBezTo>
                    <a:pt x="35" y="29"/>
                    <a:pt x="34" y="30"/>
                    <a:pt x="33" y="31"/>
                  </a:cubicBezTo>
                  <a:cubicBezTo>
                    <a:pt x="32" y="32"/>
                    <a:pt x="30" y="33"/>
                    <a:pt x="29" y="34"/>
                  </a:cubicBezTo>
                  <a:cubicBezTo>
                    <a:pt x="28" y="35"/>
                    <a:pt x="27" y="36"/>
                    <a:pt x="26" y="36"/>
                  </a:cubicBezTo>
                  <a:cubicBezTo>
                    <a:pt x="26" y="36"/>
                    <a:pt x="27" y="38"/>
                    <a:pt x="27" y="38"/>
                  </a:cubicBezTo>
                  <a:cubicBezTo>
                    <a:pt x="28" y="41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26" y="53"/>
                    <a:pt x="27" y="54"/>
                    <a:pt x="26" y="55"/>
                  </a:cubicBezTo>
                  <a:cubicBezTo>
                    <a:pt x="25" y="56"/>
                    <a:pt x="24" y="56"/>
                    <a:pt x="23" y="56"/>
                  </a:cubicBezTo>
                  <a:cubicBezTo>
                    <a:pt x="22" y="56"/>
                    <a:pt x="22" y="56"/>
                    <a:pt x="21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6" y="61"/>
                    <a:pt x="27" y="63"/>
                    <a:pt x="26" y="65"/>
                  </a:cubicBezTo>
                  <a:cubicBezTo>
                    <a:pt x="26" y="66"/>
                    <a:pt x="26" y="67"/>
                    <a:pt x="24" y="67"/>
                  </a:cubicBezTo>
                  <a:cubicBezTo>
                    <a:pt x="23" y="67"/>
                    <a:pt x="22" y="69"/>
                    <a:pt x="22" y="70"/>
                  </a:cubicBezTo>
                  <a:cubicBezTo>
                    <a:pt x="22" y="70"/>
                    <a:pt x="23" y="70"/>
                    <a:pt x="23" y="70"/>
                  </a:cubicBezTo>
                  <a:cubicBezTo>
                    <a:pt x="25" y="72"/>
                    <a:pt x="27" y="74"/>
                    <a:pt x="27" y="76"/>
                  </a:cubicBezTo>
                  <a:cubicBezTo>
                    <a:pt x="27" y="77"/>
                    <a:pt x="26" y="78"/>
                    <a:pt x="24" y="79"/>
                  </a:cubicBezTo>
                  <a:cubicBezTo>
                    <a:pt x="21" y="79"/>
                    <a:pt x="21" y="80"/>
                    <a:pt x="21" y="83"/>
                  </a:cubicBezTo>
                  <a:cubicBezTo>
                    <a:pt x="21" y="83"/>
                    <a:pt x="21" y="84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4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4" y="85"/>
                    <a:pt x="26" y="85"/>
                    <a:pt x="27" y="86"/>
                  </a:cubicBezTo>
                  <a:cubicBezTo>
                    <a:pt x="30" y="87"/>
                    <a:pt x="31" y="90"/>
                    <a:pt x="33" y="92"/>
                  </a:cubicBezTo>
                  <a:cubicBezTo>
                    <a:pt x="35" y="96"/>
                    <a:pt x="37" y="99"/>
                    <a:pt x="40" y="99"/>
                  </a:cubicBezTo>
                  <a:cubicBezTo>
                    <a:pt x="40" y="99"/>
                    <a:pt x="40" y="98"/>
                    <a:pt x="40" y="98"/>
                  </a:cubicBezTo>
                  <a:cubicBezTo>
                    <a:pt x="40" y="98"/>
                    <a:pt x="40" y="96"/>
                    <a:pt x="41" y="95"/>
                  </a:cubicBezTo>
                  <a:cubicBezTo>
                    <a:pt x="43" y="94"/>
                    <a:pt x="44" y="94"/>
                    <a:pt x="47" y="94"/>
                  </a:cubicBezTo>
                  <a:cubicBezTo>
                    <a:pt x="48" y="94"/>
                    <a:pt x="48" y="95"/>
                    <a:pt x="49" y="95"/>
                  </a:cubicBezTo>
                  <a:cubicBezTo>
                    <a:pt x="50" y="95"/>
                    <a:pt x="50" y="94"/>
                    <a:pt x="51" y="94"/>
                  </a:cubicBezTo>
                  <a:cubicBezTo>
                    <a:pt x="53" y="92"/>
                    <a:pt x="55" y="91"/>
                    <a:pt x="60" y="91"/>
                  </a:cubicBezTo>
                  <a:cubicBezTo>
                    <a:pt x="62" y="91"/>
                    <a:pt x="64" y="90"/>
                    <a:pt x="66" y="90"/>
                  </a:cubicBezTo>
                  <a:cubicBezTo>
                    <a:pt x="69" y="90"/>
                    <a:pt x="72" y="90"/>
                    <a:pt x="74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0"/>
                    <a:pt x="79" y="90"/>
                    <a:pt x="80" y="87"/>
                  </a:cubicBezTo>
                  <a:cubicBezTo>
                    <a:pt x="81" y="84"/>
                    <a:pt x="86" y="81"/>
                    <a:pt x="91" y="80"/>
                  </a:cubicBezTo>
                  <a:cubicBezTo>
                    <a:pt x="92" y="80"/>
                    <a:pt x="93" y="79"/>
                    <a:pt x="93" y="75"/>
                  </a:cubicBezTo>
                  <a:cubicBezTo>
                    <a:pt x="93" y="75"/>
                    <a:pt x="93" y="74"/>
                    <a:pt x="93" y="74"/>
                  </a:cubicBezTo>
                  <a:cubicBezTo>
                    <a:pt x="93" y="72"/>
                    <a:pt x="96" y="70"/>
                    <a:pt x="99" y="67"/>
                  </a:cubicBezTo>
                  <a:cubicBezTo>
                    <a:pt x="100" y="67"/>
                    <a:pt x="101" y="65"/>
                    <a:pt x="102" y="65"/>
                  </a:cubicBezTo>
                  <a:cubicBezTo>
                    <a:pt x="101" y="65"/>
                    <a:pt x="101" y="64"/>
                    <a:pt x="101" y="63"/>
                  </a:cubicBezTo>
                  <a:cubicBezTo>
                    <a:pt x="100" y="59"/>
                    <a:pt x="98" y="53"/>
                    <a:pt x="102" y="48"/>
                  </a:cubicBezTo>
                  <a:cubicBezTo>
                    <a:pt x="104" y="44"/>
                    <a:pt x="107" y="42"/>
                    <a:pt x="108" y="41"/>
                  </a:cubicBezTo>
                  <a:cubicBezTo>
                    <a:pt x="110" y="39"/>
                    <a:pt x="111" y="39"/>
                    <a:pt x="111" y="38"/>
                  </a:cubicBezTo>
                  <a:cubicBezTo>
                    <a:pt x="111" y="32"/>
                    <a:pt x="119" y="31"/>
                    <a:pt x="123" y="30"/>
                  </a:cubicBezTo>
                  <a:cubicBezTo>
                    <a:pt x="126" y="30"/>
                    <a:pt x="128" y="29"/>
                    <a:pt x="130" y="27"/>
                  </a:cubicBezTo>
                  <a:cubicBezTo>
                    <a:pt x="131" y="26"/>
                    <a:pt x="133" y="25"/>
                    <a:pt x="135" y="24"/>
                  </a:cubicBezTo>
                  <a:cubicBezTo>
                    <a:pt x="137" y="23"/>
                    <a:pt x="139" y="22"/>
                    <a:pt x="138" y="18"/>
                  </a:cubicBezTo>
                  <a:cubicBezTo>
                    <a:pt x="138" y="18"/>
                    <a:pt x="137" y="18"/>
                    <a:pt x="136" y="19"/>
                  </a:cubicBezTo>
                  <a:cubicBezTo>
                    <a:pt x="135" y="19"/>
                    <a:pt x="135" y="19"/>
                    <a:pt x="134" y="19"/>
                  </a:cubicBezTo>
                  <a:cubicBezTo>
                    <a:pt x="132" y="19"/>
                    <a:pt x="130" y="18"/>
                    <a:pt x="128" y="18"/>
                  </a:cubicBezTo>
                  <a:cubicBezTo>
                    <a:pt x="127" y="18"/>
                    <a:pt x="126" y="18"/>
                    <a:pt x="124" y="17"/>
                  </a:cubicBezTo>
                  <a:cubicBezTo>
                    <a:pt x="119" y="17"/>
                    <a:pt x="116" y="16"/>
                    <a:pt x="114" y="14"/>
                  </a:cubicBezTo>
                  <a:cubicBezTo>
                    <a:pt x="113" y="14"/>
                    <a:pt x="112" y="13"/>
                    <a:pt x="112" y="13"/>
                  </a:cubicBezTo>
                  <a:cubicBezTo>
                    <a:pt x="111" y="14"/>
                    <a:pt x="110" y="15"/>
                    <a:pt x="108" y="16"/>
                  </a:cubicBezTo>
                  <a:cubicBezTo>
                    <a:pt x="107" y="16"/>
                    <a:pt x="107" y="16"/>
                    <a:pt x="106" y="16"/>
                  </a:cubicBezTo>
                  <a:cubicBezTo>
                    <a:pt x="104" y="16"/>
                    <a:pt x="102" y="15"/>
                    <a:pt x="100" y="14"/>
                  </a:cubicBezTo>
                  <a:cubicBezTo>
                    <a:pt x="99" y="13"/>
                    <a:pt x="96" y="12"/>
                    <a:pt x="94" y="11"/>
                  </a:cubicBezTo>
                  <a:cubicBezTo>
                    <a:pt x="92" y="11"/>
                    <a:pt x="90" y="10"/>
                    <a:pt x="89" y="9"/>
                  </a:cubicBezTo>
                  <a:cubicBezTo>
                    <a:pt x="89" y="9"/>
                    <a:pt x="89" y="9"/>
                    <a:pt x="88" y="9"/>
                  </a:cubicBezTo>
                  <a:cubicBezTo>
                    <a:pt x="88" y="8"/>
                    <a:pt x="87" y="8"/>
                    <a:pt x="86" y="7"/>
                  </a:cubicBezTo>
                  <a:cubicBezTo>
                    <a:pt x="85" y="7"/>
                    <a:pt x="84" y="6"/>
                    <a:pt x="83" y="6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2" name="Freeform 1213"/>
            <p:cNvSpPr>
              <a:spLocks/>
            </p:cNvSpPr>
            <p:nvPr/>
          </p:nvSpPr>
          <p:spPr bwMode="auto">
            <a:xfrm>
              <a:off x="2685" y="3270"/>
              <a:ext cx="31" cy="15"/>
            </a:xfrm>
            <a:custGeom>
              <a:avLst/>
              <a:gdLst>
                <a:gd name="T0" fmla="*/ 33 w 33"/>
                <a:gd name="T1" fmla="*/ 1 h 16"/>
                <a:gd name="T2" fmla="*/ 33 w 33"/>
                <a:gd name="T3" fmla="*/ 0 h 16"/>
                <a:gd name="T4" fmla="*/ 33 w 33"/>
                <a:gd name="T5" fmla="*/ 0 h 16"/>
                <a:gd name="T6" fmla="*/ 32 w 33"/>
                <a:gd name="T7" fmla="*/ 0 h 16"/>
                <a:gd name="T8" fmla="*/ 31 w 33"/>
                <a:gd name="T9" fmla="*/ 1 h 16"/>
                <a:gd name="T10" fmla="*/ 31 w 33"/>
                <a:gd name="T11" fmla="*/ 1 h 16"/>
                <a:gd name="T12" fmla="*/ 30 w 33"/>
                <a:gd name="T13" fmla="*/ 1 h 16"/>
                <a:gd name="T14" fmla="*/ 29 w 33"/>
                <a:gd name="T15" fmla="*/ 2 h 16"/>
                <a:gd name="T16" fmla="*/ 28 w 33"/>
                <a:gd name="T17" fmla="*/ 2 h 16"/>
                <a:gd name="T18" fmla="*/ 25 w 33"/>
                <a:gd name="T19" fmla="*/ 2 h 16"/>
                <a:gd name="T20" fmla="*/ 20 w 33"/>
                <a:gd name="T21" fmla="*/ 4 h 16"/>
                <a:gd name="T22" fmla="*/ 16 w 33"/>
                <a:gd name="T23" fmla="*/ 6 h 16"/>
                <a:gd name="T24" fmla="*/ 11 w 33"/>
                <a:gd name="T25" fmla="*/ 5 h 16"/>
                <a:gd name="T26" fmla="*/ 3 w 33"/>
                <a:gd name="T27" fmla="*/ 3 h 16"/>
                <a:gd name="T28" fmla="*/ 0 w 33"/>
                <a:gd name="T29" fmla="*/ 3 h 16"/>
                <a:gd name="T30" fmla="*/ 0 w 33"/>
                <a:gd name="T31" fmla="*/ 4 h 16"/>
                <a:gd name="T32" fmla="*/ 0 w 33"/>
                <a:gd name="T33" fmla="*/ 5 h 16"/>
                <a:gd name="T34" fmla="*/ 0 w 33"/>
                <a:gd name="T35" fmla="*/ 8 h 16"/>
                <a:gd name="T36" fmla="*/ 0 w 33"/>
                <a:gd name="T37" fmla="*/ 8 h 16"/>
                <a:gd name="T38" fmla="*/ 0 w 33"/>
                <a:gd name="T39" fmla="*/ 11 h 16"/>
                <a:gd name="T40" fmla="*/ 0 w 33"/>
                <a:gd name="T41" fmla="*/ 12 h 16"/>
                <a:gd name="T42" fmla="*/ 0 w 33"/>
                <a:gd name="T43" fmla="*/ 13 h 16"/>
                <a:gd name="T44" fmla="*/ 3 w 33"/>
                <a:gd name="T45" fmla="*/ 13 h 16"/>
                <a:gd name="T46" fmla="*/ 6 w 33"/>
                <a:gd name="T47" fmla="*/ 13 h 16"/>
                <a:gd name="T48" fmla="*/ 9 w 33"/>
                <a:gd name="T49" fmla="*/ 16 h 16"/>
                <a:gd name="T50" fmla="*/ 9 w 33"/>
                <a:gd name="T51" fmla="*/ 16 h 16"/>
                <a:gd name="T52" fmla="*/ 9 w 33"/>
                <a:gd name="T53" fmla="*/ 16 h 16"/>
                <a:gd name="T54" fmla="*/ 10 w 33"/>
                <a:gd name="T55" fmla="*/ 16 h 16"/>
                <a:gd name="T56" fmla="*/ 11 w 33"/>
                <a:gd name="T57" fmla="*/ 16 h 16"/>
                <a:gd name="T58" fmla="*/ 11 w 33"/>
                <a:gd name="T59" fmla="*/ 16 h 16"/>
                <a:gd name="T60" fmla="*/ 12 w 33"/>
                <a:gd name="T61" fmla="*/ 16 h 16"/>
                <a:gd name="T62" fmla="*/ 12 w 33"/>
                <a:gd name="T63" fmla="*/ 16 h 16"/>
                <a:gd name="T64" fmla="*/ 13 w 33"/>
                <a:gd name="T65" fmla="*/ 15 h 16"/>
                <a:gd name="T66" fmla="*/ 13 w 33"/>
                <a:gd name="T67" fmla="*/ 15 h 16"/>
                <a:gd name="T68" fmla="*/ 13 w 33"/>
                <a:gd name="T69" fmla="*/ 15 h 16"/>
                <a:gd name="T70" fmla="*/ 14 w 33"/>
                <a:gd name="T71" fmla="*/ 15 h 16"/>
                <a:gd name="T72" fmla="*/ 14 w 33"/>
                <a:gd name="T73" fmla="*/ 15 h 16"/>
                <a:gd name="T74" fmla="*/ 14 w 33"/>
                <a:gd name="T75" fmla="*/ 15 h 16"/>
                <a:gd name="T76" fmla="*/ 14 w 33"/>
                <a:gd name="T77" fmla="*/ 15 h 16"/>
                <a:gd name="T78" fmla="*/ 14 w 33"/>
                <a:gd name="T79" fmla="*/ 15 h 16"/>
                <a:gd name="T80" fmla="*/ 19 w 33"/>
                <a:gd name="T81" fmla="*/ 15 h 16"/>
                <a:gd name="T82" fmla="*/ 21 w 33"/>
                <a:gd name="T83" fmla="*/ 16 h 16"/>
                <a:gd name="T84" fmla="*/ 25 w 33"/>
                <a:gd name="T85" fmla="*/ 10 h 16"/>
                <a:gd name="T86" fmla="*/ 26 w 33"/>
                <a:gd name="T87" fmla="*/ 9 h 16"/>
                <a:gd name="T88" fmla="*/ 29 w 33"/>
                <a:gd name="T89" fmla="*/ 5 h 16"/>
                <a:gd name="T90" fmla="*/ 29 w 33"/>
                <a:gd name="T91" fmla="*/ 4 h 16"/>
                <a:gd name="T92" fmla="*/ 30 w 33"/>
                <a:gd name="T93" fmla="*/ 4 h 16"/>
                <a:gd name="T94" fmla="*/ 31 w 33"/>
                <a:gd name="T95" fmla="*/ 3 h 16"/>
                <a:gd name="T96" fmla="*/ 32 w 33"/>
                <a:gd name="T97" fmla="*/ 3 h 16"/>
                <a:gd name="T98" fmla="*/ 32 w 33"/>
                <a:gd name="T99" fmla="*/ 2 h 16"/>
                <a:gd name="T100" fmla="*/ 33 w 33"/>
                <a:gd name="T101" fmla="*/ 1 h 16"/>
                <a:gd name="T102" fmla="*/ 33 w 33"/>
                <a:gd name="T10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16">
                  <a:moveTo>
                    <a:pt x="33" y="1"/>
                  </a:moveTo>
                  <a:cubicBezTo>
                    <a:pt x="33" y="1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6" y="2"/>
                    <a:pt x="25" y="2"/>
                  </a:cubicBezTo>
                  <a:cubicBezTo>
                    <a:pt x="23" y="2"/>
                    <a:pt x="21" y="3"/>
                    <a:pt x="20" y="4"/>
                  </a:cubicBezTo>
                  <a:cubicBezTo>
                    <a:pt x="18" y="5"/>
                    <a:pt x="17" y="6"/>
                    <a:pt x="16" y="6"/>
                  </a:cubicBezTo>
                  <a:cubicBezTo>
                    <a:pt x="15" y="6"/>
                    <a:pt x="13" y="5"/>
                    <a:pt x="11" y="5"/>
                  </a:cubicBezTo>
                  <a:cubicBezTo>
                    <a:pt x="8" y="4"/>
                    <a:pt x="5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3"/>
                    <a:pt x="3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8" y="15"/>
                    <a:pt x="19" y="15"/>
                  </a:cubicBezTo>
                  <a:cubicBezTo>
                    <a:pt x="20" y="15"/>
                    <a:pt x="20" y="16"/>
                    <a:pt x="21" y="16"/>
                  </a:cubicBezTo>
                  <a:cubicBezTo>
                    <a:pt x="21" y="14"/>
                    <a:pt x="23" y="11"/>
                    <a:pt x="25" y="10"/>
                  </a:cubicBezTo>
                  <a:cubicBezTo>
                    <a:pt x="25" y="10"/>
                    <a:pt x="26" y="10"/>
                    <a:pt x="26" y="9"/>
                  </a:cubicBezTo>
                  <a:cubicBezTo>
                    <a:pt x="26" y="8"/>
                    <a:pt x="26" y="5"/>
                    <a:pt x="29" y="5"/>
                  </a:cubicBezTo>
                  <a:cubicBezTo>
                    <a:pt x="29" y="5"/>
                    <a:pt x="29" y="5"/>
                    <a:pt x="2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1" y="3"/>
                    <a:pt x="32" y="3"/>
                    <a:pt x="32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33" y="2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3" name="Freeform 1214"/>
            <p:cNvSpPr>
              <a:spLocks/>
            </p:cNvSpPr>
            <p:nvPr/>
          </p:nvSpPr>
          <p:spPr bwMode="auto">
            <a:xfrm>
              <a:off x="2760" y="3338"/>
              <a:ext cx="64" cy="62"/>
            </a:xfrm>
            <a:custGeom>
              <a:avLst/>
              <a:gdLst>
                <a:gd name="T0" fmla="*/ 66 w 67"/>
                <a:gd name="T1" fmla="*/ 0 h 65"/>
                <a:gd name="T2" fmla="*/ 65 w 67"/>
                <a:gd name="T3" fmla="*/ 1 h 65"/>
                <a:gd name="T4" fmla="*/ 59 w 67"/>
                <a:gd name="T5" fmla="*/ 5 h 65"/>
                <a:gd name="T6" fmla="*/ 48 w 67"/>
                <a:gd name="T7" fmla="*/ 4 h 65"/>
                <a:gd name="T8" fmla="*/ 41 w 67"/>
                <a:gd name="T9" fmla="*/ 3 h 65"/>
                <a:gd name="T10" fmla="*/ 38 w 67"/>
                <a:gd name="T11" fmla="*/ 3 h 65"/>
                <a:gd name="T12" fmla="*/ 35 w 67"/>
                <a:gd name="T13" fmla="*/ 3 h 65"/>
                <a:gd name="T14" fmla="*/ 33 w 67"/>
                <a:gd name="T15" fmla="*/ 3 h 65"/>
                <a:gd name="T16" fmla="*/ 32 w 67"/>
                <a:gd name="T17" fmla="*/ 3 h 65"/>
                <a:gd name="T18" fmla="*/ 31 w 67"/>
                <a:gd name="T19" fmla="*/ 4 h 65"/>
                <a:gd name="T20" fmla="*/ 30 w 67"/>
                <a:gd name="T21" fmla="*/ 5 h 65"/>
                <a:gd name="T22" fmla="*/ 28 w 67"/>
                <a:gd name="T23" fmla="*/ 6 h 65"/>
                <a:gd name="T24" fmla="*/ 27 w 67"/>
                <a:gd name="T25" fmla="*/ 7 h 65"/>
                <a:gd name="T26" fmla="*/ 25 w 67"/>
                <a:gd name="T27" fmla="*/ 8 h 65"/>
                <a:gd name="T28" fmla="*/ 23 w 67"/>
                <a:gd name="T29" fmla="*/ 8 h 65"/>
                <a:gd name="T30" fmla="*/ 21 w 67"/>
                <a:gd name="T31" fmla="*/ 9 h 65"/>
                <a:gd name="T32" fmla="*/ 20 w 67"/>
                <a:gd name="T33" fmla="*/ 9 h 65"/>
                <a:gd name="T34" fmla="*/ 15 w 67"/>
                <a:gd name="T35" fmla="*/ 12 h 65"/>
                <a:gd name="T36" fmla="*/ 14 w 67"/>
                <a:gd name="T37" fmla="*/ 12 h 65"/>
                <a:gd name="T38" fmla="*/ 11 w 67"/>
                <a:gd name="T39" fmla="*/ 12 h 65"/>
                <a:gd name="T40" fmla="*/ 9 w 67"/>
                <a:gd name="T41" fmla="*/ 12 h 65"/>
                <a:gd name="T42" fmla="*/ 8 w 67"/>
                <a:gd name="T43" fmla="*/ 14 h 65"/>
                <a:gd name="T44" fmla="*/ 7 w 67"/>
                <a:gd name="T45" fmla="*/ 16 h 65"/>
                <a:gd name="T46" fmla="*/ 5 w 67"/>
                <a:gd name="T47" fmla="*/ 19 h 65"/>
                <a:gd name="T48" fmla="*/ 2 w 67"/>
                <a:gd name="T49" fmla="*/ 23 h 65"/>
                <a:gd name="T50" fmla="*/ 1 w 67"/>
                <a:gd name="T51" fmla="*/ 24 h 65"/>
                <a:gd name="T52" fmla="*/ 1 w 67"/>
                <a:gd name="T53" fmla="*/ 25 h 65"/>
                <a:gd name="T54" fmla="*/ 0 w 67"/>
                <a:gd name="T55" fmla="*/ 26 h 65"/>
                <a:gd name="T56" fmla="*/ 6 w 67"/>
                <a:gd name="T57" fmla="*/ 38 h 65"/>
                <a:gd name="T58" fmla="*/ 11 w 67"/>
                <a:gd name="T59" fmla="*/ 39 h 65"/>
                <a:gd name="T60" fmla="*/ 25 w 67"/>
                <a:gd name="T61" fmla="*/ 44 h 65"/>
                <a:gd name="T62" fmla="*/ 19 w 67"/>
                <a:gd name="T63" fmla="*/ 46 h 65"/>
                <a:gd name="T64" fmla="*/ 11 w 67"/>
                <a:gd name="T65" fmla="*/ 47 h 65"/>
                <a:gd name="T66" fmla="*/ 15 w 67"/>
                <a:gd name="T67" fmla="*/ 55 h 65"/>
                <a:gd name="T68" fmla="*/ 19 w 67"/>
                <a:gd name="T69" fmla="*/ 60 h 65"/>
                <a:gd name="T70" fmla="*/ 28 w 67"/>
                <a:gd name="T71" fmla="*/ 65 h 65"/>
                <a:gd name="T72" fmla="*/ 26 w 67"/>
                <a:gd name="T73" fmla="*/ 55 h 65"/>
                <a:gd name="T74" fmla="*/ 30 w 67"/>
                <a:gd name="T75" fmla="*/ 54 h 65"/>
                <a:gd name="T76" fmla="*/ 34 w 67"/>
                <a:gd name="T77" fmla="*/ 54 h 65"/>
                <a:gd name="T78" fmla="*/ 30 w 67"/>
                <a:gd name="T79" fmla="*/ 53 h 65"/>
                <a:gd name="T80" fmla="*/ 27 w 67"/>
                <a:gd name="T81" fmla="*/ 48 h 65"/>
                <a:gd name="T82" fmla="*/ 39 w 67"/>
                <a:gd name="T83" fmla="*/ 47 h 65"/>
                <a:gd name="T84" fmla="*/ 41 w 67"/>
                <a:gd name="T85" fmla="*/ 43 h 65"/>
                <a:gd name="T86" fmla="*/ 34 w 67"/>
                <a:gd name="T87" fmla="*/ 41 h 65"/>
                <a:gd name="T88" fmla="*/ 28 w 67"/>
                <a:gd name="T89" fmla="*/ 40 h 65"/>
                <a:gd name="T90" fmla="*/ 29 w 67"/>
                <a:gd name="T91" fmla="*/ 34 h 65"/>
                <a:gd name="T92" fmla="*/ 26 w 67"/>
                <a:gd name="T93" fmla="*/ 26 h 65"/>
                <a:gd name="T94" fmla="*/ 21 w 67"/>
                <a:gd name="T95" fmla="*/ 16 h 65"/>
                <a:gd name="T96" fmla="*/ 31 w 67"/>
                <a:gd name="T97" fmla="*/ 16 h 65"/>
                <a:gd name="T98" fmla="*/ 37 w 67"/>
                <a:gd name="T99" fmla="*/ 16 h 65"/>
                <a:gd name="T100" fmla="*/ 43 w 67"/>
                <a:gd name="T101" fmla="*/ 7 h 65"/>
                <a:gd name="T102" fmla="*/ 48 w 67"/>
                <a:gd name="T103" fmla="*/ 10 h 65"/>
                <a:gd name="T104" fmla="*/ 56 w 67"/>
                <a:gd name="T105" fmla="*/ 6 h 65"/>
                <a:gd name="T106" fmla="*/ 63 w 67"/>
                <a:gd name="T107" fmla="*/ 9 h 65"/>
                <a:gd name="T108" fmla="*/ 64 w 67"/>
                <a:gd name="T109" fmla="*/ 8 h 65"/>
                <a:gd name="T110" fmla="*/ 66 w 67"/>
                <a:gd name="T111" fmla="*/ 4 h 65"/>
                <a:gd name="T112" fmla="*/ 67 w 67"/>
                <a:gd name="T113" fmla="*/ 1 h 65"/>
                <a:gd name="T114" fmla="*/ 67 w 67"/>
                <a:gd name="T1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65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66" y="0"/>
                    <a:pt x="66" y="1"/>
                    <a:pt x="66" y="1"/>
                  </a:cubicBezTo>
                  <a:cubicBezTo>
                    <a:pt x="66" y="1"/>
                    <a:pt x="65" y="1"/>
                    <a:pt x="65" y="1"/>
                  </a:cubicBezTo>
                  <a:cubicBezTo>
                    <a:pt x="65" y="2"/>
                    <a:pt x="65" y="2"/>
                    <a:pt x="65" y="3"/>
                  </a:cubicBezTo>
                  <a:cubicBezTo>
                    <a:pt x="63" y="5"/>
                    <a:pt x="60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5"/>
                    <a:pt x="51" y="5"/>
                    <a:pt x="48" y="4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6" y="3"/>
                    <a:pt x="45" y="3"/>
                    <a:pt x="41" y="3"/>
                  </a:cubicBezTo>
                  <a:cubicBezTo>
                    <a:pt x="40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7" y="3"/>
                    <a:pt x="37" y="3"/>
                    <a:pt x="36" y="3"/>
                  </a:cubicBezTo>
                  <a:cubicBezTo>
                    <a:pt x="36" y="3"/>
                    <a:pt x="36" y="3"/>
                    <a:pt x="35" y="3"/>
                  </a:cubicBez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2" y="3"/>
                    <a:pt x="32" y="4"/>
                    <a:pt x="32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4"/>
                    <a:pt x="31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30" y="5"/>
                    <a:pt x="30" y="5"/>
                    <a:pt x="29" y="6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5" y="7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9"/>
                    <a:pt x="21" y="9"/>
                  </a:cubicBezTo>
                  <a:cubicBezTo>
                    <a:pt x="21" y="9"/>
                    <a:pt x="21" y="8"/>
                    <a:pt x="21" y="8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20" y="10"/>
                    <a:pt x="18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5" y="21"/>
                    <a:pt x="4" y="23"/>
                    <a:pt x="2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28"/>
                    <a:pt x="7" y="33"/>
                    <a:pt x="6" y="38"/>
                  </a:cubicBezTo>
                  <a:cubicBezTo>
                    <a:pt x="6" y="38"/>
                    <a:pt x="6" y="39"/>
                    <a:pt x="7" y="39"/>
                  </a:cubicBezTo>
                  <a:cubicBezTo>
                    <a:pt x="8" y="40"/>
                    <a:pt x="10" y="40"/>
                    <a:pt x="11" y="39"/>
                  </a:cubicBezTo>
                  <a:cubicBezTo>
                    <a:pt x="12" y="38"/>
                    <a:pt x="13" y="37"/>
                    <a:pt x="15" y="37"/>
                  </a:cubicBezTo>
                  <a:cubicBezTo>
                    <a:pt x="19" y="37"/>
                    <a:pt x="25" y="41"/>
                    <a:pt x="25" y="44"/>
                  </a:cubicBezTo>
                  <a:cubicBezTo>
                    <a:pt x="25" y="45"/>
                    <a:pt x="24" y="46"/>
                    <a:pt x="22" y="46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6" y="46"/>
                    <a:pt x="13" y="45"/>
                    <a:pt x="12" y="46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2" y="48"/>
                    <a:pt x="13" y="49"/>
                  </a:cubicBezTo>
                  <a:cubicBezTo>
                    <a:pt x="14" y="50"/>
                    <a:pt x="16" y="52"/>
                    <a:pt x="15" y="55"/>
                  </a:cubicBezTo>
                  <a:cubicBezTo>
                    <a:pt x="15" y="56"/>
                    <a:pt x="15" y="57"/>
                    <a:pt x="16" y="58"/>
                  </a:cubicBezTo>
                  <a:cubicBezTo>
                    <a:pt x="17" y="59"/>
                    <a:pt x="18" y="60"/>
                    <a:pt x="19" y="60"/>
                  </a:cubicBezTo>
                  <a:cubicBezTo>
                    <a:pt x="21" y="60"/>
                    <a:pt x="24" y="62"/>
                    <a:pt x="26" y="63"/>
                  </a:cubicBezTo>
                  <a:cubicBezTo>
                    <a:pt x="26" y="64"/>
                    <a:pt x="27" y="64"/>
                    <a:pt x="28" y="65"/>
                  </a:cubicBezTo>
                  <a:cubicBezTo>
                    <a:pt x="27" y="64"/>
                    <a:pt x="27" y="62"/>
                    <a:pt x="26" y="61"/>
                  </a:cubicBezTo>
                  <a:cubicBezTo>
                    <a:pt x="25" y="58"/>
                    <a:pt x="25" y="56"/>
                    <a:pt x="26" y="55"/>
                  </a:cubicBezTo>
                  <a:cubicBezTo>
                    <a:pt x="26" y="54"/>
                    <a:pt x="27" y="53"/>
                    <a:pt x="28" y="53"/>
                  </a:cubicBezTo>
                  <a:cubicBezTo>
                    <a:pt x="29" y="53"/>
                    <a:pt x="29" y="54"/>
                    <a:pt x="30" y="54"/>
                  </a:cubicBezTo>
                  <a:cubicBezTo>
                    <a:pt x="31" y="54"/>
                    <a:pt x="32" y="54"/>
                    <a:pt x="33" y="54"/>
                  </a:cubicBezTo>
                  <a:cubicBezTo>
                    <a:pt x="33" y="54"/>
                    <a:pt x="33" y="54"/>
                    <a:pt x="34" y="54"/>
                  </a:cubicBezTo>
                  <a:cubicBezTo>
                    <a:pt x="34" y="54"/>
                    <a:pt x="32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8" y="53"/>
                    <a:pt x="27" y="52"/>
                    <a:pt x="27" y="51"/>
                  </a:cubicBezTo>
                  <a:cubicBezTo>
                    <a:pt x="26" y="51"/>
                    <a:pt x="26" y="49"/>
                    <a:pt x="27" y="48"/>
                  </a:cubicBezTo>
                  <a:cubicBezTo>
                    <a:pt x="28" y="46"/>
                    <a:pt x="32" y="45"/>
                    <a:pt x="35" y="47"/>
                  </a:cubicBezTo>
                  <a:cubicBezTo>
                    <a:pt x="37" y="48"/>
                    <a:pt x="38" y="48"/>
                    <a:pt x="39" y="47"/>
                  </a:cubicBezTo>
                  <a:cubicBezTo>
                    <a:pt x="40" y="46"/>
                    <a:pt x="41" y="46"/>
                    <a:pt x="41" y="46"/>
                  </a:cubicBezTo>
                  <a:cubicBezTo>
                    <a:pt x="41" y="45"/>
                    <a:pt x="42" y="44"/>
                    <a:pt x="41" y="43"/>
                  </a:cubicBezTo>
                  <a:cubicBezTo>
                    <a:pt x="41" y="42"/>
                    <a:pt x="40" y="41"/>
                    <a:pt x="38" y="41"/>
                  </a:cubicBezTo>
                  <a:cubicBezTo>
                    <a:pt x="36" y="40"/>
                    <a:pt x="35" y="40"/>
                    <a:pt x="34" y="41"/>
                  </a:cubicBezTo>
                  <a:cubicBezTo>
                    <a:pt x="34" y="42"/>
                    <a:pt x="33" y="42"/>
                    <a:pt x="31" y="42"/>
                  </a:cubicBezTo>
                  <a:cubicBezTo>
                    <a:pt x="30" y="42"/>
                    <a:pt x="29" y="41"/>
                    <a:pt x="28" y="40"/>
                  </a:cubicBezTo>
                  <a:cubicBezTo>
                    <a:pt x="27" y="39"/>
                    <a:pt x="26" y="38"/>
                    <a:pt x="26" y="36"/>
                  </a:cubicBezTo>
                  <a:cubicBezTo>
                    <a:pt x="26" y="35"/>
                    <a:pt x="28" y="34"/>
                    <a:pt x="29" y="34"/>
                  </a:cubicBezTo>
                  <a:cubicBezTo>
                    <a:pt x="30" y="33"/>
                    <a:pt x="31" y="33"/>
                    <a:pt x="31" y="33"/>
                  </a:cubicBezTo>
                  <a:cubicBezTo>
                    <a:pt x="31" y="31"/>
                    <a:pt x="28" y="28"/>
                    <a:pt x="26" y="26"/>
                  </a:cubicBezTo>
                  <a:cubicBezTo>
                    <a:pt x="24" y="24"/>
                    <a:pt x="23" y="23"/>
                    <a:pt x="22" y="21"/>
                  </a:cubicBezTo>
                  <a:cubicBezTo>
                    <a:pt x="20" y="19"/>
                    <a:pt x="21" y="17"/>
                    <a:pt x="21" y="16"/>
                  </a:cubicBezTo>
                  <a:cubicBezTo>
                    <a:pt x="22" y="15"/>
                    <a:pt x="24" y="14"/>
                    <a:pt x="27" y="14"/>
                  </a:cubicBezTo>
                  <a:cubicBezTo>
                    <a:pt x="29" y="14"/>
                    <a:pt x="30" y="15"/>
                    <a:pt x="31" y="16"/>
                  </a:cubicBezTo>
                  <a:cubicBezTo>
                    <a:pt x="32" y="17"/>
                    <a:pt x="35" y="18"/>
                    <a:pt x="37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4"/>
                    <a:pt x="35" y="10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7" y="9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9"/>
                  </a:cubicBezTo>
                  <a:cubicBezTo>
                    <a:pt x="50" y="8"/>
                    <a:pt x="52" y="6"/>
                    <a:pt x="56" y="6"/>
                  </a:cubicBezTo>
                  <a:cubicBezTo>
                    <a:pt x="59" y="6"/>
                    <a:pt x="61" y="7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6"/>
                    <a:pt x="65" y="5"/>
                    <a:pt x="66" y="4"/>
                  </a:cubicBezTo>
                  <a:cubicBezTo>
                    <a:pt x="67" y="3"/>
                    <a:pt x="67" y="3"/>
                    <a:pt x="67" y="2"/>
                  </a:cubicBezTo>
                  <a:cubicBezTo>
                    <a:pt x="67" y="2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4" name="Freeform 1215"/>
            <p:cNvSpPr>
              <a:spLocks/>
            </p:cNvSpPr>
            <p:nvPr/>
          </p:nvSpPr>
          <p:spPr bwMode="auto">
            <a:xfrm>
              <a:off x="2433" y="3161"/>
              <a:ext cx="43" cy="40"/>
            </a:xfrm>
            <a:custGeom>
              <a:avLst/>
              <a:gdLst>
                <a:gd name="T0" fmla="*/ 20 w 45"/>
                <a:gd name="T1" fmla="*/ 1 h 42"/>
                <a:gd name="T2" fmla="*/ 15 w 45"/>
                <a:gd name="T3" fmla="*/ 3 h 42"/>
                <a:gd name="T4" fmla="*/ 7 w 45"/>
                <a:gd name="T5" fmla="*/ 3 h 42"/>
                <a:gd name="T6" fmla="*/ 3 w 45"/>
                <a:gd name="T7" fmla="*/ 3 h 42"/>
                <a:gd name="T8" fmla="*/ 4 w 45"/>
                <a:gd name="T9" fmla="*/ 3 h 42"/>
                <a:gd name="T10" fmla="*/ 5 w 45"/>
                <a:gd name="T11" fmla="*/ 11 h 42"/>
                <a:gd name="T12" fmla="*/ 4 w 45"/>
                <a:gd name="T13" fmla="*/ 12 h 42"/>
                <a:gd name="T14" fmla="*/ 6 w 45"/>
                <a:gd name="T15" fmla="*/ 14 h 42"/>
                <a:gd name="T16" fmla="*/ 10 w 45"/>
                <a:gd name="T17" fmla="*/ 16 h 42"/>
                <a:gd name="T18" fmla="*/ 12 w 45"/>
                <a:gd name="T19" fmla="*/ 20 h 42"/>
                <a:gd name="T20" fmla="*/ 10 w 45"/>
                <a:gd name="T21" fmla="*/ 24 h 42"/>
                <a:gd name="T22" fmla="*/ 8 w 45"/>
                <a:gd name="T23" fmla="*/ 27 h 42"/>
                <a:gd name="T24" fmla="*/ 2 w 45"/>
                <a:gd name="T25" fmla="*/ 34 h 42"/>
                <a:gd name="T26" fmla="*/ 0 w 45"/>
                <a:gd name="T27" fmla="*/ 35 h 42"/>
                <a:gd name="T28" fmla="*/ 1 w 45"/>
                <a:gd name="T29" fmla="*/ 37 h 42"/>
                <a:gd name="T30" fmla="*/ 9 w 45"/>
                <a:gd name="T31" fmla="*/ 42 h 42"/>
                <a:gd name="T32" fmla="*/ 27 w 45"/>
                <a:gd name="T33" fmla="*/ 34 h 42"/>
                <a:gd name="T34" fmla="*/ 34 w 45"/>
                <a:gd name="T35" fmla="*/ 31 h 42"/>
                <a:gd name="T36" fmla="*/ 37 w 45"/>
                <a:gd name="T37" fmla="*/ 31 h 42"/>
                <a:gd name="T38" fmla="*/ 39 w 45"/>
                <a:gd name="T39" fmla="*/ 32 h 42"/>
                <a:gd name="T40" fmla="*/ 39 w 45"/>
                <a:gd name="T41" fmla="*/ 32 h 42"/>
                <a:gd name="T42" fmla="*/ 42 w 45"/>
                <a:gd name="T43" fmla="*/ 31 h 42"/>
                <a:gd name="T44" fmla="*/ 41 w 45"/>
                <a:gd name="T45" fmla="*/ 7 h 42"/>
                <a:gd name="T46" fmla="*/ 40 w 45"/>
                <a:gd name="T47" fmla="*/ 6 h 42"/>
                <a:gd name="T48" fmla="*/ 39 w 45"/>
                <a:gd name="T49" fmla="*/ 5 h 42"/>
                <a:gd name="T50" fmla="*/ 39 w 45"/>
                <a:gd name="T51" fmla="*/ 4 h 42"/>
                <a:gd name="T52" fmla="*/ 37 w 45"/>
                <a:gd name="T53" fmla="*/ 3 h 42"/>
                <a:gd name="T54" fmla="*/ 35 w 45"/>
                <a:gd name="T55" fmla="*/ 1 h 42"/>
                <a:gd name="T56" fmla="*/ 34 w 45"/>
                <a:gd name="T57" fmla="*/ 4 h 42"/>
                <a:gd name="T58" fmla="*/ 31 w 45"/>
                <a:gd name="T59" fmla="*/ 7 h 42"/>
                <a:gd name="T60" fmla="*/ 27 w 45"/>
                <a:gd name="T61" fmla="*/ 5 h 42"/>
                <a:gd name="T62" fmla="*/ 25 w 45"/>
                <a:gd name="T63" fmla="*/ 4 h 42"/>
                <a:gd name="T64" fmla="*/ 22 w 45"/>
                <a:gd name="T65" fmla="*/ 2 h 42"/>
                <a:gd name="T66" fmla="*/ 22 w 45"/>
                <a:gd name="T67" fmla="*/ 0 h 42"/>
                <a:gd name="T68" fmla="*/ 22 w 45"/>
                <a:gd name="T69" fmla="*/ 0 h 42"/>
                <a:gd name="T70" fmla="*/ 20 w 45"/>
                <a:gd name="T7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42">
                  <a:moveTo>
                    <a:pt x="20" y="1"/>
                  </a:moveTo>
                  <a:cubicBezTo>
                    <a:pt x="18" y="1"/>
                    <a:pt x="17" y="2"/>
                    <a:pt x="15" y="3"/>
                  </a:cubicBezTo>
                  <a:cubicBezTo>
                    <a:pt x="13" y="4"/>
                    <a:pt x="10" y="4"/>
                    <a:pt x="7" y="3"/>
                  </a:cubicBezTo>
                  <a:cubicBezTo>
                    <a:pt x="6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5"/>
                    <a:pt x="8" y="7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6" y="14"/>
                  </a:cubicBezTo>
                  <a:cubicBezTo>
                    <a:pt x="7" y="14"/>
                    <a:pt x="8" y="15"/>
                    <a:pt x="10" y="16"/>
                  </a:cubicBezTo>
                  <a:cubicBezTo>
                    <a:pt x="11" y="17"/>
                    <a:pt x="12" y="19"/>
                    <a:pt x="12" y="20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31"/>
                    <a:pt x="4" y="33"/>
                    <a:pt x="2" y="34"/>
                  </a:cubicBezTo>
                  <a:cubicBezTo>
                    <a:pt x="1" y="34"/>
                    <a:pt x="0" y="35"/>
                    <a:pt x="0" y="35"/>
                  </a:cubicBezTo>
                  <a:cubicBezTo>
                    <a:pt x="0" y="35"/>
                    <a:pt x="0" y="36"/>
                    <a:pt x="1" y="37"/>
                  </a:cubicBezTo>
                  <a:cubicBezTo>
                    <a:pt x="2" y="39"/>
                    <a:pt x="6" y="42"/>
                    <a:pt x="9" y="42"/>
                  </a:cubicBezTo>
                  <a:cubicBezTo>
                    <a:pt x="13" y="42"/>
                    <a:pt x="22" y="39"/>
                    <a:pt x="27" y="34"/>
                  </a:cubicBezTo>
                  <a:cubicBezTo>
                    <a:pt x="30" y="32"/>
                    <a:pt x="32" y="31"/>
                    <a:pt x="34" y="31"/>
                  </a:cubicBezTo>
                  <a:cubicBezTo>
                    <a:pt x="35" y="31"/>
                    <a:pt x="36" y="31"/>
                    <a:pt x="37" y="31"/>
                  </a:cubicBezTo>
                  <a:cubicBezTo>
                    <a:pt x="38" y="31"/>
                    <a:pt x="38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2"/>
                    <a:pt x="41" y="31"/>
                    <a:pt x="42" y="31"/>
                  </a:cubicBezTo>
                  <a:cubicBezTo>
                    <a:pt x="45" y="29"/>
                    <a:pt x="43" y="12"/>
                    <a:pt x="41" y="7"/>
                  </a:cubicBezTo>
                  <a:cubicBezTo>
                    <a:pt x="40" y="7"/>
                    <a:pt x="40" y="6"/>
                    <a:pt x="40" y="6"/>
                  </a:cubicBezTo>
                  <a:cubicBezTo>
                    <a:pt x="40" y="5"/>
                    <a:pt x="40" y="5"/>
                    <a:pt x="39" y="5"/>
                  </a:cubicBezTo>
                  <a:cubicBezTo>
                    <a:pt x="39" y="5"/>
                    <a:pt x="39" y="5"/>
                    <a:pt x="39" y="4"/>
                  </a:cubicBezTo>
                  <a:cubicBezTo>
                    <a:pt x="38" y="4"/>
                    <a:pt x="38" y="3"/>
                    <a:pt x="37" y="3"/>
                  </a:cubicBezTo>
                  <a:cubicBezTo>
                    <a:pt x="36" y="1"/>
                    <a:pt x="35" y="1"/>
                    <a:pt x="35" y="1"/>
                  </a:cubicBezTo>
                  <a:cubicBezTo>
                    <a:pt x="35" y="1"/>
                    <a:pt x="34" y="2"/>
                    <a:pt x="34" y="4"/>
                  </a:cubicBezTo>
                  <a:cubicBezTo>
                    <a:pt x="34" y="6"/>
                    <a:pt x="32" y="7"/>
                    <a:pt x="31" y="7"/>
                  </a:cubicBezTo>
                  <a:cubicBezTo>
                    <a:pt x="30" y="7"/>
                    <a:pt x="28" y="6"/>
                    <a:pt x="27" y="5"/>
                  </a:cubicBezTo>
                  <a:cubicBezTo>
                    <a:pt x="26" y="5"/>
                    <a:pt x="25" y="4"/>
                    <a:pt x="25" y="4"/>
                  </a:cubicBezTo>
                  <a:cubicBezTo>
                    <a:pt x="23" y="4"/>
                    <a:pt x="22" y="3"/>
                    <a:pt x="22" y="2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1"/>
                    <a:pt x="20" y="1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5" name="Freeform 1216"/>
            <p:cNvSpPr>
              <a:spLocks/>
            </p:cNvSpPr>
            <p:nvPr/>
          </p:nvSpPr>
          <p:spPr bwMode="auto">
            <a:xfrm>
              <a:off x="2458" y="3148"/>
              <a:ext cx="23" cy="15"/>
            </a:xfrm>
            <a:custGeom>
              <a:avLst/>
              <a:gdLst>
                <a:gd name="T0" fmla="*/ 24 w 24"/>
                <a:gd name="T1" fmla="*/ 11 h 15"/>
                <a:gd name="T2" fmla="*/ 24 w 24"/>
                <a:gd name="T3" fmla="*/ 10 h 15"/>
                <a:gd name="T4" fmla="*/ 17 w 24"/>
                <a:gd name="T5" fmla="*/ 1 h 15"/>
                <a:gd name="T6" fmla="*/ 11 w 24"/>
                <a:gd name="T7" fmla="*/ 2 h 15"/>
                <a:gd name="T8" fmla="*/ 6 w 24"/>
                <a:gd name="T9" fmla="*/ 4 h 15"/>
                <a:gd name="T10" fmla="*/ 6 w 24"/>
                <a:gd name="T11" fmla="*/ 4 h 15"/>
                <a:gd name="T12" fmla="*/ 6 w 24"/>
                <a:gd name="T13" fmla="*/ 5 h 15"/>
                <a:gd name="T14" fmla="*/ 5 w 24"/>
                <a:gd name="T15" fmla="*/ 6 h 15"/>
                <a:gd name="T16" fmla="*/ 5 w 24"/>
                <a:gd name="T17" fmla="*/ 7 h 15"/>
                <a:gd name="T18" fmla="*/ 4 w 24"/>
                <a:gd name="T19" fmla="*/ 8 h 15"/>
                <a:gd name="T20" fmla="*/ 4 w 24"/>
                <a:gd name="T21" fmla="*/ 9 h 15"/>
                <a:gd name="T22" fmla="*/ 3 w 24"/>
                <a:gd name="T23" fmla="*/ 10 h 15"/>
                <a:gd name="T24" fmla="*/ 0 w 24"/>
                <a:gd name="T25" fmla="*/ 13 h 15"/>
                <a:gd name="T26" fmla="*/ 3 w 24"/>
                <a:gd name="T27" fmla="*/ 15 h 15"/>
                <a:gd name="T28" fmla="*/ 4 w 24"/>
                <a:gd name="T29" fmla="*/ 15 h 15"/>
                <a:gd name="T30" fmla="*/ 5 w 24"/>
                <a:gd name="T31" fmla="*/ 13 h 15"/>
                <a:gd name="T32" fmla="*/ 14 w 24"/>
                <a:gd name="T33" fmla="*/ 13 h 15"/>
                <a:gd name="T34" fmla="*/ 16 w 24"/>
                <a:gd name="T35" fmla="*/ 15 h 15"/>
                <a:gd name="T36" fmla="*/ 16 w 24"/>
                <a:gd name="T37" fmla="*/ 15 h 15"/>
                <a:gd name="T38" fmla="*/ 19 w 24"/>
                <a:gd name="T39" fmla="*/ 13 h 15"/>
                <a:gd name="T40" fmla="*/ 24 w 24"/>
                <a:gd name="T4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5">
                  <a:moveTo>
                    <a:pt x="24" y="11"/>
                  </a:moveTo>
                  <a:cubicBezTo>
                    <a:pt x="24" y="11"/>
                    <a:pt x="24" y="10"/>
                    <a:pt x="24" y="10"/>
                  </a:cubicBezTo>
                  <a:cubicBezTo>
                    <a:pt x="24" y="8"/>
                    <a:pt x="20" y="4"/>
                    <a:pt x="17" y="1"/>
                  </a:cubicBezTo>
                  <a:cubicBezTo>
                    <a:pt x="16" y="0"/>
                    <a:pt x="13" y="1"/>
                    <a:pt x="11" y="2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1" y="14"/>
                    <a:pt x="2" y="14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7" y="9"/>
                    <a:pt x="11" y="9"/>
                    <a:pt x="14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4"/>
                    <a:pt x="18" y="14"/>
                    <a:pt x="19" y="13"/>
                  </a:cubicBezTo>
                  <a:cubicBezTo>
                    <a:pt x="21" y="13"/>
                    <a:pt x="23" y="12"/>
                    <a:pt x="24" y="11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6" name="Freeform 1217"/>
            <p:cNvSpPr>
              <a:spLocks/>
            </p:cNvSpPr>
            <p:nvPr/>
          </p:nvSpPr>
          <p:spPr bwMode="auto">
            <a:xfrm>
              <a:off x="2477" y="3096"/>
              <a:ext cx="84" cy="125"/>
            </a:xfrm>
            <a:custGeom>
              <a:avLst/>
              <a:gdLst>
                <a:gd name="T0" fmla="*/ 4 w 88"/>
                <a:gd name="T1" fmla="*/ 27 h 130"/>
                <a:gd name="T2" fmla="*/ 2 w 88"/>
                <a:gd name="T3" fmla="*/ 33 h 130"/>
                <a:gd name="T4" fmla="*/ 5 w 88"/>
                <a:gd name="T5" fmla="*/ 40 h 130"/>
                <a:gd name="T6" fmla="*/ 7 w 88"/>
                <a:gd name="T7" fmla="*/ 46 h 130"/>
                <a:gd name="T8" fmla="*/ 11 w 88"/>
                <a:gd name="T9" fmla="*/ 42 h 130"/>
                <a:gd name="T10" fmla="*/ 15 w 88"/>
                <a:gd name="T11" fmla="*/ 38 h 130"/>
                <a:gd name="T12" fmla="*/ 17 w 88"/>
                <a:gd name="T13" fmla="*/ 43 h 130"/>
                <a:gd name="T14" fmla="*/ 15 w 88"/>
                <a:gd name="T15" fmla="*/ 56 h 130"/>
                <a:gd name="T16" fmla="*/ 17 w 88"/>
                <a:gd name="T17" fmla="*/ 58 h 130"/>
                <a:gd name="T18" fmla="*/ 33 w 88"/>
                <a:gd name="T19" fmla="*/ 56 h 130"/>
                <a:gd name="T20" fmla="*/ 31 w 88"/>
                <a:gd name="T21" fmla="*/ 64 h 130"/>
                <a:gd name="T22" fmla="*/ 38 w 88"/>
                <a:gd name="T23" fmla="*/ 69 h 130"/>
                <a:gd name="T24" fmla="*/ 36 w 88"/>
                <a:gd name="T25" fmla="*/ 78 h 130"/>
                <a:gd name="T26" fmla="*/ 28 w 88"/>
                <a:gd name="T27" fmla="*/ 86 h 130"/>
                <a:gd name="T28" fmla="*/ 19 w 88"/>
                <a:gd name="T29" fmla="*/ 89 h 130"/>
                <a:gd name="T30" fmla="*/ 19 w 88"/>
                <a:gd name="T31" fmla="*/ 91 h 130"/>
                <a:gd name="T32" fmla="*/ 12 w 88"/>
                <a:gd name="T33" fmla="*/ 105 h 130"/>
                <a:gd name="T34" fmla="*/ 14 w 88"/>
                <a:gd name="T35" fmla="*/ 106 h 130"/>
                <a:gd name="T36" fmla="*/ 20 w 88"/>
                <a:gd name="T37" fmla="*/ 106 h 130"/>
                <a:gd name="T38" fmla="*/ 28 w 88"/>
                <a:gd name="T39" fmla="*/ 109 h 130"/>
                <a:gd name="T40" fmla="*/ 37 w 88"/>
                <a:gd name="T41" fmla="*/ 108 h 130"/>
                <a:gd name="T42" fmla="*/ 37 w 88"/>
                <a:gd name="T43" fmla="*/ 115 h 130"/>
                <a:gd name="T44" fmla="*/ 28 w 88"/>
                <a:gd name="T45" fmla="*/ 117 h 130"/>
                <a:gd name="T46" fmla="*/ 24 w 88"/>
                <a:gd name="T47" fmla="*/ 117 h 130"/>
                <a:gd name="T48" fmla="*/ 16 w 88"/>
                <a:gd name="T49" fmla="*/ 127 h 130"/>
                <a:gd name="T50" fmla="*/ 25 w 88"/>
                <a:gd name="T51" fmla="*/ 128 h 130"/>
                <a:gd name="T52" fmla="*/ 30 w 88"/>
                <a:gd name="T53" fmla="*/ 123 h 130"/>
                <a:gd name="T54" fmla="*/ 33 w 88"/>
                <a:gd name="T55" fmla="*/ 123 h 130"/>
                <a:gd name="T56" fmla="*/ 46 w 88"/>
                <a:gd name="T57" fmla="*/ 120 h 130"/>
                <a:gd name="T58" fmla="*/ 53 w 88"/>
                <a:gd name="T59" fmla="*/ 121 h 130"/>
                <a:gd name="T60" fmla="*/ 68 w 88"/>
                <a:gd name="T61" fmla="*/ 119 h 130"/>
                <a:gd name="T62" fmla="*/ 69 w 88"/>
                <a:gd name="T63" fmla="*/ 119 h 130"/>
                <a:gd name="T64" fmla="*/ 80 w 88"/>
                <a:gd name="T65" fmla="*/ 115 h 130"/>
                <a:gd name="T66" fmla="*/ 79 w 88"/>
                <a:gd name="T67" fmla="*/ 104 h 130"/>
                <a:gd name="T68" fmla="*/ 88 w 88"/>
                <a:gd name="T69" fmla="*/ 95 h 130"/>
                <a:gd name="T70" fmla="*/ 80 w 88"/>
                <a:gd name="T71" fmla="*/ 90 h 130"/>
                <a:gd name="T72" fmla="*/ 71 w 88"/>
                <a:gd name="T73" fmla="*/ 90 h 130"/>
                <a:gd name="T74" fmla="*/ 68 w 88"/>
                <a:gd name="T75" fmla="*/ 81 h 130"/>
                <a:gd name="T76" fmla="*/ 60 w 88"/>
                <a:gd name="T77" fmla="*/ 65 h 130"/>
                <a:gd name="T78" fmla="*/ 51 w 88"/>
                <a:gd name="T79" fmla="*/ 49 h 130"/>
                <a:gd name="T80" fmla="*/ 44 w 88"/>
                <a:gd name="T81" fmla="*/ 44 h 130"/>
                <a:gd name="T82" fmla="*/ 37 w 88"/>
                <a:gd name="T83" fmla="*/ 43 h 130"/>
                <a:gd name="T84" fmla="*/ 32 w 88"/>
                <a:gd name="T85" fmla="*/ 42 h 130"/>
                <a:gd name="T86" fmla="*/ 46 w 88"/>
                <a:gd name="T87" fmla="*/ 15 h 130"/>
                <a:gd name="T88" fmla="*/ 28 w 88"/>
                <a:gd name="T89" fmla="*/ 15 h 130"/>
                <a:gd name="T90" fmla="*/ 22 w 88"/>
                <a:gd name="T91" fmla="*/ 8 h 130"/>
                <a:gd name="T92" fmla="*/ 30 w 88"/>
                <a:gd name="T93" fmla="*/ 0 h 130"/>
                <a:gd name="T94" fmla="*/ 16 w 88"/>
                <a:gd name="T95" fmla="*/ 1 h 130"/>
                <a:gd name="T96" fmla="*/ 11 w 88"/>
                <a:gd name="T97" fmla="*/ 8 h 130"/>
                <a:gd name="T98" fmla="*/ 6 w 88"/>
                <a:gd name="T99" fmla="*/ 15 h 130"/>
                <a:gd name="T100" fmla="*/ 4 w 88"/>
                <a:gd name="T101" fmla="*/ 2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" h="130">
                  <a:moveTo>
                    <a:pt x="6" y="23"/>
                  </a:moveTo>
                  <a:cubicBezTo>
                    <a:pt x="6" y="25"/>
                    <a:pt x="5" y="26"/>
                    <a:pt x="4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0" y="33"/>
                    <a:pt x="0" y="33"/>
                    <a:pt x="2" y="33"/>
                  </a:cubicBezTo>
                  <a:cubicBezTo>
                    <a:pt x="4" y="34"/>
                    <a:pt x="6" y="34"/>
                    <a:pt x="6" y="37"/>
                  </a:cubicBezTo>
                  <a:cubicBezTo>
                    <a:pt x="7" y="38"/>
                    <a:pt x="6" y="39"/>
                    <a:pt x="5" y="40"/>
                  </a:cubicBezTo>
                  <a:cubicBezTo>
                    <a:pt x="6" y="41"/>
                    <a:pt x="6" y="43"/>
                    <a:pt x="6" y="44"/>
                  </a:cubicBezTo>
                  <a:cubicBezTo>
                    <a:pt x="6" y="46"/>
                    <a:pt x="6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0" y="46"/>
                    <a:pt x="10" y="44"/>
                    <a:pt x="11" y="42"/>
                  </a:cubicBezTo>
                  <a:cubicBezTo>
                    <a:pt x="11" y="40"/>
                    <a:pt x="12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9"/>
                  </a:cubicBezTo>
                  <a:cubicBezTo>
                    <a:pt x="17" y="40"/>
                    <a:pt x="17" y="41"/>
                    <a:pt x="17" y="43"/>
                  </a:cubicBezTo>
                  <a:cubicBezTo>
                    <a:pt x="17" y="44"/>
                    <a:pt x="16" y="45"/>
                    <a:pt x="17" y="46"/>
                  </a:cubicBezTo>
                  <a:cubicBezTo>
                    <a:pt x="18" y="50"/>
                    <a:pt x="16" y="53"/>
                    <a:pt x="15" y="56"/>
                  </a:cubicBezTo>
                  <a:cubicBezTo>
                    <a:pt x="14" y="56"/>
                    <a:pt x="14" y="57"/>
                    <a:pt x="13" y="58"/>
                  </a:cubicBezTo>
                  <a:cubicBezTo>
                    <a:pt x="14" y="58"/>
                    <a:pt x="15" y="58"/>
                    <a:pt x="17" y="58"/>
                  </a:cubicBezTo>
                  <a:cubicBezTo>
                    <a:pt x="21" y="58"/>
                    <a:pt x="24" y="57"/>
                    <a:pt x="26" y="56"/>
                  </a:cubicBezTo>
                  <a:cubicBezTo>
                    <a:pt x="29" y="53"/>
                    <a:pt x="32" y="53"/>
                    <a:pt x="33" y="56"/>
                  </a:cubicBezTo>
                  <a:cubicBezTo>
                    <a:pt x="34" y="58"/>
                    <a:pt x="33" y="60"/>
                    <a:pt x="32" y="62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2" y="65"/>
                    <a:pt x="33" y="66"/>
                  </a:cubicBezTo>
                  <a:cubicBezTo>
                    <a:pt x="35" y="67"/>
                    <a:pt x="37" y="67"/>
                    <a:pt x="38" y="69"/>
                  </a:cubicBezTo>
                  <a:cubicBezTo>
                    <a:pt x="38" y="70"/>
                    <a:pt x="37" y="72"/>
                    <a:pt x="37" y="73"/>
                  </a:cubicBezTo>
                  <a:cubicBezTo>
                    <a:pt x="36" y="74"/>
                    <a:pt x="36" y="76"/>
                    <a:pt x="36" y="78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5" y="85"/>
                    <a:pt x="31" y="86"/>
                    <a:pt x="28" y="86"/>
                  </a:cubicBezTo>
                  <a:cubicBezTo>
                    <a:pt x="24" y="86"/>
                    <a:pt x="22" y="85"/>
                    <a:pt x="21" y="84"/>
                  </a:cubicBezTo>
                  <a:cubicBezTo>
                    <a:pt x="22" y="86"/>
                    <a:pt x="20" y="88"/>
                    <a:pt x="19" y="89"/>
                  </a:cubicBezTo>
                  <a:cubicBezTo>
                    <a:pt x="19" y="90"/>
                    <a:pt x="18" y="90"/>
                    <a:pt x="18" y="91"/>
                  </a:cubicBezTo>
                  <a:cubicBezTo>
                    <a:pt x="18" y="91"/>
                    <a:pt x="19" y="91"/>
                    <a:pt x="19" y="91"/>
                  </a:cubicBezTo>
                  <a:cubicBezTo>
                    <a:pt x="21" y="92"/>
                    <a:pt x="24" y="93"/>
                    <a:pt x="24" y="95"/>
                  </a:cubicBezTo>
                  <a:cubicBezTo>
                    <a:pt x="25" y="100"/>
                    <a:pt x="18" y="103"/>
                    <a:pt x="12" y="105"/>
                  </a:cubicBezTo>
                  <a:cubicBezTo>
                    <a:pt x="12" y="105"/>
                    <a:pt x="12" y="105"/>
                    <a:pt x="11" y="105"/>
                  </a:cubicBezTo>
                  <a:cubicBezTo>
                    <a:pt x="12" y="106"/>
                    <a:pt x="13" y="106"/>
                    <a:pt x="14" y="106"/>
                  </a:cubicBezTo>
                  <a:cubicBezTo>
                    <a:pt x="14" y="106"/>
                    <a:pt x="15" y="106"/>
                    <a:pt x="15" y="106"/>
                  </a:cubicBezTo>
                  <a:cubicBezTo>
                    <a:pt x="17" y="104"/>
                    <a:pt x="19" y="106"/>
                    <a:pt x="20" y="106"/>
                  </a:cubicBezTo>
                  <a:cubicBezTo>
                    <a:pt x="21" y="107"/>
                    <a:pt x="21" y="107"/>
                    <a:pt x="23" y="107"/>
                  </a:cubicBezTo>
                  <a:cubicBezTo>
                    <a:pt x="25" y="107"/>
                    <a:pt x="26" y="108"/>
                    <a:pt x="28" y="109"/>
                  </a:cubicBezTo>
                  <a:cubicBezTo>
                    <a:pt x="30" y="109"/>
                    <a:pt x="32" y="110"/>
                    <a:pt x="34" y="109"/>
                  </a:cubicBezTo>
                  <a:cubicBezTo>
                    <a:pt x="35" y="109"/>
                    <a:pt x="36" y="108"/>
                    <a:pt x="37" y="108"/>
                  </a:cubicBezTo>
                  <a:cubicBezTo>
                    <a:pt x="39" y="108"/>
                    <a:pt x="40" y="110"/>
                    <a:pt x="40" y="110"/>
                  </a:cubicBezTo>
                  <a:cubicBezTo>
                    <a:pt x="41" y="112"/>
                    <a:pt x="39" y="113"/>
                    <a:pt x="37" y="115"/>
                  </a:cubicBezTo>
                  <a:cubicBezTo>
                    <a:pt x="35" y="117"/>
                    <a:pt x="32" y="117"/>
                    <a:pt x="31" y="117"/>
                  </a:cubicBezTo>
                  <a:cubicBezTo>
                    <a:pt x="30" y="117"/>
                    <a:pt x="29" y="117"/>
                    <a:pt x="28" y="117"/>
                  </a:cubicBezTo>
                  <a:cubicBezTo>
                    <a:pt x="27" y="117"/>
                    <a:pt x="27" y="117"/>
                    <a:pt x="26" y="117"/>
                  </a:cubicBezTo>
                  <a:cubicBezTo>
                    <a:pt x="25" y="117"/>
                    <a:pt x="24" y="117"/>
                    <a:pt x="24" y="117"/>
                  </a:cubicBezTo>
                  <a:cubicBezTo>
                    <a:pt x="21" y="119"/>
                    <a:pt x="14" y="126"/>
                    <a:pt x="11" y="130"/>
                  </a:cubicBezTo>
                  <a:cubicBezTo>
                    <a:pt x="13" y="129"/>
                    <a:pt x="14" y="128"/>
                    <a:pt x="16" y="127"/>
                  </a:cubicBezTo>
                  <a:cubicBezTo>
                    <a:pt x="20" y="125"/>
                    <a:pt x="22" y="126"/>
                    <a:pt x="24" y="128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8"/>
                    <a:pt x="26" y="127"/>
                    <a:pt x="26" y="127"/>
                  </a:cubicBezTo>
                  <a:cubicBezTo>
                    <a:pt x="27" y="125"/>
                    <a:pt x="28" y="123"/>
                    <a:pt x="30" y="12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23"/>
                    <a:pt x="32" y="123"/>
                    <a:pt x="33" y="123"/>
                  </a:cubicBezTo>
                  <a:cubicBezTo>
                    <a:pt x="34" y="122"/>
                    <a:pt x="36" y="122"/>
                    <a:pt x="39" y="122"/>
                  </a:cubicBezTo>
                  <a:cubicBezTo>
                    <a:pt x="42" y="123"/>
                    <a:pt x="44" y="122"/>
                    <a:pt x="46" y="120"/>
                  </a:cubicBezTo>
                  <a:cubicBezTo>
                    <a:pt x="46" y="120"/>
                    <a:pt x="47" y="119"/>
                    <a:pt x="48" y="119"/>
                  </a:cubicBezTo>
                  <a:cubicBezTo>
                    <a:pt x="50" y="119"/>
                    <a:pt x="52" y="120"/>
                    <a:pt x="53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8" y="120"/>
                    <a:pt x="65" y="119"/>
                    <a:pt x="68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72" y="119"/>
                    <a:pt x="79" y="117"/>
                    <a:pt x="82" y="114"/>
                  </a:cubicBezTo>
                  <a:cubicBezTo>
                    <a:pt x="81" y="114"/>
                    <a:pt x="81" y="114"/>
                    <a:pt x="80" y="115"/>
                  </a:cubicBezTo>
                  <a:cubicBezTo>
                    <a:pt x="78" y="115"/>
                    <a:pt x="76" y="114"/>
                    <a:pt x="76" y="113"/>
                  </a:cubicBezTo>
                  <a:cubicBezTo>
                    <a:pt x="75" y="110"/>
                    <a:pt x="76" y="107"/>
                    <a:pt x="79" y="104"/>
                  </a:cubicBezTo>
                  <a:cubicBezTo>
                    <a:pt x="80" y="104"/>
                    <a:pt x="81" y="103"/>
                    <a:pt x="82" y="102"/>
                  </a:cubicBezTo>
                  <a:cubicBezTo>
                    <a:pt x="85" y="100"/>
                    <a:pt x="88" y="98"/>
                    <a:pt x="88" y="95"/>
                  </a:cubicBezTo>
                  <a:cubicBezTo>
                    <a:pt x="88" y="94"/>
                    <a:pt x="88" y="94"/>
                    <a:pt x="87" y="93"/>
                  </a:cubicBezTo>
                  <a:cubicBezTo>
                    <a:pt x="85" y="92"/>
                    <a:pt x="82" y="90"/>
                    <a:pt x="80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8" y="94"/>
                    <a:pt x="73" y="94"/>
                    <a:pt x="71" y="90"/>
                  </a:cubicBezTo>
                  <a:cubicBezTo>
                    <a:pt x="69" y="87"/>
                    <a:pt x="70" y="85"/>
                    <a:pt x="71" y="84"/>
                  </a:cubicBezTo>
                  <a:cubicBezTo>
                    <a:pt x="69" y="83"/>
                    <a:pt x="69" y="82"/>
                    <a:pt x="68" y="81"/>
                  </a:cubicBezTo>
                  <a:cubicBezTo>
                    <a:pt x="68" y="80"/>
                    <a:pt x="66" y="78"/>
                    <a:pt x="67" y="76"/>
                  </a:cubicBezTo>
                  <a:cubicBezTo>
                    <a:pt x="67" y="74"/>
                    <a:pt x="64" y="65"/>
                    <a:pt x="60" y="65"/>
                  </a:cubicBezTo>
                  <a:cubicBezTo>
                    <a:pt x="54" y="63"/>
                    <a:pt x="52" y="56"/>
                    <a:pt x="51" y="51"/>
                  </a:cubicBezTo>
                  <a:cubicBezTo>
                    <a:pt x="51" y="51"/>
                    <a:pt x="51" y="50"/>
                    <a:pt x="51" y="49"/>
                  </a:cubicBezTo>
                  <a:cubicBezTo>
                    <a:pt x="51" y="48"/>
                    <a:pt x="50" y="48"/>
                    <a:pt x="49" y="48"/>
                  </a:cubicBezTo>
                  <a:cubicBezTo>
                    <a:pt x="47" y="47"/>
                    <a:pt x="45" y="47"/>
                    <a:pt x="44" y="44"/>
                  </a:cubicBezTo>
                  <a:cubicBezTo>
                    <a:pt x="43" y="43"/>
                    <a:pt x="42" y="43"/>
                    <a:pt x="40" y="43"/>
                  </a:cubicBezTo>
                  <a:cubicBezTo>
                    <a:pt x="39" y="43"/>
                    <a:pt x="38" y="43"/>
                    <a:pt x="37" y="43"/>
                  </a:cubicBezTo>
                  <a:cubicBezTo>
                    <a:pt x="36" y="43"/>
                    <a:pt x="36" y="44"/>
                    <a:pt x="35" y="44"/>
                  </a:cubicBezTo>
                  <a:cubicBezTo>
                    <a:pt x="34" y="43"/>
                    <a:pt x="33" y="43"/>
                    <a:pt x="32" y="42"/>
                  </a:cubicBezTo>
                  <a:cubicBezTo>
                    <a:pt x="31" y="39"/>
                    <a:pt x="35" y="35"/>
                    <a:pt x="38" y="33"/>
                  </a:cubicBezTo>
                  <a:cubicBezTo>
                    <a:pt x="41" y="31"/>
                    <a:pt x="45" y="19"/>
                    <a:pt x="46" y="15"/>
                  </a:cubicBezTo>
                  <a:cubicBezTo>
                    <a:pt x="45" y="15"/>
                    <a:pt x="42" y="14"/>
                    <a:pt x="37" y="14"/>
                  </a:cubicBezTo>
                  <a:cubicBezTo>
                    <a:pt x="32" y="14"/>
                    <a:pt x="29" y="15"/>
                    <a:pt x="28" y="15"/>
                  </a:cubicBezTo>
                  <a:cubicBezTo>
                    <a:pt x="25" y="17"/>
                    <a:pt x="21" y="15"/>
                    <a:pt x="20" y="12"/>
                  </a:cubicBezTo>
                  <a:cubicBezTo>
                    <a:pt x="20" y="10"/>
                    <a:pt x="21" y="9"/>
                    <a:pt x="22" y="8"/>
                  </a:cubicBezTo>
                  <a:cubicBezTo>
                    <a:pt x="25" y="7"/>
                    <a:pt x="29" y="2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2"/>
                    <a:pt x="23" y="2"/>
                    <a:pt x="16" y="1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2" y="3"/>
                    <a:pt x="11" y="6"/>
                    <a:pt x="11" y="8"/>
                  </a:cubicBezTo>
                  <a:cubicBezTo>
                    <a:pt x="11" y="11"/>
                    <a:pt x="9" y="12"/>
                    <a:pt x="8" y="14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7" y="17"/>
                    <a:pt x="6" y="18"/>
                    <a:pt x="6" y="20"/>
                  </a:cubicBezTo>
                  <a:cubicBezTo>
                    <a:pt x="5" y="20"/>
                    <a:pt x="4" y="21"/>
                    <a:pt x="4" y="21"/>
                  </a:cubicBezTo>
                  <a:cubicBezTo>
                    <a:pt x="4" y="21"/>
                    <a:pt x="5" y="22"/>
                    <a:pt x="6" y="23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7" name="Freeform 1218"/>
            <p:cNvSpPr>
              <a:spLocks/>
            </p:cNvSpPr>
            <p:nvPr/>
          </p:nvSpPr>
          <p:spPr bwMode="auto">
            <a:xfrm>
              <a:off x="2632" y="3111"/>
              <a:ext cx="28" cy="41"/>
            </a:xfrm>
            <a:custGeom>
              <a:avLst/>
              <a:gdLst>
                <a:gd name="T0" fmla="*/ 14 w 29"/>
                <a:gd name="T1" fmla="*/ 38 h 43"/>
                <a:gd name="T2" fmla="*/ 17 w 29"/>
                <a:gd name="T3" fmla="*/ 36 h 43"/>
                <a:gd name="T4" fmla="*/ 23 w 29"/>
                <a:gd name="T5" fmla="*/ 38 h 43"/>
                <a:gd name="T6" fmla="*/ 26 w 29"/>
                <a:gd name="T7" fmla="*/ 40 h 43"/>
                <a:gd name="T8" fmla="*/ 28 w 29"/>
                <a:gd name="T9" fmla="*/ 39 h 43"/>
                <a:gd name="T10" fmla="*/ 26 w 29"/>
                <a:gd name="T11" fmla="*/ 34 h 43"/>
                <a:gd name="T12" fmla="*/ 23 w 29"/>
                <a:gd name="T13" fmla="*/ 36 h 43"/>
                <a:gd name="T14" fmla="*/ 19 w 29"/>
                <a:gd name="T15" fmla="*/ 33 h 43"/>
                <a:gd name="T16" fmla="*/ 20 w 29"/>
                <a:gd name="T17" fmla="*/ 27 h 43"/>
                <a:gd name="T18" fmla="*/ 22 w 29"/>
                <a:gd name="T19" fmla="*/ 24 h 43"/>
                <a:gd name="T20" fmla="*/ 27 w 29"/>
                <a:gd name="T21" fmla="*/ 21 h 43"/>
                <a:gd name="T22" fmla="*/ 29 w 29"/>
                <a:gd name="T23" fmla="*/ 21 h 43"/>
                <a:gd name="T24" fmla="*/ 25 w 29"/>
                <a:gd name="T25" fmla="*/ 18 h 43"/>
                <a:gd name="T26" fmla="*/ 22 w 29"/>
                <a:gd name="T27" fmla="*/ 13 h 43"/>
                <a:gd name="T28" fmla="*/ 24 w 29"/>
                <a:gd name="T29" fmla="*/ 7 h 43"/>
                <a:gd name="T30" fmla="*/ 25 w 29"/>
                <a:gd name="T31" fmla="*/ 0 h 43"/>
                <a:gd name="T32" fmla="*/ 24 w 29"/>
                <a:gd name="T33" fmla="*/ 0 h 43"/>
                <a:gd name="T34" fmla="*/ 20 w 29"/>
                <a:gd name="T35" fmla="*/ 3 h 43"/>
                <a:gd name="T36" fmla="*/ 14 w 29"/>
                <a:gd name="T37" fmla="*/ 8 h 43"/>
                <a:gd name="T38" fmla="*/ 13 w 29"/>
                <a:gd name="T39" fmla="*/ 13 h 43"/>
                <a:gd name="T40" fmla="*/ 11 w 29"/>
                <a:gd name="T41" fmla="*/ 14 h 43"/>
                <a:gd name="T42" fmla="*/ 8 w 29"/>
                <a:gd name="T43" fmla="*/ 12 h 43"/>
                <a:gd name="T44" fmla="*/ 5 w 29"/>
                <a:gd name="T45" fmla="*/ 10 h 43"/>
                <a:gd name="T46" fmla="*/ 5 w 29"/>
                <a:gd name="T47" fmla="*/ 10 h 43"/>
                <a:gd name="T48" fmla="*/ 3 w 29"/>
                <a:gd name="T49" fmla="*/ 14 h 43"/>
                <a:gd name="T50" fmla="*/ 1 w 29"/>
                <a:gd name="T51" fmla="*/ 17 h 43"/>
                <a:gd name="T52" fmla="*/ 2 w 29"/>
                <a:gd name="T53" fmla="*/ 28 h 43"/>
                <a:gd name="T54" fmla="*/ 2 w 29"/>
                <a:gd name="T55" fmla="*/ 29 h 43"/>
                <a:gd name="T56" fmla="*/ 4 w 29"/>
                <a:gd name="T57" fmla="*/ 33 h 43"/>
                <a:gd name="T58" fmla="*/ 6 w 29"/>
                <a:gd name="T59" fmla="*/ 40 h 43"/>
                <a:gd name="T60" fmla="*/ 7 w 29"/>
                <a:gd name="T61" fmla="*/ 42 h 43"/>
                <a:gd name="T62" fmla="*/ 7 w 29"/>
                <a:gd name="T63" fmla="*/ 42 h 43"/>
                <a:gd name="T64" fmla="*/ 9 w 29"/>
                <a:gd name="T65" fmla="*/ 42 h 43"/>
                <a:gd name="T66" fmla="*/ 9 w 29"/>
                <a:gd name="T67" fmla="*/ 42 h 43"/>
                <a:gd name="T68" fmla="*/ 11 w 29"/>
                <a:gd name="T69" fmla="*/ 42 h 43"/>
                <a:gd name="T70" fmla="*/ 12 w 29"/>
                <a:gd name="T71" fmla="*/ 42 h 43"/>
                <a:gd name="T72" fmla="*/ 14 w 29"/>
                <a:gd name="T73" fmla="*/ 42 h 43"/>
                <a:gd name="T74" fmla="*/ 14 w 29"/>
                <a:gd name="T75" fmla="*/ 42 h 43"/>
                <a:gd name="T76" fmla="*/ 16 w 29"/>
                <a:gd name="T77" fmla="*/ 43 h 43"/>
                <a:gd name="T78" fmla="*/ 16 w 29"/>
                <a:gd name="T79" fmla="*/ 43 h 43"/>
                <a:gd name="T80" fmla="*/ 14 w 29"/>
                <a:gd name="T81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" h="43">
                  <a:moveTo>
                    <a:pt x="14" y="38"/>
                  </a:moveTo>
                  <a:cubicBezTo>
                    <a:pt x="14" y="37"/>
                    <a:pt x="15" y="36"/>
                    <a:pt x="17" y="36"/>
                  </a:cubicBezTo>
                  <a:cubicBezTo>
                    <a:pt x="19" y="36"/>
                    <a:pt x="22" y="38"/>
                    <a:pt x="23" y="38"/>
                  </a:cubicBezTo>
                  <a:cubicBezTo>
                    <a:pt x="24" y="39"/>
                    <a:pt x="25" y="40"/>
                    <a:pt x="26" y="40"/>
                  </a:cubicBezTo>
                  <a:cubicBezTo>
                    <a:pt x="27" y="40"/>
                    <a:pt x="28" y="39"/>
                    <a:pt x="28" y="39"/>
                  </a:cubicBezTo>
                  <a:cubicBezTo>
                    <a:pt x="28" y="38"/>
                    <a:pt x="27" y="35"/>
                    <a:pt x="26" y="34"/>
                  </a:cubicBezTo>
                  <a:cubicBezTo>
                    <a:pt x="25" y="35"/>
                    <a:pt x="24" y="36"/>
                    <a:pt x="23" y="36"/>
                  </a:cubicBezTo>
                  <a:cubicBezTo>
                    <a:pt x="21" y="36"/>
                    <a:pt x="19" y="34"/>
                    <a:pt x="19" y="33"/>
                  </a:cubicBezTo>
                  <a:cubicBezTo>
                    <a:pt x="17" y="31"/>
                    <a:pt x="19" y="29"/>
                    <a:pt x="20" y="27"/>
                  </a:cubicBezTo>
                  <a:cubicBezTo>
                    <a:pt x="21" y="26"/>
                    <a:pt x="21" y="25"/>
                    <a:pt x="22" y="24"/>
                  </a:cubicBezTo>
                  <a:cubicBezTo>
                    <a:pt x="22" y="22"/>
                    <a:pt x="25" y="21"/>
                    <a:pt x="27" y="21"/>
                  </a:cubicBezTo>
                  <a:cubicBezTo>
                    <a:pt x="27" y="21"/>
                    <a:pt x="28" y="21"/>
                    <a:pt x="29" y="21"/>
                  </a:cubicBezTo>
                  <a:cubicBezTo>
                    <a:pt x="28" y="20"/>
                    <a:pt x="27" y="19"/>
                    <a:pt x="25" y="18"/>
                  </a:cubicBezTo>
                  <a:cubicBezTo>
                    <a:pt x="23" y="17"/>
                    <a:pt x="22" y="14"/>
                    <a:pt x="22" y="13"/>
                  </a:cubicBezTo>
                  <a:cubicBezTo>
                    <a:pt x="22" y="10"/>
                    <a:pt x="22" y="8"/>
                    <a:pt x="24" y="7"/>
                  </a:cubicBezTo>
                  <a:cubicBezTo>
                    <a:pt x="25" y="6"/>
                    <a:pt x="26" y="1"/>
                    <a:pt x="25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3" y="0"/>
                    <a:pt x="20" y="1"/>
                    <a:pt x="20" y="3"/>
                  </a:cubicBezTo>
                  <a:cubicBezTo>
                    <a:pt x="20" y="8"/>
                    <a:pt x="16" y="8"/>
                    <a:pt x="14" y="8"/>
                  </a:cubicBezTo>
                  <a:cubicBezTo>
                    <a:pt x="15" y="9"/>
                    <a:pt x="15" y="11"/>
                    <a:pt x="13" y="13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9" y="14"/>
                    <a:pt x="8" y="13"/>
                    <a:pt x="8" y="12"/>
                  </a:cubicBezTo>
                  <a:cubicBezTo>
                    <a:pt x="7" y="11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2"/>
                    <a:pt x="3" y="14"/>
                  </a:cubicBezTo>
                  <a:cubicBezTo>
                    <a:pt x="3" y="15"/>
                    <a:pt x="2" y="16"/>
                    <a:pt x="1" y="17"/>
                  </a:cubicBezTo>
                  <a:cubicBezTo>
                    <a:pt x="0" y="19"/>
                    <a:pt x="1" y="25"/>
                    <a:pt x="2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3"/>
                  </a:cubicBezTo>
                  <a:cubicBezTo>
                    <a:pt x="5" y="34"/>
                    <a:pt x="7" y="37"/>
                    <a:pt x="6" y="40"/>
                  </a:cubicBezTo>
                  <a:cubicBezTo>
                    <a:pt x="6" y="40"/>
                    <a:pt x="6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1" y="42"/>
                    <a:pt x="11" y="42"/>
                  </a:cubicBezTo>
                  <a:cubicBezTo>
                    <a:pt x="11" y="42"/>
                    <a:pt x="12" y="42"/>
                    <a:pt x="12" y="42"/>
                  </a:cubicBezTo>
                  <a:cubicBezTo>
                    <a:pt x="12" y="42"/>
                    <a:pt x="13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3"/>
                    <a:pt x="15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1"/>
                    <a:pt x="14" y="40"/>
                    <a:pt x="14" y="38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8" name="Freeform 1219"/>
            <p:cNvSpPr>
              <a:spLocks/>
            </p:cNvSpPr>
            <p:nvPr/>
          </p:nvSpPr>
          <p:spPr bwMode="auto">
            <a:xfrm>
              <a:off x="2668" y="2914"/>
              <a:ext cx="130" cy="229"/>
            </a:xfrm>
            <a:custGeom>
              <a:avLst/>
              <a:gdLst>
                <a:gd name="T0" fmla="*/ 98 w 136"/>
                <a:gd name="T1" fmla="*/ 7 h 239"/>
                <a:gd name="T2" fmla="*/ 83 w 136"/>
                <a:gd name="T3" fmla="*/ 10 h 239"/>
                <a:gd name="T4" fmla="*/ 76 w 136"/>
                <a:gd name="T5" fmla="*/ 12 h 239"/>
                <a:gd name="T6" fmla="*/ 59 w 136"/>
                <a:gd name="T7" fmla="*/ 24 h 239"/>
                <a:gd name="T8" fmla="*/ 52 w 136"/>
                <a:gd name="T9" fmla="*/ 40 h 239"/>
                <a:gd name="T10" fmla="*/ 47 w 136"/>
                <a:gd name="T11" fmla="*/ 49 h 239"/>
                <a:gd name="T12" fmla="*/ 36 w 136"/>
                <a:gd name="T13" fmla="*/ 57 h 239"/>
                <a:gd name="T14" fmla="*/ 28 w 136"/>
                <a:gd name="T15" fmla="*/ 81 h 239"/>
                <a:gd name="T16" fmla="*/ 32 w 136"/>
                <a:gd name="T17" fmla="*/ 86 h 239"/>
                <a:gd name="T18" fmla="*/ 22 w 136"/>
                <a:gd name="T19" fmla="*/ 95 h 239"/>
                <a:gd name="T20" fmla="*/ 12 w 136"/>
                <a:gd name="T21" fmla="*/ 101 h 239"/>
                <a:gd name="T22" fmla="*/ 10 w 136"/>
                <a:gd name="T23" fmla="*/ 119 h 239"/>
                <a:gd name="T24" fmla="*/ 11 w 136"/>
                <a:gd name="T25" fmla="*/ 133 h 239"/>
                <a:gd name="T26" fmla="*/ 17 w 136"/>
                <a:gd name="T27" fmla="*/ 147 h 239"/>
                <a:gd name="T28" fmla="*/ 15 w 136"/>
                <a:gd name="T29" fmla="*/ 164 h 239"/>
                <a:gd name="T30" fmla="*/ 7 w 136"/>
                <a:gd name="T31" fmla="*/ 172 h 239"/>
                <a:gd name="T32" fmla="*/ 2 w 136"/>
                <a:gd name="T33" fmla="*/ 185 h 239"/>
                <a:gd name="T34" fmla="*/ 1 w 136"/>
                <a:gd name="T35" fmla="*/ 185 h 239"/>
                <a:gd name="T36" fmla="*/ 4 w 136"/>
                <a:gd name="T37" fmla="*/ 193 h 239"/>
                <a:gd name="T38" fmla="*/ 11 w 136"/>
                <a:gd name="T39" fmla="*/ 211 h 239"/>
                <a:gd name="T40" fmla="*/ 17 w 136"/>
                <a:gd name="T41" fmla="*/ 226 h 239"/>
                <a:gd name="T42" fmla="*/ 20 w 136"/>
                <a:gd name="T43" fmla="*/ 230 h 239"/>
                <a:gd name="T44" fmla="*/ 22 w 136"/>
                <a:gd name="T45" fmla="*/ 238 h 239"/>
                <a:gd name="T46" fmla="*/ 29 w 136"/>
                <a:gd name="T47" fmla="*/ 235 h 239"/>
                <a:gd name="T48" fmla="*/ 33 w 136"/>
                <a:gd name="T49" fmla="*/ 228 h 239"/>
                <a:gd name="T50" fmla="*/ 46 w 136"/>
                <a:gd name="T51" fmla="*/ 227 h 239"/>
                <a:gd name="T52" fmla="*/ 55 w 136"/>
                <a:gd name="T53" fmla="*/ 222 h 239"/>
                <a:gd name="T54" fmla="*/ 55 w 136"/>
                <a:gd name="T55" fmla="*/ 206 h 239"/>
                <a:gd name="T56" fmla="*/ 64 w 136"/>
                <a:gd name="T57" fmla="*/ 182 h 239"/>
                <a:gd name="T58" fmla="*/ 80 w 136"/>
                <a:gd name="T59" fmla="*/ 165 h 239"/>
                <a:gd name="T60" fmla="*/ 62 w 136"/>
                <a:gd name="T61" fmla="*/ 153 h 239"/>
                <a:gd name="T62" fmla="*/ 62 w 136"/>
                <a:gd name="T63" fmla="*/ 132 h 239"/>
                <a:gd name="T64" fmla="*/ 68 w 136"/>
                <a:gd name="T65" fmla="*/ 117 h 239"/>
                <a:gd name="T66" fmla="*/ 76 w 136"/>
                <a:gd name="T67" fmla="*/ 109 h 239"/>
                <a:gd name="T68" fmla="*/ 92 w 136"/>
                <a:gd name="T69" fmla="*/ 97 h 239"/>
                <a:gd name="T70" fmla="*/ 108 w 136"/>
                <a:gd name="T71" fmla="*/ 74 h 239"/>
                <a:gd name="T72" fmla="*/ 118 w 136"/>
                <a:gd name="T73" fmla="*/ 60 h 239"/>
                <a:gd name="T74" fmla="*/ 126 w 136"/>
                <a:gd name="T75" fmla="*/ 57 h 239"/>
                <a:gd name="T76" fmla="*/ 136 w 136"/>
                <a:gd name="T77" fmla="*/ 57 h 239"/>
                <a:gd name="T78" fmla="*/ 135 w 136"/>
                <a:gd name="T79" fmla="*/ 55 h 239"/>
                <a:gd name="T80" fmla="*/ 135 w 136"/>
                <a:gd name="T81" fmla="*/ 42 h 239"/>
                <a:gd name="T82" fmla="*/ 132 w 136"/>
                <a:gd name="T83" fmla="*/ 30 h 239"/>
                <a:gd name="T84" fmla="*/ 120 w 136"/>
                <a:gd name="T85" fmla="*/ 11 h 239"/>
                <a:gd name="T86" fmla="*/ 103 w 136"/>
                <a:gd name="T87" fmla="*/ 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239">
                  <a:moveTo>
                    <a:pt x="102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99" y="0"/>
                    <a:pt x="98" y="3"/>
                    <a:pt x="98" y="7"/>
                  </a:cubicBezTo>
                  <a:cubicBezTo>
                    <a:pt x="98" y="10"/>
                    <a:pt x="96" y="12"/>
                    <a:pt x="93" y="12"/>
                  </a:cubicBezTo>
                  <a:cubicBezTo>
                    <a:pt x="91" y="12"/>
                    <a:pt x="89" y="12"/>
                    <a:pt x="87" y="10"/>
                  </a:cubicBezTo>
                  <a:cubicBezTo>
                    <a:pt x="86" y="10"/>
                    <a:pt x="85" y="9"/>
                    <a:pt x="83" y="10"/>
                  </a:cubicBezTo>
                  <a:cubicBezTo>
                    <a:pt x="81" y="10"/>
                    <a:pt x="79" y="10"/>
                    <a:pt x="76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9"/>
                    <a:pt x="76" y="11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20"/>
                    <a:pt x="69" y="20"/>
                    <a:pt x="66" y="20"/>
                  </a:cubicBezTo>
                  <a:cubicBezTo>
                    <a:pt x="63" y="20"/>
                    <a:pt x="59" y="22"/>
                    <a:pt x="59" y="24"/>
                  </a:cubicBezTo>
                  <a:cubicBezTo>
                    <a:pt x="59" y="27"/>
                    <a:pt x="58" y="29"/>
                    <a:pt x="57" y="30"/>
                  </a:cubicBezTo>
                  <a:cubicBezTo>
                    <a:pt x="56" y="31"/>
                    <a:pt x="56" y="31"/>
                    <a:pt x="56" y="32"/>
                  </a:cubicBezTo>
                  <a:cubicBezTo>
                    <a:pt x="57" y="33"/>
                    <a:pt x="58" y="36"/>
                    <a:pt x="52" y="40"/>
                  </a:cubicBezTo>
                  <a:cubicBezTo>
                    <a:pt x="52" y="41"/>
                    <a:pt x="50" y="43"/>
                    <a:pt x="49" y="44"/>
                  </a:cubicBezTo>
                  <a:cubicBezTo>
                    <a:pt x="48" y="46"/>
                    <a:pt x="48" y="47"/>
                    <a:pt x="47" y="48"/>
                  </a:cubicBezTo>
                  <a:cubicBezTo>
                    <a:pt x="47" y="48"/>
                    <a:pt x="47" y="49"/>
                    <a:pt x="47" y="49"/>
                  </a:cubicBezTo>
                  <a:cubicBezTo>
                    <a:pt x="47" y="50"/>
                    <a:pt x="47" y="53"/>
                    <a:pt x="44" y="55"/>
                  </a:cubicBezTo>
                  <a:cubicBezTo>
                    <a:pt x="42" y="56"/>
                    <a:pt x="40" y="56"/>
                    <a:pt x="38" y="57"/>
                  </a:cubicBezTo>
                  <a:cubicBezTo>
                    <a:pt x="37" y="57"/>
                    <a:pt x="36" y="57"/>
                    <a:pt x="36" y="57"/>
                  </a:cubicBezTo>
                  <a:cubicBezTo>
                    <a:pt x="36" y="57"/>
                    <a:pt x="36" y="59"/>
                    <a:pt x="36" y="60"/>
                  </a:cubicBezTo>
                  <a:cubicBezTo>
                    <a:pt x="36" y="62"/>
                    <a:pt x="36" y="64"/>
                    <a:pt x="36" y="66"/>
                  </a:cubicBezTo>
                  <a:cubicBezTo>
                    <a:pt x="36" y="71"/>
                    <a:pt x="32" y="76"/>
                    <a:pt x="28" y="81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8" y="83"/>
                    <a:pt x="28" y="83"/>
                    <a:pt x="30" y="84"/>
                  </a:cubicBezTo>
                  <a:cubicBezTo>
                    <a:pt x="31" y="84"/>
                    <a:pt x="32" y="85"/>
                    <a:pt x="32" y="86"/>
                  </a:cubicBezTo>
                  <a:cubicBezTo>
                    <a:pt x="33" y="88"/>
                    <a:pt x="32" y="90"/>
                    <a:pt x="31" y="93"/>
                  </a:cubicBezTo>
                  <a:cubicBezTo>
                    <a:pt x="30" y="95"/>
                    <a:pt x="29" y="96"/>
                    <a:pt x="26" y="96"/>
                  </a:cubicBezTo>
                  <a:cubicBezTo>
                    <a:pt x="25" y="96"/>
                    <a:pt x="24" y="96"/>
                    <a:pt x="22" y="95"/>
                  </a:cubicBezTo>
                  <a:cubicBezTo>
                    <a:pt x="22" y="95"/>
                    <a:pt x="22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19" y="95"/>
                    <a:pt x="15" y="97"/>
                    <a:pt x="12" y="101"/>
                  </a:cubicBezTo>
                  <a:cubicBezTo>
                    <a:pt x="9" y="106"/>
                    <a:pt x="10" y="109"/>
                    <a:pt x="11" y="111"/>
                  </a:cubicBezTo>
                  <a:cubicBezTo>
                    <a:pt x="12" y="113"/>
                    <a:pt x="12" y="114"/>
                    <a:pt x="11" y="116"/>
                  </a:cubicBezTo>
                  <a:cubicBezTo>
                    <a:pt x="11" y="117"/>
                    <a:pt x="11" y="118"/>
                    <a:pt x="10" y="119"/>
                  </a:cubicBezTo>
                  <a:cubicBezTo>
                    <a:pt x="10" y="120"/>
                    <a:pt x="11" y="121"/>
                    <a:pt x="11" y="122"/>
                  </a:cubicBezTo>
                  <a:cubicBezTo>
                    <a:pt x="13" y="126"/>
                    <a:pt x="12" y="128"/>
                    <a:pt x="12" y="130"/>
                  </a:cubicBezTo>
                  <a:cubicBezTo>
                    <a:pt x="11" y="131"/>
                    <a:pt x="11" y="132"/>
                    <a:pt x="11" y="133"/>
                  </a:cubicBezTo>
                  <a:cubicBezTo>
                    <a:pt x="11" y="134"/>
                    <a:pt x="12" y="135"/>
                    <a:pt x="14" y="136"/>
                  </a:cubicBezTo>
                  <a:cubicBezTo>
                    <a:pt x="15" y="137"/>
                    <a:pt x="18" y="138"/>
                    <a:pt x="18" y="141"/>
                  </a:cubicBezTo>
                  <a:cubicBezTo>
                    <a:pt x="19" y="144"/>
                    <a:pt x="18" y="146"/>
                    <a:pt x="17" y="147"/>
                  </a:cubicBezTo>
                  <a:cubicBezTo>
                    <a:pt x="16" y="149"/>
                    <a:pt x="14" y="149"/>
                    <a:pt x="13" y="149"/>
                  </a:cubicBezTo>
                  <a:cubicBezTo>
                    <a:pt x="13" y="150"/>
                    <a:pt x="13" y="151"/>
                    <a:pt x="14" y="151"/>
                  </a:cubicBezTo>
                  <a:cubicBezTo>
                    <a:pt x="17" y="153"/>
                    <a:pt x="16" y="162"/>
                    <a:pt x="15" y="164"/>
                  </a:cubicBezTo>
                  <a:cubicBezTo>
                    <a:pt x="14" y="167"/>
                    <a:pt x="11" y="167"/>
                    <a:pt x="9" y="167"/>
                  </a:cubicBezTo>
                  <a:cubicBezTo>
                    <a:pt x="9" y="167"/>
                    <a:pt x="8" y="167"/>
                    <a:pt x="8" y="167"/>
                  </a:cubicBezTo>
                  <a:cubicBezTo>
                    <a:pt x="8" y="169"/>
                    <a:pt x="7" y="171"/>
                    <a:pt x="7" y="172"/>
                  </a:cubicBezTo>
                  <a:cubicBezTo>
                    <a:pt x="6" y="174"/>
                    <a:pt x="6" y="175"/>
                    <a:pt x="6" y="175"/>
                  </a:cubicBezTo>
                  <a:cubicBezTo>
                    <a:pt x="6" y="176"/>
                    <a:pt x="6" y="177"/>
                    <a:pt x="6" y="178"/>
                  </a:cubicBezTo>
                  <a:cubicBezTo>
                    <a:pt x="6" y="182"/>
                    <a:pt x="5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1" y="185"/>
                  </a:cubicBezTo>
                  <a:cubicBezTo>
                    <a:pt x="1" y="185"/>
                    <a:pt x="1" y="185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8"/>
                    <a:pt x="1" y="191"/>
                    <a:pt x="4" y="193"/>
                  </a:cubicBezTo>
                  <a:cubicBezTo>
                    <a:pt x="7" y="195"/>
                    <a:pt x="7" y="198"/>
                    <a:pt x="7" y="200"/>
                  </a:cubicBezTo>
                  <a:cubicBezTo>
                    <a:pt x="7" y="202"/>
                    <a:pt x="7" y="204"/>
                    <a:pt x="8" y="205"/>
                  </a:cubicBezTo>
                  <a:cubicBezTo>
                    <a:pt x="10" y="207"/>
                    <a:pt x="11" y="209"/>
                    <a:pt x="11" y="211"/>
                  </a:cubicBezTo>
                  <a:cubicBezTo>
                    <a:pt x="12" y="213"/>
                    <a:pt x="12" y="214"/>
                    <a:pt x="14" y="215"/>
                  </a:cubicBezTo>
                  <a:cubicBezTo>
                    <a:pt x="18" y="219"/>
                    <a:pt x="19" y="221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7"/>
                    <a:pt x="17" y="227"/>
                  </a:cubicBezTo>
                  <a:cubicBezTo>
                    <a:pt x="18" y="227"/>
                    <a:pt x="20" y="228"/>
                    <a:pt x="20" y="230"/>
                  </a:cubicBezTo>
                  <a:cubicBezTo>
                    <a:pt x="20" y="231"/>
                    <a:pt x="20" y="232"/>
                    <a:pt x="20" y="234"/>
                  </a:cubicBezTo>
                  <a:cubicBezTo>
                    <a:pt x="20" y="235"/>
                    <a:pt x="20" y="238"/>
                    <a:pt x="20" y="239"/>
                  </a:cubicBezTo>
                  <a:cubicBezTo>
                    <a:pt x="20" y="239"/>
                    <a:pt x="21" y="239"/>
                    <a:pt x="22" y="238"/>
                  </a:cubicBezTo>
                  <a:cubicBezTo>
                    <a:pt x="23" y="238"/>
                    <a:pt x="25" y="238"/>
                    <a:pt x="27" y="238"/>
                  </a:cubicBezTo>
                  <a:cubicBezTo>
                    <a:pt x="28" y="238"/>
                    <a:pt x="29" y="237"/>
                    <a:pt x="29" y="237"/>
                  </a:cubicBezTo>
                  <a:cubicBezTo>
                    <a:pt x="29" y="237"/>
                    <a:pt x="29" y="236"/>
                    <a:pt x="29" y="235"/>
                  </a:cubicBezTo>
                  <a:cubicBezTo>
                    <a:pt x="29" y="234"/>
                    <a:pt x="29" y="233"/>
                    <a:pt x="29" y="233"/>
                  </a:cubicBezTo>
                  <a:cubicBezTo>
                    <a:pt x="29" y="230"/>
                    <a:pt x="32" y="229"/>
                    <a:pt x="33" y="229"/>
                  </a:cubicBezTo>
                  <a:cubicBezTo>
                    <a:pt x="33" y="229"/>
                    <a:pt x="33" y="229"/>
                    <a:pt x="33" y="228"/>
                  </a:cubicBezTo>
                  <a:cubicBezTo>
                    <a:pt x="34" y="227"/>
                    <a:pt x="36" y="225"/>
                    <a:pt x="39" y="225"/>
                  </a:cubicBezTo>
                  <a:cubicBezTo>
                    <a:pt x="41" y="225"/>
                    <a:pt x="43" y="226"/>
                    <a:pt x="45" y="227"/>
                  </a:cubicBezTo>
                  <a:cubicBezTo>
                    <a:pt x="45" y="227"/>
                    <a:pt x="46" y="227"/>
                    <a:pt x="46" y="227"/>
                  </a:cubicBezTo>
                  <a:cubicBezTo>
                    <a:pt x="48" y="227"/>
                    <a:pt x="48" y="224"/>
                    <a:pt x="49" y="223"/>
                  </a:cubicBezTo>
                  <a:cubicBezTo>
                    <a:pt x="49" y="220"/>
                    <a:pt x="51" y="220"/>
                    <a:pt x="51" y="220"/>
                  </a:cubicBezTo>
                  <a:cubicBezTo>
                    <a:pt x="53" y="220"/>
                    <a:pt x="54" y="221"/>
                    <a:pt x="55" y="222"/>
                  </a:cubicBezTo>
                  <a:cubicBezTo>
                    <a:pt x="56" y="221"/>
                    <a:pt x="57" y="219"/>
                    <a:pt x="58" y="217"/>
                  </a:cubicBezTo>
                  <a:cubicBezTo>
                    <a:pt x="56" y="218"/>
                    <a:pt x="54" y="218"/>
                    <a:pt x="53" y="217"/>
                  </a:cubicBezTo>
                  <a:cubicBezTo>
                    <a:pt x="52" y="214"/>
                    <a:pt x="55" y="206"/>
                    <a:pt x="55" y="206"/>
                  </a:cubicBezTo>
                  <a:cubicBezTo>
                    <a:pt x="56" y="204"/>
                    <a:pt x="56" y="199"/>
                    <a:pt x="56" y="196"/>
                  </a:cubicBezTo>
                  <a:cubicBezTo>
                    <a:pt x="56" y="193"/>
                    <a:pt x="56" y="192"/>
                    <a:pt x="57" y="191"/>
                  </a:cubicBezTo>
                  <a:cubicBezTo>
                    <a:pt x="57" y="189"/>
                    <a:pt x="58" y="184"/>
                    <a:pt x="64" y="182"/>
                  </a:cubicBezTo>
                  <a:cubicBezTo>
                    <a:pt x="68" y="181"/>
                    <a:pt x="73" y="177"/>
                    <a:pt x="73" y="175"/>
                  </a:cubicBezTo>
                  <a:cubicBezTo>
                    <a:pt x="72" y="173"/>
                    <a:pt x="75" y="171"/>
                    <a:pt x="77" y="168"/>
                  </a:cubicBezTo>
                  <a:cubicBezTo>
                    <a:pt x="78" y="167"/>
                    <a:pt x="80" y="166"/>
                    <a:pt x="80" y="165"/>
                  </a:cubicBezTo>
                  <a:cubicBezTo>
                    <a:pt x="79" y="164"/>
                    <a:pt x="73" y="157"/>
                    <a:pt x="70" y="155"/>
                  </a:cubicBezTo>
                  <a:cubicBezTo>
                    <a:pt x="69" y="155"/>
                    <a:pt x="67" y="155"/>
                    <a:pt x="66" y="155"/>
                  </a:cubicBezTo>
                  <a:cubicBezTo>
                    <a:pt x="64" y="155"/>
                    <a:pt x="62" y="155"/>
                    <a:pt x="62" y="153"/>
                  </a:cubicBezTo>
                  <a:cubicBezTo>
                    <a:pt x="61" y="153"/>
                    <a:pt x="61" y="152"/>
                    <a:pt x="61" y="151"/>
                  </a:cubicBezTo>
                  <a:cubicBezTo>
                    <a:pt x="61" y="150"/>
                    <a:pt x="61" y="146"/>
                    <a:pt x="60" y="139"/>
                  </a:cubicBezTo>
                  <a:cubicBezTo>
                    <a:pt x="59" y="137"/>
                    <a:pt x="61" y="134"/>
                    <a:pt x="62" y="132"/>
                  </a:cubicBezTo>
                  <a:cubicBezTo>
                    <a:pt x="63" y="130"/>
                    <a:pt x="64" y="129"/>
                    <a:pt x="64" y="128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4" y="124"/>
                    <a:pt x="64" y="119"/>
                    <a:pt x="68" y="117"/>
                  </a:cubicBezTo>
                  <a:cubicBezTo>
                    <a:pt x="69" y="117"/>
                    <a:pt x="69" y="117"/>
                    <a:pt x="69" y="116"/>
                  </a:cubicBezTo>
                  <a:cubicBezTo>
                    <a:pt x="70" y="115"/>
                    <a:pt x="71" y="113"/>
                    <a:pt x="74" y="112"/>
                  </a:cubicBezTo>
                  <a:cubicBezTo>
                    <a:pt x="75" y="112"/>
                    <a:pt x="75" y="111"/>
                    <a:pt x="76" y="109"/>
                  </a:cubicBezTo>
                  <a:cubicBezTo>
                    <a:pt x="77" y="107"/>
                    <a:pt x="78" y="105"/>
                    <a:pt x="81" y="103"/>
                  </a:cubicBezTo>
                  <a:cubicBezTo>
                    <a:pt x="83" y="103"/>
                    <a:pt x="84" y="102"/>
                    <a:pt x="86" y="101"/>
                  </a:cubicBezTo>
                  <a:cubicBezTo>
                    <a:pt x="87" y="100"/>
                    <a:pt x="89" y="99"/>
                    <a:pt x="92" y="97"/>
                  </a:cubicBezTo>
                  <a:cubicBezTo>
                    <a:pt x="98" y="94"/>
                    <a:pt x="107" y="88"/>
                    <a:pt x="108" y="85"/>
                  </a:cubicBezTo>
                  <a:cubicBezTo>
                    <a:pt x="108" y="85"/>
                    <a:pt x="108" y="84"/>
                    <a:pt x="107" y="83"/>
                  </a:cubicBezTo>
                  <a:cubicBezTo>
                    <a:pt x="106" y="81"/>
                    <a:pt x="103" y="77"/>
                    <a:pt x="108" y="74"/>
                  </a:cubicBezTo>
                  <a:cubicBezTo>
                    <a:pt x="110" y="72"/>
                    <a:pt x="110" y="71"/>
                    <a:pt x="110" y="69"/>
                  </a:cubicBezTo>
                  <a:cubicBezTo>
                    <a:pt x="110" y="68"/>
                    <a:pt x="110" y="65"/>
                    <a:pt x="113" y="64"/>
                  </a:cubicBezTo>
                  <a:cubicBezTo>
                    <a:pt x="115" y="63"/>
                    <a:pt x="116" y="62"/>
                    <a:pt x="118" y="60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21" y="57"/>
                    <a:pt x="123" y="57"/>
                    <a:pt x="124" y="57"/>
                  </a:cubicBezTo>
                  <a:cubicBezTo>
                    <a:pt x="125" y="57"/>
                    <a:pt x="125" y="57"/>
                    <a:pt x="126" y="57"/>
                  </a:cubicBezTo>
                  <a:cubicBezTo>
                    <a:pt x="128" y="57"/>
                    <a:pt x="130" y="58"/>
                    <a:pt x="132" y="57"/>
                  </a:cubicBezTo>
                  <a:cubicBezTo>
                    <a:pt x="133" y="57"/>
                    <a:pt x="135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5"/>
                    <a:pt x="136" y="55"/>
                    <a:pt x="135" y="55"/>
                  </a:cubicBezTo>
                  <a:cubicBezTo>
                    <a:pt x="135" y="54"/>
                    <a:pt x="131" y="50"/>
                    <a:pt x="132" y="48"/>
                  </a:cubicBezTo>
                  <a:cubicBezTo>
                    <a:pt x="132" y="47"/>
                    <a:pt x="133" y="46"/>
                    <a:pt x="135" y="46"/>
                  </a:cubicBezTo>
                  <a:cubicBezTo>
                    <a:pt x="135" y="46"/>
                    <a:pt x="135" y="44"/>
                    <a:pt x="135" y="42"/>
                  </a:cubicBezTo>
                  <a:cubicBezTo>
                    <a:pt x="135" y="41"/>
                    <a:pt x="135" y="40"/>
                    <a:pt x="134" y="40"/>
                  </a:cubicBezTo>
                  <a:cubicBezTo>
                    <a:pt x="132" y="39"/>
                    <a:pt x="132" y="35"/>
                    <a:pt x="132" y="33"/>
                  </a:cubicBezTo>
                  <a:cubicBezTo>
                    <a:pt x="132" y="32"/>
                    <a:pt x="132" y="30"/>
                    <a:pt x="132" y="30"/>
                  </a:cubicBezTo>
                  <a:cubicBezTo>
                    <a:pt x="128" y="28"/>
                    <a:pt x="129" y="23"/>
                    <a:pt x="130" y="19"/>
                  </a:cubicBezTo>
                  <a:cubicBezTo>
                    <a:pt x="130" y="18"/>
                    <a:pt x="130" y="18"/>
                    <a:pt x="130" y="17"/>
                  </a:cubicBezTo>
                  <a:cubicBezTo>
                    <a:pt x="130" y="16"/>
                    <a:pt x="123" y="13"/>
                    <a:pt x="120" y="11"/>
                  </a:cubicBezTo>
                  <a:cubicBezTo>
                    <a:pt x="118" y="11"/>
                    <a:pt x="117" y="10"/>
                    <a:pt x="115" y="10"/>
                  </a:cubicBezTo>
                  <a:cubicBezTo>
                    <a:pt x="112" y="8"/>
                    <a:pt x="109" y="6"/>
                    <a:pt x="107" y="4"/>
                  </a:cubicBezTo>
                  <a:cubicBezTo>
                    <a:pt x="106" y="3"/>
                    <a:pt x="105" y="2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9" name="Freeform 1220"/>
            <p:cNvSpPr>
              <a:spLocks/>
            </p:cNvSpPr>
            <p:nvPr/>
          </p:nvSpPr>
          <p:spPr bwMode="auto">
            <a:xfrm>
              <a:off x="2794" y="3079"/>
              <a:ext cx="46" cy="29"/>
            </a:xfrm>
            <a:custGeom>
              <a:avLst/>
              <a:gdLst>
                <a:gd name="T0" fmla="*/ 41 w 48"/>
                <a:gd name="T1" fmla="*/ 30 h 30"/>
                <a:gd name="T2" fmla="*/ 41 w 48"/>
                <a:gd name="T3" fmla="*/ 29 h 30"/>
                <a:gd name="T4" fmla="*/ 42 w 48"/>
                <a:gd name="T5" fmla="*/ 29 h 30"/>
                <a:gd name="T6" fmla="*/ 43 w 48"/>
                <a:gd name="T7" fmla="*/ 28 h 30"/>
                <a:gd name="T8" fmla="*/ 43 w 48"/>
                <a:gd name="T9" fmla="*/ 28 h 30"/>
                <a:gd name="T10" fmla="*/ 43 w 48"/>
                <a:gd name="T11" fmla="*/ 28 h 30"/>
                <a:gd name="T12" fmla="*/ 45 w 48"/>
                <a:gd name="T13" fmla="*/ 26 h 30"/>
                <a:gd name="T14" fmla="*/ 45 w 48"/>
                <a:gd name="T15" fmla="*/ 26 h 30"/>
                <a:gd name="T16" fmla="*/ 45 w 48"/>
                <a:gd name="T17" fmla="*/ 26 h 30"/>
                <a:gd name="T18" fmla="*/ 42 w 48"/>
                <a:gd name="T19" fmla="*/ 20 h 30"/>
                <a:gd name="T20" fmla="*/ 42 w 48"/>
                <a:gd name="T21" fmla="*/ 17 h 30"/>
                <a:gd name="T22" fmla="*/ 42 w 48"/>
                <a:gd name="T23" fmla="*/ 13 h 30"/>
                <a:gd name="T24" fmla="*/ 44 w 48"/>
                <a:gd name="T25" fmla="*/ 9 h 30"/>
                <a:gd name="T26" fmla="*/ 46 w 48"/>
                <a:gd name="T27" fmla="*/ 6 h 30"/>
                <a:gd name="T28" fmla="*/ 48 w 48"/>
                <a:gd name="T29" fmla="*/ 3 h 30"/>
                <a:gd name="T30" fmla="*/ 48 w 48"/>
                <a:gd name="T31" fmla="*/ 3 h 30"/>
                <a:gd name="T32" fmla="*/ 48 w 48"/>
                <a:gd name="T33" fmla="*/ 3 h 30"/>
                <a:gd name="T34" fmla="*/ 48 w 48"/>
                <a:gd name="T35" fmla="*/ 3 h 30"/>
                <a:gd name="T36" fmla="*/ 37 w 48"/>
                <a:gd name="T37" fmla="*/ 2 h 30"/>
                <a:gd name="T38" fmla="*/ 26 w 48"/>
                <a:gd name="T39" fmla="*/ 1 h 30"/>
                <a:gd name="T40" fmla="*/ 19 w 48"/>
                <a:gd name="T41" fmla="*/ 2 h 30"/>
                <a:gd name="T42" fmla="*/ 6 w 48"/>
                <a:gd name="T43" fmla="*/ 4 h 30"/>
                <a:gd name="T44" fmla="*/ 1 w 48"/>
                <a:gd name="T45" fmla="*/ 7 h 30"/>
                <a:gd name="T46" fmla="*/ 0 w 48"/>
                <a:gd name="T47" fmla="*/ 8 h 30"/>
                <a:gd name="T48" fmla="*/ 2 w 48"/>
                <a:gd name="T49" fmla="*/ 13 h 30"/>
                <a:gd name="T50" fmla="*/ 2 w 48"/>
                <a:gd name="T51" fmla="*/ 15 h 30"/>
                <a:gd name="T52" fmla="*/ 7 w 48"/>
                <a:gd name="T53" fmla="*/ 18 h 30"/>
                <a:gd name="T54" fmla="*/ 13 w 48"/>
                <a:gd name="T55" fmla="*/ 21 h 30"/>
                <a:gd name="T56" fmla="*/ 13 w 48"/>
                <a:gd name="T57" fmla="*/ 23 h 30"/>
                <a:gd name="T58" fmla="*/ 13 w 48"/>
                <a:gd name="T59" fmla="*/ 23 h 30"/>
                <a:gd name="T60" fmla="*/ 15 w 48"/>
                <a:gd name="T61" fmla="*/ 23 h 30"/>
                <a:gd name="T62" fmla="*/ 16 w 48"/>
                <a:gd name="T63" fmla="*/ 23 h 30"/>
                <a:gd name="T64" fmla="*/ 18 w 48"/>
                <a:gd name="T65" fmla="*/ 23 h 30"/>
                <a:gd name="T66" fmla="*/ 23 w 48"/>
                <a:gd name="T67" fmla="*/ 23 h 30"/>
                <a:gd name="T68" fmla="*/ 23 w 48"/>
                <a:gd name="T69" fmla="*/ 24 h 30"/>
                <a:gd name="T70" fmla="*/ 32 w 48"/>
                <a:gd name="T71" fmla="*/ 30 h 30"/>
                <a:gd name="T72" fmla="*/ 33 w 48"/>
                <a:gd name="T73" fmla="*/ 30 h 30"/>
                <a:gd name="T74" fmla="*/ 33 w 48"/>
                <a:gd name="T75" fmla="*/ 29 h 30"/>
                <a:gd name="T76" fmla="*/ 34 w 48"/>
                <a:gd name="T77" fmla="*/ 29 h 30"/>
                <a:gd name="T78" fmla="*/ 34 w 48"/>
                <a:gd name="T79" fmla="*/ 29 h 30"/>
                <a:gd name="T80" fmla="*/ 41 w 48"/>
                <a:gd name="T8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30">
                  <a:moveTo>
                    <a:pt x="41" y="30"/>
                  </a:moveTo>
                  <a:cubicBezTo>
                    <a:pt x="41" y="30"/>
                    <a:pt x="41" y="30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7"/>
                    <a:pt x="44" y="27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3" y="24"/>
                    <a:pt x="43" y="23"/>
                    <a:pt x="42" y="20"/>
                  </a:cubicBezTo>
                  <a:cubicBezTo>
                    <a:pt x="42" y="18"/>
                    <a:pt x="42" y="17"/>
                    <a:pt x="42" y="17"/>
                  </a:cubicBezTo>
                  <a:cubicBezTo>
                    <a:pt x="42" y="15"/>
                    <a:pt x="41" y="14"/>
                    <a:pt x="42" y="13"/>
                  </a:cubicBezTo>
                  <a:cubicBezTo>
                    <a:pt x="42" y="11"/>
                    <a:pt x="43" y="10"/>
                    <a:pt x="44" y="9"/>
                  </a:cubicBezTo>
                  <a:cubicBezTo>
                    <a:pt x="44" y="8"/>
                    <a:pt x="45" y="8"/>
                    <a:pt x="46" y="6"/>
                  </a:cubicBezTo>
                  <a:cubicBezTo>
                    <a:pt x="46" y="5"/>
                    <a:pt x="47" y="4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5" y="4"/>
                    <a:pt x="41" y="3"/>
                    <a:pt x="37" y="2"/>
                  </a:cubicBezTo>
                  <a:cubicBezTo>
                    <a:pt x="33" y="1"/>
                    <a:pt x="29" y="0"/>
                    <a:pt x="26" y="1"/>
                  </a:cubicBezTo>
                  <a:cubicBezTo>
                    <a:pt x="24" y="1"/>
                    <a:pt x="22" y="1"/>
                    <a:pt x="19" y="2"/>
                  </a:cubicBezTo>
                  <a:cubicBezTo>
                    <a:pt x="15" y="2"/>
                    <a:pt x="8" y="3"/>
                    <a:pt x="6" y="4"/>
                  </a:cubicBezTo>
                  <a:cubicBezTo>
                    <a:pt x="5" y="6"/>
                    <a:pt x="3" y="7"/>
                    <a:pt x="1" y="7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4"/>
                    <a:pt x="1" y="15"/>
                    <a:pt x="2" y="15"/>
                  </a:cubicBezTo>
                  <a:cubicBezTo>
                    <a:pt x="5" y="19"/>
                    <a:pt x="5" y="19"/>
                    <a:pt x="7" y="18"/>
                  </a:cubicBezTo>
                  <a:cubicBezTo>
                    <a:pt x="9" y="18"/>
                    <a:pt x="12" y="19"/>
                    <a:pt x="13" y="21"/>
                  </a:cubicBezTo>
                  <a:cubicBezTo>
                    <a:pt x="13" y="21"/>
                    <a:pt x="13" y="22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5" y="23"/>
                  </a:cubicBezTo>
                  <a:cubicBezTo>
                    <a:pt x="15" y="23"/>
                    <a:pt x="16" y="23"/>
                    <a:pt x="16" y="23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30" y="29"/>
                    <a:pt x="32" y="30"/>
                    <a:pt x="32" y="30"/>
                  </a:cubicBezTo>
                  <a:cubicBezTo>
                    <a:pt x="32" y="30"/>
                    <a:pt x="33" y="30"/>
                    <a:pt x="33" y="30"/>
                  </a:cubicBezTo>
                  <a:cubicBezTo>
                    <a:pt x="33" y="30"/>
                    <a:pt x="33" y="29"/>
                    <a:pt x="33" y="29"/>
                  </a:cubicBezTo>
                  <a:cubicBezTo>
                    <a:pt x="33" y="29"/>
                    <a:pt x="33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29"/>
                    <a:pt x="38" y="30"/>
                    <a:pt x="41" y="30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0" name="Freeform 1221"/>
            <p:cNvSpPr>
              <a:spLocks/>
            </p:cNvSpPr>
            <p:nvPr/>
          </p:nvSpPr>
          <p:spPr bwMode="auto">
            <a:xfrm>
              <a:off x="2600" y="2872"/>
              <a:ext cx="274" cy="229"/>
            </a:xfrm>
            <a:custGeom>
              <a:avLst/>
              <a:gdLst>
                <a:gd name="T0" fmla="*/ 180 w 286"/>
                <a:gd name="T1" fmla="*/ 35 h 239"/>
                <a:gd name="T2" fmla="*/ 204 w 286"/>
                <a:gd name="T3" fmla="*/ 46 h 239"/>
                <a:gd name="T4" fmla="*/ 220 w 286"/>
                <a:gd name="T5" fmla="*/ 48 h 239"/>
                <a:gd name="T6" fmla="*/ 227 w 286"/>
                <a:gd name="T7" fmla="*/ 37 h 239"/>
                <a:gd name="T8" fmla="*/ 246 w 286"/>
                <a:gd name="T9" fmla="*/ 21 h 239"/>
                <a:gd name="T10" fmla="*/ 270 w 286"/>
                <a:gd name="T11" fmla="*/ 33 h 239"/>
                <a:gd name="T12" fmla="*/ 274 w 286"/>
                <a:gd name="T13" fmla="*/ 29 h 239"/>
                <a:gd name="T14" fmla="*/ 279 w 286"/>
                <a:gd name="T15" fmla="*/ 17 h 239"/>
                <a:gd name="T16" fmla="*/ 272 w 286"/>
                <a:gd name="T17" fmla="*/ 9 h 239"/>
                <a:gd name="T18" fmla="*/ 255 w 286"/>
                <a:gd name="T19" fmla="*/ 10 h 239"/>
                <a:gd name="T20" fmla="*/ 248 w 286"/>
                <a:gd name="T21" fmla="*/ 2 h 239"/>
                <a:gd name="T22" fmla="*/ 238 w 286"/>
                <a:gd name="T23" fmla="*/ 6 h 239"/>
                <a:gd name="T24" fmla="*/ 223 w 286"/>
                <a:gd name="T25" fmla="*/ 10 h 239"/>
                <a:gd name="T26" fmla="*/ 218 w 286"/>
                <a:gd name="T27" fmla="*/ 5 h 239"/>
                <a:gd name="T28" fmla="*/ 209 w 286"/>
                <a:gd name="T29" fmla="*/ 10 h 239"/>
                <a:gd name="T30" fmla="*/ 199 w 286"/>
                <a:gd name="T31" fmla="*/ 24 h 239"/>
                <a:gd name="T32" fmla="*/ 182 w 286"/>
                <a:gd name="T33" fmla="*/ 18 h 239"/>
                <a:gd name="T34" fmla="*/ 181 w 286"/>
                <a:gd name="T35" fmla="*/ 24 h 239"/>
                <a:gd name="T36" fmla="*/ 164 w 286"/>
                <a:gd name="T37" fmla="*/ 27 h 239"/>
                <a:gd name="T38" fmla="*/ 158 w 286"/>
                <a:gd name="T39" fmla="*/ 20 h 239"/>
                <a:gd name="T40" fmla="*/ 149 w 286"/>
                <a:gd name="T41" fmla="*/ 30 h 239"/>
                <a:gd name="T42" fmla="*/ 137 w 286"/>
                <a:gd name="T43" fmla="*/ 33 h 239"/>
                <a:gd name="T44" fmla="*/ 141 w 286"/>
                <a:gd name="T45" fmla="*/ 47 h 239"/>
                <a:gd name="T46" fmla="*/ 125 w 286"/>
                <a:gd name="T47" fmla="*/ 46 h 239"/>
                <a:gd name="T48" fmla="*/ 111 w 286"/>
                <a:gd name="T49" fmla="*/ 48 h 239"/>
                <a:gd name="T50" fmla="*/ 116 w 286"/>
                <a:gd name="T51" fmla="*/ 53 h 239"/>
                <a:gd name="T52" fmla="*/ 127 w 286"/>
                <a:gd name="T53" fmla="*/ 57 h 239"/>
                <a:gd name="T54" fmla="*/ 113 w 286"/>
                <a:gd name="T55" fmla="*/ 65 h 239"/>
                <a:gd name="T56" fmla="*/ 94 w 286"/>
                <a:gd name="T57" fmla="*/ 94 h 239"/>
                <a:gd name="T58" fmla="*/ 83 w 286"/>
                <a:gd name="T59" fmla="*/ 111 h 239"/>
                <a:gd name="T60" fmla="*/ 70 w 286"/>
                <a:gd name="T61" fmla="*/ 122 h 239"/>
                <a:gd name="T62" fmla="*/ 60 w 286"/>
                <a:gd name="T63" fmla="*/ 135 h 239"/>
                <a:gd name="T64" fmla="*/ 43 w 286"/>
                <a:gd name="T65" fmla="*/ 148 h 239"/>
                <a:gd name="T66" fmla="*/ 35 w 286"/>
                <a:gd name="T67" fmla="*/ 155 h 239"/>
                <a:gd name="T68" fmla="*/ 26 w 286"/>
                <a:gd name="T69" fmla="*/ 165 h 239"/>
                <a:gd name="T70" fmla="*/ 10 w 286"/>
                <a:gd name="T71" fmla="*/ 174 h 239"/>
                <a:gd name="T72" fmla="*/ 3 w 286"/>
                <a:gd name="T73" fmla="*/ 186 h 239"/>
                <a:gd name="T74" fmla="*/ 2 w 286"/>
                <a:gd name="T75" fmla="*/ 203 h 239"/>
                <a:gd name="T76" fmla="*/ 19 w 286"/>
                <a:gd name="T77" fmla="*/ 204 h 239"/>
                <a:gd name="T78" fmla="*/ 4 w 286"/>
                <a:gd name="T79" fmla="*/ 213 h 239"/>
                <a:gd name="T80" fmla="*/ 9 w 286"/>
                <a:gd name="T81" fmla="*/ 215 h 239"/>
                <a:gd name="T82" fmla="*/ 8 w 286"/>
                <a:gd name="T83" fmla="*/ 228 h 239"/>
                <a:gd name="T84" fmla="*/ 53 w 286"/>
                <a:gd name="T85" fmla="*/ 222 h 239"/>
                <a:gd name="T86" fmla="*/ 62 w 286"/>
                <a:gd name="T87" fmla="*/ 213 h 239"/>
                <a:gd name="T88" fmla="*/ 74 w 286"/>
                <a:gd name="T89" fmla="*/ 215 h 239"/>
                <a:gd name="T90" fmla="*/ 80 w 286"/>
                <a:gd name="T91" fmla="*/ 194 h 239"/>
                <a:gd name="T92" fmla="*/ 78 w 286"/>
                <a:gd name="T93" fmla="*/ 178 h 239"/>
                <a:gd name="T94" fmla="*/ 93 w 286"/>
                <a:gd name="T95" fmla="*/ 135 h 239"/>
                <a:gd name="T96" fmla="*/ 96 w 286"/>
                <a:gd name="T97" fmla="*/ 123 h 239"/>
                <a:gd name="T98" fmla="*/ 114 w 286"/>
                <a:gd name="T99" fmla="*/ 93 h 239"/>
                <a:gd name="T100" fmla="*/ 126 w 286"/>
                <a:gd name="T101" fmla="*/ 68 h 239"/>
                <a:gd name="T102" fmla="*/ 149 w 286"/>
                <a:gd name="T103" fmla="*/ 49 h 239"/>
                <a:gd name="T104" fmla="*/ 173 w 286"/>
                <a:gd name="T105" fmla="*/ 4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6" h="239">
                  <a:moveTo>
                    <a:pt x="174" y="40"/>
                  </a:moveTo>
                  <a:cubicBezTo>
                    <a:pt x="175" y="39"/>
                    <a:pt x="175" y="39"/>
                    <a:pt x="176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7"/>
                    <a:pt x="177" y="37"/>
                    <a:pt x="178" y="36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179" y="36"/>
                    <a:pt x="179" y="36"/>
                    <a:pt x="180" y="35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1" y="35"/>
                    <a:pt x="182" y="35"/>
                    <a:pt x="182" y="35"/>
                  </a:cubicBezTo>
                  <a:cubicBezTo>
                    <a:pt x="185" y="36"/>
                    <a:pt x="187" y="38"/>
                    <a:pt x="189" y="40"/>
                  </a:cubicBezTo>
                  <a:cubicBezTo>
                    <a:pt x="191" y="42"/>
                    <a:pt x="193" y="44"/>
                    <a:pt x="195" y="44"/>
                  </a:cubicBezTo>
                  <a:cubicBezTo>
                    <a:pt x="196" y="45"/>
                    <a:pt x="197" y="45"/>
                    <a:pt x="198" y="45"/>
                  </a:cubicBezTo>
                  <a:cubicBezTo>
                    <a:pt x="201" y="46"/>
                    <a:pt x="203" y="46"/>
                    <a:pt x="204" y="46"/>
                  </a:cubicBezTo>
                  <a:cubicBezTo>
                    <a:pt x="204" y="46"/>
                    <a:pt x="205" y="46"/>
                    <a:pt x="205" y="46"/>
                  </a:cubicBezTo>
                  <a:cubicBezTo>
                    <a:pt x="206" y="44"/>
                    <a:pt x="209" y="44"/>
                    <a:pt x="212" y="45"/>
                  </a:cubicBezTo>
                  <a:cubicBezTo>
                    <a:pt x="213" y="45"/>
                    <a:pt x="214" y="46"/>
                    <a:pt x="215" y="46"/>
                  </a:cubicBezTo>
                  <a:cubicBezTo>
                    <a:pt x="215" y="45"/>
                    <a:pt x="216" y="45"/>
                    <a:pt x="216" y="45"/>
                  </a:cubicBezTo>
                  <a:cubicBezTo>
                    <a:pt x="218" y="45"/>
                    <a:pt x="219" y="47"/>
                    <a:pt x="220" y="48"/>
                  </a:cubicBezTo>
                  <a:cubicBezTo>
                    <a:pt x="220" y="48"/>
                    <a:pt x="220" y="48"/>
                    <a:pt x="220" y="48"/>
                  </a:cubicBezTo>
                  <a:cubicBezTo>
                    <a:pt x="220" y="48"/>
                    <a:pt x="220" y="48"/>
                    <a:pt x="220" y="48"/>
                  </a:cubicBezTo>
                  <a:cubicBezTo>
                    <a:pt x="221" y="47"/>
                    <a:pt x="221" y="45"/>
                    <a:pt x="221" y="44"/>
                  </a:cubicBezTo>
                  <a:cubicBezTo>
                    <a:pt x="221" y="43"/>
                    <a:pt x="222" y="41"/>
                    <a:pt x="225" y="41"/>
                  </a:cubicBezTo>
                  <a:cubicBezTo>
                    <a:pt x="226" y="41"/>
                    <a:pt x="226" y="41"/>
                    <a:pt x="227" y="41"/>
                  </a:cubicBezTo>
                  <a:cubicBezTo>
                    <a:pt x="228" y="41"/>
                    <a:pt x="228" y="41"/>
                    <a:pt x="228" y="41"/>
                  </a:cubicBezTo>
                  <a:cubicBezTo>
                    <a:pt x="228" y="40"/>
                    <a:pt x="228" y="38"/>
                    <a:pt x="227" y="37"/>
                  </a:cubicBezTo>
                  <a:cubicBezTo>
                    <a:pt x="227" y="36"/>
                    <a:pt x="227" y="34"/>
                    <a:pt x="227" y="33"/>
                  </a:cubicBezTo>
                  <a:cubicBezTo>
                    <a:pt x="227" y="30"/>
                    <a:pt x="230" y="28"/>
                    <a:pt x="231" y="27"/>
                  </a:cubicBezTo>
                  <a:cubicBezTo>
                    <a:pt x="232" y="27"/>
                    <a:pt x="234" y="26"/>
                    <a:pt x="234" y="26"/>
                  </a:cubicBezTo>
                  <a:cubicBezTo>
                    <a:pt x="234" y="22"/>
                    <a:pt x="238" y="22"/>
                    <a:pt x="241" y="22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4" y="22"/>
                    <a:pt x="245" y="22"/>
                    <a:pt x="246" y="21"/>
                  </a:cubicBezTo>
                  <a:cubicBezTo>
                    <a:pt x="247" y="20"/>
                    <a:pt x="249" y="19"/>
                    <a:pt x="252" y="19"/>
                  </a:cubicBezTo>
                  <a:cubicBezTo>
                    <a:pt x="255" y="19"/>
                    <a:pt x="257" y="20"/>
                    <a:pt x="258" y="22"/>
                  </a:cubicBezTo>
                  <a:cubicBezTo>
                    <a:pt x="259" y="23"/>
                    <a:pt x="261" y="24"/>
                    <a:pt x="263" y="25"/>
                  </a:cubicBezTo>
                  <a:cubicBezTo>
                    <a:pt x="266" y="27"/>
                    <a:pt x="269" y="28"/>
                    <a:pt x="270" y="31"/>
                  </a:cubicBezTo>
                  <a:cubicBezTo>
                    <a:pt x="270" y="31"/>
                    <a:pt x="270" y="32"/>
                    <a:pt x="270" y="33"/>
                  </a:cubicBezTo>
                  <a:cubicBezTo>
                    <a:pt x="270" y="33"/>
                    <a:pt x="270" y="33"/>
                    <a:pt x="270" y="33"/>
                  </a:cubicBezTo>
                  <a:cubicBezTo>
                    <a:pt x="270" y="33"/>
                    <a:pt x="271" y="33"/>
                    <a:pt x="271" y="33"/>
                  </a:cubicBezTo>
                  <a:cubicBezTo>
                    <a:pt x="271" y="33"/>
                    <a:pt x="271" y="33"/>
                    <a:pt x="271" y="33"/>
                  </a:cubicBezTo>
                  <a:cubicBezTo>
                    <a:pt x="272" y="33"/>
                    <a:pt x="273" y="33"/>
                    <a:pt x="273" y="33"/>
                  </a:cubicBezTo>
                  <a:cubicBezTo>
                    <a:pt x="274" y="33"/>
                    <a:pt x="275" y="32"/>
                    <a:pt x="276" y="31"/>
                  </a:cubicBezTo>
                  <a:cubicBezTo>
                    <a:pt x="277" y="31"/>
                    <a:pt x="277" y="30"/>
                    <a:pt x="277" y="30"/>
                  </a:cubicBezTo>
                  <a:cubicBezTo>
                    <a:pt x="276" y="30"/>
                    <a:pt x="275" y="30"/>
                    <a:pt x="274" y="29"/>
                  </a:cubicBezTo>
                  <a:cubicBezTo>
                    <a:pt x="273" y="28"/>
                    <a:pt x="273" y="27"/>
                    <a:pt x="273" y="26"/>
                  </a:cubicBezTo>
                  <a:cubicBezTo>
                    <a:pt x="272" y="26"/>
                    <a:pt x="270" y="24"/>
                    <a:pt x="269" y="24"/>
                  </a:cubicBezTo>
                  <a:cubicBezTo>
                    <a:pt x="267" y="23"/>
                    <a:pt x="266" y="22"/>
                    <a:pt x="265" y="21"/>
                  </a:cubicBezTo>
                  <a:cubicBezTo>
                    <a:pt x="265" y="20"/>
                    <a:pt x="265" y="19"/>
                    <a:pt x="266" y="19"/>
                  </a:cubicBezTo>
                  <a:cubicBezTo>
                    <a:pt x="267" y="17"/>
                    <a:pt x="271" y="17"/>
                    <a:pt x="274" y="19"/>
                  </a:cubicBezTo>
                  <a:cubicBezTo>
                    <a:pt x="276" y="20"/>
                    <a:pt x="276" y="20"/>
                    <a:pt x="279" y="17"/>
                  </a:cubicBezTo>
                  <a:cubicBezTo>
                    <a:pt x="281" y="15"/>
                    <a:pt x="284" y="15"/>
                    <a:pt x="285" y="15"/>
                  </a:cubicBezTo>
                  <a:cubicBezTo>
                    <a:pt x="286" y="15"/>
                    <a:pt x="286" y="15"/>
                    <a:pt x="286" y="15"/>
                  </a:cubicBezTo>
                  <a:cubicBezTo>
                    <a:pt x="285" y="14"/>
                    <a:pt x="284" y="14"/>
                    <a:pt x="284" y="13"/>
                  </a:cubicBezTo>
                  <a:cubicBezTo>
                    <a:pt x="282" y="13"/>
                    <a:pt x="281" y="12"/>
                    <a:pt x="281" y="11"/>
                  </a:cubicBezTo>
                  <a:cubicBezTo>
                    <a:pt x="280" y="10"/>
                    <a:pt x="277" y="8"/>
                    <a:pt x="274" y="9"/>
                  </a:cubicBezTo>
                  <a:cubicBezTo>
                    <a:pt x="274" y="9"/>
                    <a:pt x="273" y="9"/>
                    <a:pt x="272" y="9"/>
                  </a:cubicBezTo>
                  <a:cubicBezTo>
                    <a:pt x="270" y="9"/>
                    <a:pt x="269" y="8"/>
                    <a:pt x="268" y="7"/>
                  </a:cubicBezTo>
                  <a:cubicBezTo>
                    <a:pt x="267" y="6"/>
                    <a:pt x="267" y="6"/>
                    <a:pt x="267" y="6"/>
                  </a:cubicBezTo>
                  <a:cubicBezTo>
                    <a:pt x="267" y="6"/>
                    <a:pt x="266" y="6"/>
                    <a:pt x="266" y="6"/>
                  </a:cubicBezTo>
                  <a:cubicBezTo>
                    <a:pt x="264" y="6"/>
                    <a:pt x="261" y="8"/>
                    <a:pt x="261" y="10"/>
                  </a:cubicBezTo>
                  <a:cubicBezTo>
                    <a:pt x="261" y="16"/>
                    <a:pt x="256" y="16"/>
                    <a:pt x="254" y="14"/>
                  </a:cubicBezTo>
                  <a:cubicBezTo>
                    <a:pt x="254" y="13"/>
                    <a:pt x="254" y="11"/>
                    <a:pt x="255" y="10"/>
                  </a:cubicBezTo>
                  <a:cubicBezTo>
                    <a:pt x="255" y="10"/>
                    <a:pt x="255" y="9"/>
                    <a:pt x="255" y="8"/>
                  </a:cubicBezTo>
                  <a:cubicBezTo>
                    <a:pt x="254" y="8"/>
                    <a:pt x="254" y="7"/>
                    <a:pt x="254" y="6"/>
                  </a:cubicBezTo>
                  <a:cubicBezTo>
                    <a:pt x="255" y="5"/>
                    <a:pt x="255" y="3"/>
                    <a:pt x="257" y="3"/>
                  </a:cubicBezTo>
                  <a:cubicBezTo>
                    <a:pt x="257" y="3"/>
                    <a:pt x="257" y="3"/>
                    <a:pt x="257" y="2"/>
                  </a:cubicBezTo>
                  <a:cubicBezTo>
                    <a:pt x="256" y="1"/>
                    <a:pt x="255" y="1"/>
                    <a:pt x="253" y="1"/>
                  </a:cubicBezTo>
                  <a:cubicBezTo>
                    <a:pt x="250" y="0"/>
                    <a:pt x="249" y="2"/>
                    <a:pt x="248" y="2"/>
                  </a:cubicBezTo>
                  <a:cubicBezTo>
                    <a:pt x="248" y="3"/>
                    <a:pt x="248" y="4"/>
                    <a:pt x="248" y="4"/>
                  </a:cubicBezTo>
                  <a:cubicBezTo>
                    <a:pt x="248" y="4"/>
                    <a:pt x="249" y="6"/>
                    <a:pt x="248" y="8"/>
                  </a:cubicBezTo>
                  <a:cubicBezTo>
                    <a:pt x="247" y="11"/>
                    <a:pt x="243" y="16"/>
                    <a:pt x="239" y="16"/>
                  </a:cubicBezTo>
                  <a:cubicBezTo>
                    <a:pt x="238" y="16"/>
                    <a:pt x="238" y="15"/>
                    <a:pt x="237" y="15"/>
                  </a:cubicBezTo>
                  <a:cubicBezTo>
                    <a:pt x="236" y="13"/>
                    <a:pt x="236" y="11"/>
                    <a:pt x="237" y="8"/>
                  </a:cubicBezTo>
                  <a:cubicBezTo>
                    <a:pt x="237" y="7"/>
                    <a:pt x="237" y="6"/>
                    <a:pt x="238" y="6"/>
                  </a:cubicBezTo>
                  <a:cubicBezTo>
                    <a:pt x="237" y="6"/>
                    <a:pt x="236" y="7"/>
                    <a:pt x="234" y="9"/>
                  </a:cubicBezTo>
                  <a:cubicBezTo>
                    <a:pt x="233" y="11"/>
                    <a:pt x="232" y="12"/>
                    <a:pt x="231" y="13"/>
                  </a:cubicBezTo>
                  <a:cubicBezTo>
                    <a:pt x="227" y="17"/>
                    <a:pt x="225" y="20"/>
                    <a:pt x="222" y="21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20" y="21"/>
                    <a:pt x="218" y="20"/>
                    <a:pt x="218" y="18"/>
                  </a:cubicBezTo>
                  <a:cubicBezTo>
                    <a:pt x="217" y="16"/>
                    <a:pt x="219" y="12"/>
                    <a:pt x="223" y="10"/>
                  </a:cubicBezTo>
                  <a:cubicBezTo>
                    <a:pt x="224" y="9"/>
                    <a:pt x="225" y="7"/>
                    <a:pt x="226" y="5"/>
                  </a:cubicBezTo>
                  <a:cubicBezTo>
                    <a:pt x="227" y="3"/>
                    <a:pt x="228" y="1"/>
                    <a:pt x="230" y="1"/>
                  </a:cubicBezTo>
                  <a:cubicBezTo>
                    <a:pt x="230" y="1"/>
                    <a:pt x="230" y="1"/>
                    <a:pt x="229" y="1"/>
                  </a:cubicBezTo>
                  <a:cubicBezTo>
                    <a:pt x="228" y="0"/>
                    <a:pt x="227" y="1"/>
                    <a:pt x="226" y="3"/>
                  </a:cubicBezTo>
                  <a:cubicBezTo>
                    <a:pt x="226" y="4"/>
                    <a:pt x="225" y="4"/>
                    <a:pt x="225" y="5"/>
                  </a:cubicBezTo>
                  <a:cubicBezTo>
                    <a:pt x="223" y="6"/>
                    <a:pt x="220" y="6"/>
                    <a:pt x="218" y="5"/>
                  </a:cubicBezTo>
                  <a:cubicBezTo>
                    <a:pt x="217" y="5"/>
                    <a:pt x="217" y="5"/>
                    <a:pt x="217" y="5"/>
                  </a:cubicBezTo>
                  <a:cubicBezTo>
                    <a:pt x="216" y="5"/>
                    <a:pt x="216" y="5"/>
                    <a:pt x="216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6" y="7"/>
                    <a:pt x="216" y="9"/>
                    <a:pt x="216" y="10"/>
                  </a:cubicBezTo>
                  <a:cubicBezTo>
                    <a:pt x="215" y="11"/>
                    <a:pt x="214" y="12"/>
                    <a:pt x="213" y="12"/>
                  </a:cubicBezTo>
                  <a:cubicBezTo>
                    <a:pt x="212" y="12"/>
                    <a:pt x="210" y="12"/>
                    <a:pt x="209" y="10"/>
                  </a:cubicBezTo>
                  <a:cubicBezTo>
                    <a:pt x="209" y="9"/>
                    <a:pt x="209" y="9"/>
                    <a:pt x="209" y="9"/>
                  </a:cubicBezTo>
                  <a:cubicBezTo>
                    <a:pt x="208" y="9"/>
                    <a:pt x="206" y="10"/>
                    <a:pt x="205" y="12"/>
                  </a:cubicBezTo>
                  <a:cubicBezTo>
                    <a:pt x="204" y="13"/>
                    <a:pt x="203" y="14"/>
                    <a:pt x="203" y="15"/>
                  </a:cubicBezTo>
                  <a:cubicBezTo>
                    <a:pt x="203" y="16"/>
                    <a:pt x="204" y="18"/>
                    <a:pt x="204" y="19"/>
                  </a:cubicBezTo>
                  <a:cubicBezTo>
                    <a:pt x="203" y="22"/>
                    <a:pt x="202" y="23"/>
                    <a:pt x="200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6" y="24"/>
                    <a:pt x="195" y="21"/>
                    <a:pt x="195" y="18"/>
                  </a:cubicBezTo>
                  <a:cubicBezTo>
                    <a:pt x="195" y="18"/>
                    <a:pt x="195" y="18"/>
                    <a:pt x="195" y="17"/>
                  </a:cubicBezTo>
                  <a:cubicBezTo>
                    <a:pt x="195" y="17"/>
                    <a:pt x="195" y="18"/>
                    <a:pt x="195" y="18"/>
                  </a:cubicBezTo>
                  <a:cubicBezTo>
                    <a:pt x="194" y="19"/>
                    <a:pt x="193" y="20"/>
                    <a:pt x="190" y="20"/>
                  </a:cubicBezTo>
                  <a:cubicBezTo>
                    <a:pt x="189" y="20"/>
                    <a:pt x="187" y="20"/>
                    <a:pt x="186" y="19"/>
                  </a:cubicBezTo>
                  <a:cubicBezTo>
                    <a:pt x="186" y="18"/>
                    <a:pt x="184" y="18"/>
                    <a:pt x="182" y="18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6" y="20"/>
                    <a:pt x="187" y="21"/>
                    <a:pt x="188" y="23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6" y="26"/>
                    <a:pt x="185" y="26"/>
                    <a:pt x="183" y="25"/>
                  </a:cubicBezTo>
                  <a:cubicBezTo>
                    <a:pt x="182" y="25"/>
                    <a:pt x="182" y="24"/>
                    <a:pt x="181" y="24"/>
                  </a:cubicBezTo>
                  <a:cubicBezTo>
                    <a:pt x="180" y="25"/>
                    <a:pt x="178" y="25"/>
                    <a:pt x="175" y="23"/>
                  </a:cubicBezTo>
                  <a:cubicBezTo>
                    <a:pt x="176" y="24"/>
                    <a:pt x="175" y="25"/>
                    <a:pt x="175" y="26"/>
                  </a:cubicBezTo>
                  <a:cubicBezTo>
                    <a:pt x="175" y="27"/>
                    <a:pt x="175" y="27"/>
                    <a:pt x="175" y="28"/>
                  </a:cubicBezTo>
                  <a:cubicBezTo>
                    <a:pt x="175" y="33"/>
                    <a:pt x="170" y="33"/>
                    <a:pt x="168" y="30"/>
                  </a:cubicBezTo>
                  <a:cubicBezTo>
                    <a:pt x="167" y="29"/>
                    <a:pt x="167" y="27"/>
                    <a:pt x="167" y="26"/>
                  </a:cubicBezTo>
                  <a:cubicBezTo>
                    <a:pt x="166" y="26"/>
                    <a:pt x="165" y="26"/>
                    <a:pt x="164" y="27"/>
                  </a:cubicBezTo>
                  <a:cubicBezTo>
                    <a:pt x="163" y="28"/>
                    <a:pt x="163" y="28"/>
                    <a:pt x="162" y="28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59" y="26"/>
                    <a:pt x="160" y="25"/>
                    <a:pt x="160" y="23"/>
                  </a:cubicBezTo>
                  <a:cubicBezTo>
                    <a:pt x="160" y="22"/>
                    <a:pt x="161" y="20"/>
                    <a:pt x="160" y="20"/>
                  </a:cubicBezTo>
                  <a:cubicBezTo>
                    <a:pt x="160" y="20"/>
                    <a:pt x="159" y="20"/>
                    <a:pt x="158" y="20"/>
                  </a:cubicBezTo>
                  <a:cubicBezTo>
                    <a:pt x="157" y="21"/>
                    <a:pt x="156" y="21"/>
                    <a:pt x="155" y="2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22"/>
                    <a:pt x="153" y="22"/>
                    <a:pt x="153" y="22"/>
                  </a:cubicBezTo>
                  <a:cubicBezTo>
                    <a:pt x="155" y="24"/>
                    <a:pt x="155" y="26"/>
                    <a:pt x="154" y="28"/>
                  </a:cubicBezTo>
                  <a:cubicBezTo>
                    <a:pt x="154" y="29"/>
                    <a:pt x="152" y="30"/>
                    <a:pt x="150" y="30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31"/>
                    <a:pt x="148" y="33"/>
                    <a:pt x="148" y="33"/>
                  </a:cubicBezTo>
                  <a:cubicBezTo>
                    <a:pt x="147" y="34"/>
                    <a:pt x="146" y="35"/>
                    <a:pt x="145" y="35"/>
                  </a:cubicBezTo>
                  <a:cubicBezTo>
                    <a:pt x="143" y="35"/>
                    <a:pt x="141" y="34"/>
                    <a:pt x="141" y="32"/>
                  </a:cubicBezTo>
                  <a:cubicBezTo>
                    <a:pt x="141" y="32"/>
                    <a:pt x="140" y="32"/>
                    <a:pt x="140" y="32"/>
                  </a:cubicBezTo>
                  <a:cubicBezTo>
                    <a:pt x="139" y="32"/>
                    <a:pt x="137" y="32"/>
                    <a:pt x="137" y="33"/>
                  </a:cubicBezTo>
                  <a:cubicBezTo>
                    <a:pt x="136" y="34"/>
                    <a:pt x="135" y="35"/>
                    <a:pt x="134" y="36"/>
                  </a:cubicBezTo>
                  <a:cubicBezTo>
                    <a:pt x="133" y="37"/>
                    <a:pt x="132" y="37"/>
                    <a:pt x="132" y="38"/>
                  </a:cubicBezTo>
                  <a:cubicBezTo>
                    <a:pt x="133" y="37"/>
                    <a:pt x="135" y="37"/>
                    <a:pt x="137" y="37"/>
                  </a:cubicBezTo>
                  <a:cubicBezTo>
                    <a:pt x="138" y="38"/>
                    <a:pt x="140" y="39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41" y="43"/>
                    <a:pt x="141" y="46"/>
                    <a:pt x="141" y="47"/>
                  </a:cubicBezTo>
                  <a:cubicBezTo>
                    <a:pt x="140" y="49"/>
                    <a:pt x="137" y="50"/>
                    <a:pt x="135" y="48"/>
                  </a:cubicBezTo>
                  <a:cubicBezTo>
                    <a:pt x="134" y="47"/>
                    <a:pt x="134" y="46"/>
                    <a:pt x="133" y="46"/>
                  </a:cubicBezTo>
                  <a:cubicBezTo>
                    <a:pt x="133" y="46"/>
                    <a:pt x="133" y="47"/>
                    <a:pt x="133" y="47"/>
                  </a:cubicBezTo>
                  <a:cubicBezTo>
                    <a:pt x="132" y="50"/>
                    <a:pt x="131" y="50"/>
                    <a:pt x="130" y="50"/>
                  </a:cubicBezTo>
                  <a:cubicBezTo>
                    <a:pt x="128" y="50"/>
                    <a:pt x="127" y="49"/>
                    <a:pt x="125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46"/>
                    <a:pt x="124" y="46"/>
                    <a:pt x="124" y="46"/>
                  </a:cubicBezTo>
                  <a:cubicBezTo>
                    <a:pt x="123" y="48"/>
                    <a:pt x="122" y="49"/>
                    <a:pt x="120" y="49"/>
                  </a:cubicBezTo>
                  <a:cubicBezTo>
                    <a:pt x="120" y="49"/>
                    <a:pt x="119" y="49"/>
                    <a:pt x="119" y="48"/>
                  </a:cubicBezTo>
                  <a:cubicBezTo>
                    <a:pt x="117" y="47"/>
                    <a:pt x="117" y="45"/>
                    <a:pt x="118" y="43"/>
                  </a:cubicBezTo>
                  <a:cubicBezTo>
                    <a:pt x="118" y="44"/>
                    <a:pt x="117" y="44"/>
                    <a:pt x="117" y="44"/>
                  </a:cubicBezTo>
                  <a:cubicBezTo>
                    <a:pt x="115" y="46"/>
                    <a:pt x="113" y="47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51"/>
                    <a:pt x="109" y="52"/>
                    <a:pt x="108" y="53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11" y="52"/>
                    <a:pt x="113" y="52"/>
                    <a:pt x="114" y="53"/>
                  </a:cubicBezTo>
                  <a:cubicBezTo>
                    <a:pt x="115" y="53"/>
                    <a:pt x="116" y="53"/>
                    <a:pt x="116" y="53"/>
                  </a:cubicBezTo>
                  <a:cubicBezTo>
                    <a:pt x="116" y="53"/>
                    <a:pt x="117" y="53"/>
                    <a:pt x="118" y="52"/>
                  </a:cubicBezTo>
                  <a:cubicBezTo>
                    <a:pt x="120" y="50"/>
                    <a:pt x="122" y="49"/>
                    <a:pt x="123" y="49"/>
                  </a:cubicBezTo>
                  <a:cubicBezTo>
                    <a:pt x="125" y="49"/>
                    <a:pt x="126" y="50"/>
                    <a:pt x="128" y="51"/>
                  </a:cubicBezTo>
                  <a:cubicBezTo>
                    <a:pt x="129" y="52"/>
                    <a:pt x="129" y="53"/>
                    <a:pt x="129" y="53"/>
                  </a:cubicBezTo>
                  <a:cubicBezTo>
                    <a:pt x="129" y="55"/>
                    <a:pt x="128" y="56"/>
                    <a:pt x="128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9" y="59"/>
                    <a:pt x="128" y="61"/>
                    <a:pt x="128" y="61"/>
                  </a:cubicBezTo>
                  <a:cubicBezTo>
                    <a:pt x="128" y="63"/>
                    <a:pt x="126" y="64"/>
                    <a:pt x="124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1" y="63"/>
                    <a:pt x="121" y="62"/>
                    <a:pt x="121" y="61"/>
                  </a:cubicBezTo>
                  <a:cubicBezTo>
                    <a:pt x="121" y="60"/>
                    <a:pt x="120" y="59"/>
                    <a:pt x="120" y="59"/>
                  </a:cubicBezTo>
                  <a:cubicBezTo>
                    <a:pt x="119" y="61"/>
                    <a:pt x="117" y="65"/>
                    <a:pt x="113" y="65"/>
                  </a:cubicBezTo>
                  <a:cubicBezTo>
                    <a:pt x="112" y="65"/>
                    <a:pt x="110" y="68"/>
                    <a:pt x="110" y="71"/>
                  </a:cubicBezTo>
                  <a:cubicBezTo>
                    <a:pt x="110" y="75"/>
                    <a:pt x="108" y="75"/>
                    <a:pt x="107" y="75"/>
                  </a:cubicBezTo>
                  <a:cubicBezTo>
                    <a:pt x="107" y="75"/>
                    <a:pt x="106" y="75"/>
                    <a:pt x="106" y="7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5" y="80"/>
                    <a:pt x="99" y="87"/>
                    <a:pt x="95" y="90"/>
                  </a:cubicBezTo>
                  <a:cubicBezTo>
                    <a:pt x="93" y="92"/>
                    <a:pt x="93" y="93"/>
                    <a:pt x="94" y="94"/>
                  </a:cubicBezTo>
                  <a:cubicBezTo>
                    <a:pt x="94" y="95"/>
                    <a:pt x="95" y="96"/>
                    <a:pt x="94" y="98"/>
                  </a:cubicBezTo>
                  <a:cubicBezTo>
                    <a:pt x="93" y="100"/>
                    <a:pt x="91" y="101"/>
                    <a:pt x="89" y="101"/>
                  </a:cubicBezTo>
                  <a:cubicBezTo>
                    <a:pt x="88" y="101"/>
                    <a:pt x="87" y="101"/>
                    <a:pt x="86" y="101"/>
                  </a:cubicBezTo>
                  <a:cubicBezTo>
                    <a:pt x="86" y="100"/>
                    <a:pt x="85" y="100"/>
                    <a:pt x="84" y="100"/>
                  </a:cubicBezTo>
                  <a:cubicBezTo>
                    <a:pt x="84" y="101"/>
                    <a:pt x="84" y="102"/>
                    <a:pt x="85" y="103"/>
                  </a:cubicBezTo>
                  <a:cubicBezTo>
                    <a:pt x="85" y="105"/>
                    <a:pt x="85" y="109"/>
                    <a:pt x="83" y="111"/>
                  </a:cubicBezTo>
                  <a:cubicBezTo>
                    <a:pt x="82" y="111"/>
                    <a:pt x="82" y="112"/>
                    <a:pt x="83" y="114"/>
                  </a:cubicBezTo>
                  <a:cubicBezTo>
                    <a:pt x="83" y="115"/>
                    <a:pt x="84" y="116"/>
                    <a:pt x="84" y="117"/>
                  </a:cubicBezTo>
                  <a:cubicBezTo>
                    <a:pt x="84" y="118"/>
                    <a:pt x="83" y="120"/>
                    <a:pt x="80" y="120"/>
                  </a:cubicBezTo>
                  <a:cubicBezTo>
                    <a:pt x="80" y="120"/>
                    <a:pt x="79" y="119"/>
                    <a:pt x="78" y="119"/>
                  </a:cubicBezTo>
                  <a:cubicBezTo>
                    <a:pt x="77" y="119"/>
                    <a:pt x="77" y="119"/>
                    <a:pt x="76" y="119"/>
                  </a:cubicBezTo>
                  <a:cubicBezTo>
                    <a:pt x="75" y="121"/>
                    <a:pt x="72" y="122"/>
                    <a:pt x="70" y="122"/>
                  </a:cubicBezTo>
                  <a:cubicBezTo>
                    <a:pt x="71" y="123"/>
                    <a:pt x="72" y="124"/>
                    <a:pt x="74" y="126"/>
                  </a:cubicBezTo>
                  <a:cubicBezTo>
                    <a:pt x="76" y="127"/>
                    <a:pt x="76" y="129"/>
                    <a:pt x="76" y="130"/>
                  </a:cubicBezTo>
                  <a:cubicBezTo>
                    <a:pt x="75" y="131"/>
                    <a:pt x="73" y="132"/>
                    <a:pt x="72" y="132"/>
                  </a:cubicBezTo>
                  <a:cubicBezTo>
                    <a:pt x="70" y="132"/>
                    <a:pt x="69" y="131"/>
                    <a:pt x="68" y="130"/>
                  </a:cubicBezTo>
                  <a:cubicBezTo>
                    <a:pt x="67" y="131"/>
                    <a:pt x="66" y="131"/>
                    <a:pt x="66" y="132"/>
                  </a:cubicBezTo>
                  <a:cubicBezTo>
                    <a:pt x="64" y="133"/>
                    <a:pt x="62" y="134"/>
                    <a:pt x="60" y="135"/>
                  </a:cubicBezTo>
                  <a:cubicBezTo>
                    <a:pt x="58" y="135"/>
                    <a:pt x="58" y="137"/>
                    <a:pt x="57" y="138"/>
                  </a:cubicBezTo>
                  <a:cubicBezTo>
                    <a:pt x="57" y="139"/>
                    <a:pt x="56" y="142"/>
                    <a:pt x="53" y="142"/>
                  </a:cubicBezTo>
                  <a:cubicBezTo>
                    <a:pt x="52" y="142"/>
                    <a:pt x="52" y="142"/>
                    <a:pt x="51" y="145"/>
                  </a:cubicBezTo>
                  <a:cubicBezTo>
                    <a:pt x="51" y="147"/>
                    <a:pt x="50" y="149"/>
                    <a:pt x="48" y="150"/>
                  </a:cubicBezTo>
                  <a:cubicBezTo>
                    <a:pt x="48" y="151"/>
                    <a:pt x="47" y="151"/>
                    <a:pt x="46" y="151"/>
                  </a:cubicBezTo>
                  <a:cubicBezTo>
                    <a:pt x="44" y="151"/>
                    <a:pt x="43" y="149"/>
                    <a:pt x="43" y="148"/>
                  </a:cubicBezTo>
                  <a:cubicBezTo>
                    <a:pt x="42" y="146"/>
                    <a:pt x="42" y="146"/>
                    <a:pt x="41" y="146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40" y="146"/>
                    <a:pt x="40" y="147"/>
                    <a:pt x="41" y="149"/>
                  </a:cubicBezTo>
                  <a:cubicBezTo>
                    <a:pt x="42" y="149"/>
                    <a:pt x="43" y="151"/>
                    <a:pt x="42" y="152"/>
                  </a:cubicBezTo>
                  <a:cubicBezTo>
                    <a:pt x="41" y="154"/>
                    <a:pt x="40" y="154"/>
                    <a:pt x="38" y="154"/>
                  </a:cubicBezTo>
                  <a:cubicBezTo>
                    <a:pt x="37" y="154"/>
                    <a:pt x="36" y="154"/>
                    <a:pt x="35" y="155"/>
                  </a:cubicBezTo>
                  <a:cubicBezTo>
                    <a:pt x="33" y="157"/>
                    <a:pt x="30" y="158"/>
                    <a:pt x="28" y="158"/>
                  </a:cubicBezTo>
                  <a:cubicBezTo>
                    <a:pt x="27" y="158"/>
                    <a:pt x="26" y="158"/>
                    <a:pt x="25" y="158"/>
                  </a:cubicBezTo>
                  <a:cubicBezTo>
                    <a:pt x="26" y="158"/>
                    <a:pt x="26" y="158"/>
                    <a:pt x="26" y="159"/>
                  </a:cubicBezTo>
                  <a:cubicBezTo>
                    <a:pt x="28" y="159"/>
                    <a:pt x="30" y="160"/>
                    <a:pt x="30" y="161"/>
                  </a:cubicBezTo>
                  <a:cubicBezTo>
                    <a:pt x="31" y="162"/>
                    <a:pt x="31" y="163"/>
                    <a:pt x="30" y="164"/>
                  </a:cubicBezTo>
                  <a:cubicBezTo>
                    <a:pt x="29" y="165"/>
                    <a:pt x="28" y="165"/>
                    <a:pt x="26" y="165"/>
                  </a:cubicBezTo>
                  <a:cubicBezTo>
                    <a:pt x="24" y="165"/>
                    <a:pt x="21" y="165"/>
                    <a:pt x="18" y="164"/>
                  </a:cubicBezTo>
                  <a:cubicBezTo>
                    <a:pt x="18" y="164"/>
                    <a:pt x="18" y="165"/>
                    <a:pt x="18" y="165"/>
                  </a:cubicBezTo>
                  <a:cubicBezTo>
                    <a:pt x="17" y="167"/>
                    <a:pt x="16" y="169"/>
                    <a:pt x="13" y="168"/>
                  </a:cubicBezTo>
                  <a:cubicBezTo>
                    <a:pt x="12" y="168"/>
                    <a:pt x="10" y="169"/>
                    <a:pt x="9" y="169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11" y="172"/>
                    <a:pt x="11" y="173"/>
                    <a:pt x="10" y="174"/>
                  </a:cubicBezTo>
                  <a:cubicBezTo>
                    <a:pt x="10" y="174"/>
                    <a:pt x="9" y="176"/>
                    <a:pt x="7" y="176"/>
                  </a:cubicBezTo>
                  <a:cubicBezTo>
                    <a:pt x="5" y="176"/>
                    <a:pt x="4" y="175"/>
                    <a:pt x="2" y="174"/>
                  </a:cubicBezTo>
                  <a:cubicBezTo>
                    <a:pt x="2" y="175"/>
                    <a:pt x="1" y="176"/>
                    <a:pt x="0" y="178"/>
                  </a:cubicBezTo>
                  <a:cubicBezTo>
                    <a:pt x="0" y="179"/>
                    <a:pt x="2" y="180"/>
                    <a:pt x="2" y="180"/>
                  </a:cubicBezTo>
                  <a:cubicBezTo>
                    <a:pt x="4" y="181"/>
                    <a:pt x="5" y="182"/>
                    <a:pt x="5" y="184"/>
                  </a:cubicBezTo>
                  <a:cubicBezTo>
                    <a:pt x="5" y="185"/>
                    <a:pt x="4" y="185"/>
                    <a:pt x="3" y="186"/>
                  </a:cubicBezTo>
                  <a:cubicBezTo>
                    <a:pt x="5" y="187"/>
                    <a:pt x="5" y="188"/>
                    <a:pt x="5" y="189"/>
                  </a:cubicBezTo>
                  <a:cubicBezTo>
                    <a:pt x="5" y="191"/>
                    <a:pt x="3" y="193"/>
                    <a:pt x="1" y="194"/>
                  </a:cubicBezTo>
                  <a:cubicBezTo>
                    <a:pt x="1" y="194"/>
                    <a:pt x="1" y="195"/>
                    <a:pt x="2" y="196"/>
                  </a:cubicBezTo>
                  <a:cubicBezTo>
                    <a:pt x="4" y="198"/>
                    <a:pt x="2" y="200"/>
                    <a:pt x="1" y="201"/>
                  </a:cubicBezTo>
                  <a:cubicBezTo>
                    <a:pt x="0" y="202"/>
                    <a:pt x="0" y="202"/>
                    <a:pt x="1" y="203"/>
                  </a:cubicBezTo>
                  <a:cubicBezTo>
                    <a:pt x="1" y="203"/>
                    <a:pt x="2" y="203"/>
                    <a:pt x="2" y="203"/>
                  </a:cubicBezTo>
                  <a:cubicBezTo>
                    <a:pt x="2" y="203"/>
                    <a:pt x="2" y="203"/>
                    <a:pt x="2" y="203"/>
                  </a:cubicBezTo>
                  <a:cubicBezTo>
                    <a:pt x="3" y="203"/>
                    <a:pt x="3" y="203"/>
                    <a:pt x="4" y="203"/>
                  </a:cubicBezTo>
                  <a:cubicBezTo>
                    <a:pt x="5" y="203"/>
                    <a:pt x="6" y="203"/>
                    <a:pt x="7" y="205"/>
                  </a:cubicBezTo>
                  <a:cubicBezTo>
                    <a:pt x="7" y="205"/>
                    <a:pt x="9" y="204"/>
                    <a:pt x="12" y="201"/>
                  </a:cubicBezTo>
                  <a:cubicBezTo>
                    <a:pt x="13" y="200"/>
                    <a:pt x="14" y="200"/>
                    <a:pt x="15" y="200"/>
                  </a:cubicBezTo>
                  <a:cubicBezTo>
                    <a:pt x="17" y="200"/>
                    <a:pt x="19" y="202"/>
                    <a:pt x="19" y="204"/>
                  </a:cubicBezTo>
                  <a:cubicBezTo>
                    <a:pt x="19" y="207"/>
                    <a:pt x="17" y="208"/>
                    <a:pt x="15" y="208"/>
                  </a:cubicBezTo>
                  <a:cubicBezTo>
                    <a:pt x="15" y="208"/>
                    <a:pt x="15" y="208"/>
                    <a:pt x="15" y="208"/>
                  </a:cubicBezTo>
                  <a:cubicBezTo>
                    <a:pt x="14" y="208"/>
                    <a:pt x="12" y="209"/>
                    <a:pt x="12" y="209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12" y="212"/>
                    <a:pt x="11" y="213"/>
                    <a:pt x="11" y="214"/>
                  </a:cubicBezTo>
                  <a:cubicBezTo>
                    <a:pt x="9" y="215"/>
                    <a:pt x="6" y="215"/>
                    <a:pt x="4" y="213"/>
                  </a:cubicBezTo>
                  <a:cubicBezTo>
                    <a:pt x="4" y="213"/>
                    <a:pt x="3" y="212"/>
                    <a:pt x="3" y="211"/>
                  </a:cubicBezTo>
                  <a:cubicBezTo>
                    <a:pt x="3" y="211"/>
                    <a:pt x="3" y="212"/>
                    <a:pt x="3" y="212"/>
                  </a:cubicBezTo>
                  <a:cubicBezTo>
                    <a:pt x="5" y="214"/>
                    <a:pt x="4" y="217"/>
                    <a:pt x="3" y="218"/>
                  </a:cubicBezTo>
                  <a:cubicBezTo>
                    <a:pt x="3" y="219"/>
                    <a:pt x="2" y="219"/>
                    <a:pt x="2" y="219"/>
                  </a:cubicBezTo>
                  <a:cubicBezTo>
                    <a:pt x="3" y="219"/>
                    <a:pt x="4" y="219"/>
                    <a:pt x="5" y="218"/>
                  </a:cubicBezTo>
                  <a:cubicBezTo>
                    <a:pt x="6" y="216"/>
                    <a:pt x="8" y="215"/>
                    <a:pt x="9" y="215"/>
                  </a:cubicBezTo>
                  <a:cubicBezTo>
                    <a:pt x="12" y="215"/>
                    <a:pt x="13" y="217"/>
                    <a:pt x="14" y="219"/>
                  </a:cubicBezTo>
                  <a:cubicBezTo>
                    <a:pt x="15" y="219"/>
                    <a:pt x="15" y="220"/>
                    <a:pt x="15" y="222"/>
                  </a:cubicBezTo>
                  <a:cubicBezTo>
                    <a:pt x="14" y="223"/>
                    <a:pt x="13" y="223"/>
                    <a:pt x="12" y="223"/>
                  </a:cubicBezTo>
                  <a:cubicBezTo>
                    <a:pt x="12" y="223"/>
                    <a:pt x="12" y="223"/>
                    <a:pt x="12" y="224"/>
                  </a:cubicBezTo>
                  <a:cubicBezTo>
                    <a:pt x="12" y="224"/>
                    <a:pt x="12" y="224"/>
                    <a:pt x="12" y="224"/>
                  </a:cubicBezTo>
                  <a:cubicBezTo>
                    <a:pt x="12" y="228"/>
                    <a:pt x="10" y="228"/>
                    <a:pt x="8" y="228"/>
                  </a:cubicBezTo>
                  <a:cubicBezTo>
                    <a:pt x="7" y="228"/>
                    <a:pt x="7" y="228"/>
                    <a:pt x="7" y="229"/>
                  </a:cubicBezTo>
                  <a:cubicBezTo>
                    <a:pt x="7" y="230"/>
                    <a:pt x="14" y="234"/>
                    <a:pt x="17" y="235"/>
                  </a:cubicBezTo>
                  <a:cubicBezTo>
                    <a:pt x="19" y="235"/>
                    <a:pt x="20" y="236"/>
                    <a:pt x="21" y="237"/>
                  </a:cubicBezTo>
                  <a:cubicBezTo>
                    <a:pt x="23" y="238"/>
                    <a:pt x="26" y="239"/>
                    <a:pt x="30" y="238"/>
                  </a:cubicBezTo>
                  <a:cubicBezTo>
                    <a:pt x="35" y="238"/>
                    <a:pt x="48" y="226"/>
                    <a:pt x="49" y="224"/>
                  </a:cubicBezTo>
                  <a:cubicBezTo>
                    <a:pt x="51" y="222"/>
                    <a:pt x="53" y="222"/>
                    <a:pt x="53" y="222"/>
                  </a:cubicBezTo>
                  <a:cubicBezTo>
                    <a:pt x="54" y="222"/>
                    <a:pt x="54" y="222"/>
                    <a:pt x="55" y="222"/>
                  </a:cubicBezTo>
                  <a:cubicBezTo>
                    <a:pt x="56" y="222"/>
                    <a:pt x="57" y="222"/>
                    <a:pt x="58" y="222"/>
                  </a:cubicBezTo>
                  <a:cubicBezTo>
                    <a:pt x="58" y="221"/>
                    <a:pt x="58" y="220"/>
                    <a:pt x="59" y="218"/>
                  </a:cubicBezTo>
                  <a:cubicBezTo>
                    <a:pt x="59" y="216"/>
                    <a:pt x="59" y="214"/>
                    <a:pt x="61" y="213"/>
                  </a:cubicBezTo>
                  <a:cubicBezTo>
                    <a:pt x="61" y="213"/>
                    <a:pt x="61" y="213"/>
                    <a:pt x="61" y="213"/>
                  </a:cubicBezTo>
                  <a:cubicBezTo>
                    <a:pt x="62" y="213"/>
                    <a:pt x="62" y="213"/>
                    <a:pt x="62" y="213"/>
                  </a:cubicBezTo>
                  <a:cubicBezTo>
                    <a:pt x="64" y="213"/>
                    <a:pt x="65" y="215"/>
                    <a:pt x="66" y="217"/>
                  </a:cubicBezTo>
                  <a:cubicBezTo>
                    <a:pt x="66" y="218"/>
                    <a:pt x="67" y="219"/>
                    <a:pt x="67" y="220"/>
                  </a:cubicBezTo>
                  <a:cubicBezTo>
                    <a:pt x="69" y="220"/>
                    <a:pt x="70" y="222"/>
                    <a:pt x="71" y="224"/>
                  </a:cubicBezTo>
                  <a:cubicBezTo>
                    <a:pt x="71" y="224"/>
                    <a:pt x="72" y="224"/>
                    <a:pt x="72" y="225"/>
                  </a:cubicBezTo>
                  <a:cubicBezTo>
                    <a:pt x="73" y="223"/>
                    <a:pt x="73" y="221"/>
                    <a:pt x="73" y="219"/>
                  </a:cubicBezTo>
                  <a:cubicBezTo>
                    <a:pt x="73" y="218"/>
                    <a:pt x="74" y="217"/>
                    <a:pt x="74" y="215"/>
                  </a:cubicBezTo>
                  <a:cubicBezTo>
                    <a:pt x="74" y="214"/>
                    <a:pt x="75" y="212"/>
                    <a:pt x="75" y="211"/>
                  </a:cubicBezTo>
                  <a:cubicBezTo>
                    <a:pt x="75" y="210"/>
                    <a:pt x="75" y="209"/>
                    <a:pt x="75" y="208"/>
                  </a:cubicBezTo>
                  <a:cubicBezTo>
                    <a:pt x="76" y="207"/>
                    <a:pt x="78" y="207"/>
                    <a:pt x="80" y="207"/>
                  </a:cubicBezTo>
                  <a:cubicBezTo>
                    <a:pt x="81" y="207"/>
                    <a:pt x="82" y="207"/>
                    <a:pt x="83" y="206"/>
                  </a:cubicBezTo>
                  <a:cubicBezTo>
                    <a:pt x="83" y="205"/>
                    <a:pt x="83" y="200"/>
                    <a:pt x="83" y="199"/>
                  </a:cubicBezTo>
                  <a:cubicBezTo>
                    <a:pt x="81" y="198"/>
                    <a:pt x="80" y="196"/>
                    <a:pt x="80" y="194"/>
                  </a:cubicBezTo>
                  <a:cubicBezTo>
                    <a:pt x="80" y="193"/>
                    <a:pt x="80" y="193"/>
                    <a:pt x="80" y="192"/>
                  </a:cubicBezTo>
                  <a:cubicBezTo>
                    <a:pt x="80" y="191"/>
                    <a:pt x="82" y="190"/>
                    <a:pt x="83" y="190"/>
                  </a:cubicBezTo>
                  <a:cubicBezTo>
                    <a:pt x="84" y="190"/>
                    <a:pt x="84" y="189"/>
                    <a:pt x="85" y="189"/>
                  </a:cubicBezTo>
                  <a:cubicBezTo>
                    <a:pt x="86" y="188"/>
                    <a:pt x="86" y="187"/>
                    <a:pt x="85" y="186"/>
                  </a:cubicBezTo>
                  <a:cubicBezTo>
                    <a:pt x="85" y="185"/>
                    <a:pt x="85" y="184"/>
                    <a:pt x="83" y="183"/>
                  </a:cubicBezTo>
                  <a:cubicBezTo>
                    <a:pt x="81" y="182"/>
                    <a:pt x="78" y="181"/>
                    <a:pt x="78" y="178"/>
                  </a:cubicBezTo>
                  <a:cubicBezTo>
                    <a:pt x="78" y="176"/>
                    <a:pt x="78" y="174"/>
                    <a:pt x="79" y="173"/>
                  </a:cubicBezTo>
                  <a:cubicBezTo>
                    <a:pt x="79" y="171"/>
                    <a:pt x="80" y="170"/>
                    <a:pt x="79" y="168"/>
                  </a:cubicBezTo>
                  <a:cubicBezTo>
                    <a:pt x="77" y="164"/>
                    <a:pt x="78" y="161"/>
                    <a:pt x="78" y="159"/>
                  </a:cubicBezTo>
                  <a:cubicBezTo>
                    <a:pt x="79" y="158"/>
                    <a:pt x="79" y="157"/>
                    <a:pt x="79" y="156"/>
                  </a:cubicBezTo>
                  <a:cubicBezTo>
                    <a:pt x="77" y="153"/>
                    <a:pt x="76" y="149"/>
                    <a:pt x="80" y="143"/>
                  </a:cubicBezTo>
                  <a:cubicBezTo>
                    <a:pt x="83" y="137"/>
                    <a:pt x="90" y="134"/>
                    <a:pt x="93" y="135"/>
                  </a:cubicBezTo>
                  <a:cubicBezTo>
                    <a:pt x="94" y="135"/>
                    <a:pt x="94" y="135"/>
                    <a:pt x="95" y="135"/>
                  </a:cubicBezTo>
                  <a:cubicBezTo>
                    <a:pt x="96" y="136"/>
                    <a:pt x="98" y="137"/>
                    <a:pt x="98" y="135"/>
                  </a:cubicBezTo>
                  <a:cubicBezTo>
                    <a:pt x="100" y="133"/>
                    <a:pt x="100" y="132"/>
                    <a:pt x="99" y="132"/>
                  </a:cubicBezTo>
                  <a:cubicBezTo>
                    <a:pt x="98" y="131"/>
                    <a:pt x="95" y="130"/>
                    <a:pt x="95" y="128"/>
                  </a:cubicBezTo>
                  <a:cubicBezTo>
                    <a:pt x="95" y="128"/>
                    <a:pt x="94" y="127"/>
                    <a:pt x="94" y="127"/>
                  </a:cubicBezTo>
                  <a:cubicBezTo>
                    <a:pt x="94" y="126"/>
                    <a:pt x="95" y="124"/>
                    <a:pt x="96" y="123"/>
                  </a:cubicBezTo>
                  <a:cubicBezTo>
                    <a:pt x="99" y="118"/>
                    <a:pt x="103" y="113"/>
                    <a:pt x="103" y="109"/>
                  </a:cubicBezTo>
                  <a:cubicBezTo>
                    <a:pt x="103" y="108"/>
                    <a:pt x="103" y="106"/>
                    <a:pt x="103" y="104"/>
                  </a:cubicBezTo>
                  <a:cubicBezTo>
                    <a:pt x="103" y="102"/>
                    <a:pt x="103" y="100"/>
                    <a:pt x="104" y="98"/>
                  </a:cubicBezTo>
                  <a:cubicBezTo>
                    <a:pt x="106" y="97"/>
                    <a:pt x="107" y="97"/>
                    <a:pt x="109" y="97"/>
                  </a:cubicBezTo>
                  <a:cubicBezTo>
                    <a:pt x="110" y="96"/>
                    <a:pt x="112" y="96"/>
                    <a:pt x="113" y="96"/>
                  </a:cubicBezTo>
                  <a:cubicBezTo>
                    <a:pt x="114" y="95"/>
                    <a:pt x="114" y="95"/>
                    <a:pt x="114" y="93"/>
                  </a:cubicBezTo>
                  <a:cubicBezTo>
                    <a:pt x="114" y="92"/>
                    <a:pt x="114" y="91"/>
                    <a:pt x="115" y="89"/>
                  </a:cubicBezTo>
                  <a:cubicBezTo>
                    <a:pt x="115" y="89"/>
                    <a:pt x="116" y="88"/>
                    <a:pt x="117" y="86"/>
                  </a:cubicBezTo>
                  <a:cubicBezTo>
                    <a:pt x="118" y="84"/>
                    <a:pt x="119" y="82"/>
                    <a:pt x="121" y="81"/>
                  </a:cubicBezTo>
                  <a:cubicBezTo>
                    <a:pt x="122" y="80"/>
                    <a:pt x="124" y="78"/>
                    <a:pt x="123" y="78"/>
                  </a:cubicBezTo>
                  <a:cubicBezTo>
                    <a:pt x="122" y="75"/>
                    <a:pt x="123" y="73"/>
                    <a:pt x="124" y="72"/>
                  </a:cubicBezTo>
                  <a:cubicBezTo>
                    <a:pt x="125" y="71"/>
                    <a:pt x="126" y="69"/>
                    <a:pt x="126" y="68"/>
                  </a:cubicBezTo>
                  <a:cubicBezTo>
                    <a:pt x="126" y="63"/>
                    <a:pt x="132" y="60"/>
                    <a:pt x="137" y="60"/>
                  </a:cubicBezTo>
                  <a:cubicBezTo>
                    <a:pt x="142" y="60"/>
                    <a:pt x="143" y="59"/>
                    <a:pt x="143" y="59"/>
                  </a:cubicBezTo>
                  <a:cubicBezTo>
                    <a:pt x="143" y="58"/>
                    <a:pt x="143" y="57"/>
                    <a:pt x="143" y="56"/>
                  </a:cubicBezTo>
                  <a:cubicBezTo>
                    <a:pt x="143" y="55"/>
                    <a:pt x="143" y="54"/>
                    <a:pt x="143" y="52"/>
                  </a:cubicBezTo>
                  <a:cubicBezTo>
                    <a:pt x="143" y="51"/>
                    <a:pt x="143" y="50"/>
                    <a:pt x="144" y="49"/>
                  </a:cubicBezTo>
                  <a:cubicBezTo>
                    <a:pt x="145" y="48"/>
                    <a:pt x="147" y="48"/>
                    <a:pt x="149" y="49"/>
                  </a:cubicBezTo>
                  <a:cubicBezTo>
                    <a:pt x="151" y="50"/>
                    <a:pt x="153" y="50"/>
                    <a:pt x="154" y="50"/>
                  </a:cubicBezTo>
                  <a:cubicBezTo>
                    <a:pt x="156" y="49"/>
                    <a:pt x="159" y="49"/>
                    <a:pt x="161" y="51"/>
                  </a:cubicBezTo>
                  <a:cubicBezTo>
                    <a:pt x="162" y="52"/>
                    <a:pt x="163" y="52"/>
                    <a:pt x="164" y="52"/>
                  </a:cubicBezTo>
                  <a:cubicBezTo>
                    <a:pt x="164" y="52"/>
                    <a:pt x="165" y="52"/>
                    <a:pt x="165" y="51"/>
                  </a:cubicBezTo>
                  <a:cubicBezTo>
                    <a:pt x="165" y="45"/>
                    <a:pt x="167" y="40"/>
                    <a:pt x="172" y="40"/>
                  </a:cubicBezTo>
                  <a:cubicBezTo>
                    <a:pt x="172" y="40"/>
                    <a:pt x="173" y="40"/>
                    <a:pt x="173" y="40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40"/>
                    <a:pt x="174" y="40"/>
                    <a:pt x="174" y="40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1" name="Freeform 1222"/>
            <p:cNvSpPr>
              <a:spLocks/>
            </p:cNvSpPr>
            <p:nvPr/>
          </p:nvSpPr>
          <p:spPr bwMode="auto">
            <a:xfrm>
              <a:off x="2765" y="3147"/>
              <a:ext cx="19" cy="12"/>
            </a:xfrm>
            <a:custGeom>
              <a:avLst/>
              <a:gdLst>
                <a:gd name="T0" fmla="*/ 19 w 20"/>
                <a:gd name="T1" fmla="*/ 8 h 12"/>
                <a:gd name="T2" fmla="*/ 20 w 20"/>
                <a:gd name="T3" fmla="*/ 5 h 12"/>
                <a:gd name="T4" fmla="*/ 16 w 20"/>
                <a:gd name="T5" fmla="*/ 4 h 12"/>
                <a:gd name="T6" fmla="*/ 14 w 20"/>
                <a:gd name="T7" fmla="*/ 4 h 12"/>
                <a:gd name="T8" fmla="*/ 7 w 20"/>
                <a:gd name="T9" fmla="*/ 0 h 12"/>
                <a:gd name="T10" fmla="*/ 7 w 20"/>
                <a:gd name="T11" fmla="*/ 0 h 12"/>
                <a:gd name="T12" fmla="*/ 6 w 20"/>
                <a:gd name="T13" fmla="*/ 0 h 12"/>
                <a:gd name="T14" fmla="*/ 6 w 20"/>
                <a:gd name="T15" fmla="*/ 0 h 12"/>
                <a:gd name="T16" fmla="*/ 3 w 20"/>
                <a:gd name="T17" fmla="*/ 5 h 12"/>
                <a:gd name="T18" fmla="*/ 2 w 20"/>
                <a:gd name="T19" fmla="*/ 5 h 12"/>
                <a:gd name="T20" fmla="*/ 2 w 20"/>
                <a:gd name="T21" fmla="*/ 9 h 12"/>
                <a:gd name="T22" fmla="*/ 0 w 20"/>
                <a:gd name="T23" fmla="*/ 11 h 12"/>
                <a:gd name="T24" fmla="*/ 0 w 20"/>
                <a:gd name="T25" fmla="*/ 11 h 12"/>
                <a:gd name="T26" fmla="*/ 17 w 20"/>
                <a:gd name="T27" fmla="*/ 11 h 12"/>
                <a:gd name="T28" fmla="*/ 17 w 20"/>
                <a:gd name="T29" fmla="*/ 11 h 12"/>
                <a:gd name="T30" fmla="*/ 19 w 20"/>
                <a:gd name="T31" fmla="*/ 11 h 12"/>
                <a:gd name="T32" fmla="*/ 19 w 20"/>
                <a:gd name="T33" fmla="*/ 11 h 12"/>
                <a:gd name="T34" fmla="*/ 19 w 20"/>
                <a:gd name="T35" fmla="*/ 11 h 12"/>
                <a:gd name="T36" fmla="*/ 19 w 20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2">
                  <a:moveTo>
                    <a:pt x="19" y="8"/>
                  </a:moveTo>
                  <a:cubicBezTo>
                    <a:pt x="20" y="7"/>
                    <a:pt x="20" y="6"/>
                    <a:pt x="20" y="5"/>
                  </a:cubicBezTo>
                  <a:cubicBezTo>
                    <a:pt x="19" y="5"/>
                    <a:pt x="17" y="4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2" y="4"/>
                    <a:pt x="9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4" y="4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2" y="8"/>
                    <a:pt x="2" y="9"/>
                  </a:cubicBezTo>
                  <a:cubicBezTo>
                    <a:pt x="2" y="10"/>
                    <a:pt x="1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12" y="12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9"/>
                    <a:pt x="19" y="8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2" name="Freeform 1223"/>
            <p:cNvSpPr>
              <a:spLocks/>
            </p:cNvSpPr>
            <p:nvPr/>
          </p:nvSpPr>
          <p:spPr bwMode="auto">
            <a:xfrm>
              <a:off x="2633" y="3347"/>
              <a:ext cx="15" cy="25"/>
            </a:xfrm>
            <a:custGeom>
              <a:avLst/>
              <a:gdLst>
                <a:gd name="T0" fmla="*/ 5 w 16"/>
                <a:gd name="T1" fmla="*/ 17 h 26"/>
                <a:gd name="T2" fmla="*/ 6 w 16"/>
                <a:gd name="T3" fmla="*/ 26 h 26"/>
                <a:gd name="T4" fmla="*/ 6 w 16"/>
                <a:gd name="T5" fmla="*/ 26 h 26"/>
                <a:gd name="T6" fmla="*/ 12 w 16"/>
                <a:gd name="T7" fmla="*/ 22 h 26"/>
                <a:gd name="T8" fmla="*/ 14 w 16"/>
                <a:gd name="T9" fmla="*/ 21 h 26"/>
                <a:gd name="T10" fmla="*/ 15 w 16"/>
                <a:gd name="T11" fmla="*/ 13 h 26"/>
                <a:gd name="T12" fmla="*/ 15 w 16"/>
                <a:gd name="T13" fmla="*/ 4 h 26"/>
                <a:gd name="T14" fmla="*/ 15 w 16"/>
                <a:gd name="T15" fmla="*/ 2 h 26"/>
                <a:gd name="T16" fmla="*/ 8 w 16"/>
                <a:gd name="T17" fmla="*/ 1 h 26"/>
                <a:gd name="T18" fmla="*/ 3 w 16"/>
                <a:gd name="T19" fmla="*/ 3 h 26"/>
                <a:gd name="T20" fmla="*/ 1 w 16"/>
                <a:gd name="T21" fmla="*/ 3 h 26"/>
                <a:gd name="T22" fmla="*/ 0 w 16"/>
                <a:gd name="T23" fmla="*/ 3 h 26"/>
                <a:gd name="T24" fmla="*/ 2 w 16"/>
                <a:gd name="T25" fmla="*/ 6 h 26"/>
                <a:gd name="T26" fmla="*/ 5 w 16"/>
                <a:gd name="T27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5" y="17"/>
                  </a:moveTo>
                  <a:cubicBezTo>
                    <a:pt x="4" y="21"/>
                    <a:pt x="5" y="25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9" y="23"/>
                    <a:pt x="10" y="23"/>
                    <a:pt x="12" y="22"/>
                  </a:cubicBezTo>
                  <a:cubicBezTo>
                    <a:pt x="13" y="22"/>
                    <a:pt x="13" y="22"/>
                    <a:pt x="14" y="21"/>
                  </a:cubicBezTo>
                  <a:cubicBezTo>
                    <a:pt x="15" y="20"/>
                    <a:pt x="15" y="16"/>
                    <a:pt x="15" y="13"/>
                  </a:cubicBezTo>
                  <a:cubicBezTo>
                    <a:pt x="15" y="10"/>
                    <a:pt x="15" y="6"/>
                    <a:pt x="15" y="4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4" y="0"/>
                    <a:pt x="10" y="0"/>
                    <a:pt x="8" y="1"/>
                  </a:cubicBezTo>
                  <a:cubicBezTo>
                    <a:pt x="7" y="3"/>
                    <a:pt x="5" y="3"/>
                    <a:pt x="3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1" y="5"/>
                    <a:pt x="2" y="6"/>
                  </a:cubicBezTo>
                  <a:cubicBezTo>
                    <a:pt x="4" y="9"/>
                    <a:pt x="6" y="13"/>
                    <a:pt x="5" y="17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3" name="Freeform 1224"/>
            <p:cNvSpPr>
              <a:spLocks/>
            </p:cNvSpPr>
            <p:nvPr/>
          </p:nvSpPr>
          <p:spPr bwMode="auto">
            <a:xfrm>
              <a:off x="2619" y="3267"/>
              <a:ext cx="119" cy="115"/>
            </a:xfrm>
            <a:custGeom>
              <a:avLst/>
              <a:gdLst>
                <a:gd name="T0" fmla="*/ 64 w 124"/>
                <a:gd name="T1" fmla="*/ 6 h 120"/>
                <a:gd name="T2" fmla="*/ 62 w 124"/>
                <a:gd name="T3" fmla="*/ 5 h 120"/>
                <a:gd name="T4" fmla="*/ 61 w 124"/>
                <a:gd name="T5" fmla="*/ 5 h 120"/>
                <a:gd name="T6" fmla="*/ 61 w 124"/>
                <a:gd name="T7" fmla="*/ 5 h 120"/>
                <a:gd name="T8" fmla="*/ 61 w 124"/>
                <a:gd name="T9" fmla="*/ 5 h 120"/>
                <a:gd name="T10" fmla="*/ 59 w 124"/>
                <a:gd name="T11" fmla="*/ 1 h 120"/>
                <a:gd name="T12" fmla="*/ 56 w 124"/>
                <a:gd name="T13" fmla="*/ 0 h 120"/>
                <a:gd name="T14" fmla="*/ 50 w 124"/>
                <a:gd name="T15" fmla="*/ 2 h 120"/>
                <a:gd name="T16" fmla="*/ 43 w 124"/>
                <a:gd name="T17" fmla="*/ 3 h 120"/>
                <a:gd name="T18" fmla="*/ 42 w 124"/>
                <a:gd name="T19" fmla="*/ 4 h 120"/>
                <a:gd name="T20" fmla="*/ 37 w 124"/>
                <a:gd name="T21" fmla="*/ 7 h 120"/>
                <a:gd name="T22" fmla="*/ 33 w 124"/>
                <a:gd name="T23" fmla="*/ 11 h 120"/>
                <a:gd name="T24" fmla="*/ 28 w 124"/>
                <a:gd name="T25" fmla="*/ 11 h 120"/>
                <a:gd name="T26" fmla="*/ 27 w 124"/>
                <a:gd name="T27" fmla="*/ 14 h 120"/>
                <a:gd name="T28" fmla="*/ 24 w 124"/>
                <a:gd name="T29" fmla="*/ 17 h 120"/>
                <a:gd name="T30" fmla="*/ 24 w 124"/>
                <a:gd name="T31" fmla="*/ 17 h 120"/>
                <a:gd name="T32" fmla="*/ 17 w 124"/>
                <a:gd name="T33" fmla="*/ 11 h 120"/>
                <a:gd name="T34" fmla="*/ 17 w 124"/>
                <a:gd name="T35" fmla="*/ 10 h 120"/>
                <a:gd name="T36" fmla="*/ 10 w 124"/>
                <a:gd name="T37" fmla="*/ 17 h 120"/>
                <a:gd name="T38" fmla="*/ 8 w 124"/>
                <a:gd name="T39" fmla="*/ 17 h 120"/>
                <a:gd name="T40" fmla="*/ 6 w 124"/>
                <a:gd name="T41" fmla="*/ 17 h 120"/>
                <a:gd name="T42" fmla="*/ 3 w 124"/>
                <a:gd name="T43" fmla="*/ 17 h 120"/>
                <a:gd name="T44" fmla="*/ 3 w 124"/>
                <a:gd name="T45" fmla="*/ 18 h 120"/>
                <a:gd name="T46" fmla="*/ 3 w 124"/>
                <a:gd name="T47" fmla="*/ 19 h 120"/>
                <a:gd name="T48" fmla="*/ 1 w 124"/>
                <a:gd name="T49" fmla="*/ 27 h 120"/>
                <a:gd name="T50" fmla="*/ 1 w 124"/>
                <a:gd name="T51" fmla="*/ 29 h 120"/>
                <a:gd name="T52" fmla="*/ 2 w 124"/>
                <a:gd name="T53" fmla="*/ 36 h 120"/>
                <a:gd name="T54" fmla="*/ 4 w 124"/>
                <a:gd name="T55" fmla="*/ 37 h 120"/>
                <a:gd name="T56" fmla="*/ 11 w 124"/>
                <a:gd name="T57" fmla="*/ 39 h 120"/>
                <a:gd name="T58" fmla="*/ 11 w 124"/>
                <a:gd name="T59" fmla="*/ 42 h 120"/>
                <a:gd name="T60" fmla="*/ 14 w 124"/>
                <a:gd name="T61" fmla="*/ 40 h 120"/>
                <a:gd name="T62" fmla="*/ 23 w 124"/>
                <a:gd name="T63" fmla="*/ 34 h 120"/>
                <a:gd name="T64" fmla="*/ 40 w 124"/>
                <a:gd name="T65" fmla="*/ 44 h 120"/>
                <a:gd name="T66" fmla="*/ 52 w 124"/>
                <a:gd name="T67" fmla="*/ 62 h 120"/>
                <a:gd name="T68" fmla="*/ 67 w 124"/>
                <a:gd name="T69" fmla="*/ 75 h 120"/>
                <a:gd name="T70" fmla="*/ 79 w 124"/>
                <a:gd name="T71" fmla="*/ 80 h 120"/>
                <a:gd name="T72" fmla="*/ 92 w 124"/>
                <a:gd name="T73" fmla="*/ 90 h 120"/>
                <a:gd name="T74" fmla="*/ 99 w 124"/>
                <a:gd name="T75" fmla="*/ 98 h 120"/>
                <a:gd name="T76" fmla="*/ 101 w 124"/>
                <a:gd name="T77" fmla="*/ 115 h 120"/>
                <a:gd name="T78" fmla="*/ 103 w 124"/>
                <a:gd name="T79" fmla="*/ 113 h 120"/>
                <a:gd name="T80" fmla="*/ 110 w 124"/>
                <a:gd name="T81" fmla="*/ 105 h 120"/>
                <a:gd name="T82" fmla="*/ 109 w 124"/>
                <a:gd name="T83" fmla="*/ 104 h 120"/>
                <a:gd name="T84" fmla="*/ 106 w 124"/>
                <a:gd name="T85" fmla="*/ 93 h 120"/>
                <a:gd name="T86" fmla="*/ 121 w 124"/>
                <a:gd name="T87" fmla="*/ 93 h 120"/>
                <a:gd name="T88" fmla="*/ 124 w 124"/>
                <a:gd name="T89" fmla="*/ 93 h 120"/>
                <a:gd name="T90" fmla="*/ 103 w 124"/>
                <a:gd name="T91" fmla="*/ 79 h 120"/>
                <a:gd name="T92" fmla="*/ 96 w 124"/>
                <a:gd name="T93" fmla="*/ 73 h 120"/>
                <a:gd name="T94" fmla="*/ 76 w 124"/>
                <a:gd name="T95" fmla="*/ 53 h 120"/>
                <a:gd name="T96" fmla="*/ 60 w 124"/>
                <a:gd name="T97" fmla="*/ 38 h 120"/>
                <a:gd name="T98" fmla="*/ 60 w 124"/>
                <a:gd name="T99" fmla="*/ 26 h 120"/>
                <a:gd name="T100" fmla="*/ 65 w 124"/>
                <a:gd name="T101" fmla="*/ 18 h 120"/>
                <a:gd name="T102" fmla="*/ 65 w 124"/>
                <a:gd name="T103" fmla="*/ 15 h 120"/>
                <a:gd name="T104" fmla="*/ 65 w 124"/>
                <a:gd name="T105" fmla="*/ 10 h 120"/>
                <a:gd name="T106" fmla="*/ 65 w 124"/>
                <a:gd name="T107" fmla="*/ 7 h 120"/>
                <a:gd name="T108" fmla="*/ 65 w 124"/>
                <a:gd name="T109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120">
                  <a:moveTo>
                    <a:pt x="65" y="6"/>
                  </a:moveTo>
                  <a:cubicBezTo>
                    <a:pt x="65" y="6"/>
                    <a:pt x="64" y="6"/>
                    <a:pt x="64" y="6"/>
                  </a:cubicBezTo>
                  <a:cubicBezTo>
                    <a:pt x="64" y="6"/>
                    <a:pt x="64" y="5"/>
                    <a:pt x="63" y="5"/>
                  </a:cubicBezTo>
                  <a:cubicBezTo>
                    <a:pt x="63" y="5"/>
                    <a:pt x="63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2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4"/>
                    <a:pt x="59" y="2"/>
                    <a:pt x="59" y="1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58" y="0"/>
                    <a:pt x="57" y="0"/>
                    <a:pt x="56" y="0"/>
                  </a:cubicBezTo>
                  <a:cubicBezTo>
                    <a:pt x="54" y="0"/>
                    <a:pt x="52" y="1"/>
                    <a:pt x="52" y="1"/>
                  </a:cubicBezTo>
                  <a:cubicBezTo>
                    <a:pt x="51" y="1"/>
                    <a:pt x="51" y="2"/>
                    <a:pt x="50" y="2"/>
                  </a:cubicBezTo>
                  <a:cubicBezTo>
                    <a:pt x="48" y="3"/>
                    <a:pt x="47" y="4"/>
                    <a:pt x="45" y="4"/>
                  </a:cubicBezTo>
                  <a:cubicBezTo>
                    <a:pt x="44" y="4"/>
                    <a:pt x="43" y="4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6"/>
                    <a:pt x="40" y="8"/>
                    <a:pt x="38" y="8"/>
                  </a:cubicBezTo>
                  <a:cubicBezTo>
                    <a:pt x="38" y="8"/>
                    <a:pt x="38" y="8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9"/>
                    <a:pt x="35" y="11"/>
                    <a:pt x="33" y="11"/>
                  </a:cubicBezTo>
                  <a:cubicBezTo>
                    <a:pt x="31" y="11"/>
                    <a:pt x="30" y="10"/>
                    <a:pt x="29" y="10"/>
                  </a:cubicBezTo>
                  <a:cubicBezTo>
                    <a:pt x="29" y="10"/>
                    <a:pt x="28" y="10"/>
                    <a:pt x="28" y="11"/>
                  </a:cubicBezTo>
                  <a:cubicBezTo>
                    <a:pt x="28" y="12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7"/>
                    <a:pt x="25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2" y="17"/>
                    <a:pt x="21" y="16"/>
                  </a:cubicBezTo>
                  <a:cubicBezTo>
                    <a:pt x="20" y="15"/>
                    <a:pt x="19" y="13"/>
                    <a:pt x="17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5" y="13"/>
                    <a:pt x="14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4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5" y="24"/>
                    <a:pt x="3" y="26"/>
                    <a:pt x="1" y="27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0" y="28"/>
                    <a:pt x="1" y="28"/>
                    <a:pt x="1" y="29"/>
                  </a:cubicBezTo>
                  <a:cubicBezTo>
                    <a:pt x="3" y="30"/>
                    <a:pt x="5" y="32"/>
                    <a:pt x="3" y="35"/>
                  </a:cubicBezTo>
                  <a:cubicBezTo>
                    <a:pt x="3" y="35"/>
                    <a:pt x="3" y="35"/>
                    <a:pt x="2" y="36"/>
                  </a:cubicBezTo>
                  <a:cubicBezTo>
                    <a:pt x="2" y="36"/>
                    <a:pt x="2" y="36"/>
                    <a:pt x="3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7"/>
                    <a:pt x="5" y="37"/>
                    <a:pt x="6" y="38"/>
                  </a:cubicBezTo>
                  <a:cubicBezTo>
                    <a:pt x="8" y="38"/>
                    <a:pt x="10" y="38"/>
                    <a:pt x="11" y="39"/>
                  </a:cubicBezTo>
                  <a:cubicBezTo>
                    <a:pt x="11" y="40"/>
                    <a:pt x="11" y="41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2" y="42"/>
                    <a:pt x="12" y="42"/>
                  </a:cubicBezTo>
                  <a:cubicBezTo>
                    <a:pt x="13" y="41"/>
                    <a:pt x="13" y="41"/>
                    <a:pt x="14" y="40"/>
                  </a:cubicBezTo>
                  <a:cubicBezTo>
                    <a:pt x="15" y="38"/>
                    <a:pt x="16" y="36"/>
                    <a:pt x="20" y="35"/>
                  </a:cubicBezTo>
                  <a:cubicBezTo>
                    <a:pt x="21" y="35"/>
                    <a:pt x="22" y="34"/>
                    <a:pt x="23" y="34"/>
                  </a:cubicBezTo>
                  <a:cubicBezTo>
                    <a:pt x="30" y="34"/>
                    <a:pt x="36" y="39"/>
                    <a:pt x="38" y="42"/>
                  </a:cubicBezTo>
                  <a:cubicBezTo>
                    <a:pt x="39" y="43"/>
                    <a:pt x="39" y="44"/>
                    <a:pt x="40" y="44"/>
                  </a:cubicBezTo>
                  <a:cubicBezTo>
                    <a:pt x="41" y="46"/>
                    <a:pt x="42" y="47"/>
                    <a:pt x="42" y="50"/>
                  </a:cubicBezTo>
                  <a:cubicBezTo>
                    <a:pt x="43" y="52"/>
                    <a:pt x="44" y="57"/>
                    <a:pt x="52" y="62"/>
                  </a:cubicBezTo>
                  <a:cubicBezTo>
                    <a:pt x="57" y="65"/>
                    <a:pt x="60" y="68"/>
                    <a:pt x="62" y="71"/>
                  </a:cubicBezTo>
                  <a:cubicBezTo>
                    <a:pt x="64" y="73"/>
                    <a:pt x="66" y="74"/>
                    <a:pt x="67" y="75"/>
                  </a:cubicBezTo>
                  <a:cubicBezTo>
                    <a:pt x="69" y="76"/>
                    <a:pt x="70" y="76"/>
                    <a:pt x="72" y="77"/>
                  </a:cubicBezTo>
                  <a:cubicBezTo>
                    <a:pt x="74" y="77"/>
                    <a:pt x="77" y="78"/>
                    <a:pt x="79" y="80"/>
                  </a:cubicBezTo>
                  <a:cubicBezTo>
                    <a:pt x="81" y="83"/>
                    <a:pt x="84" y="85"/>
                    <a:pt x="88" y="86"/>
                  </a:cubicBezTo>
                  <a:cubicBezTo>
                    <a:pt x="90" y="87"/>
                    <a:pt x="91" y="89"/>
                    <a:pt x="92" y="90"/>
                  </a:cubicBezTo>
                  <a:cubicBezTo>
                    <a:pt x="93" y="92"/>
                    <a:pt x="94" y="93"/>
                    <a:pt x="95" y="93"/>
                  </a:cubicBezTo>
                  <a:cubicBezTo>
                    <a:pt x="99" y="93"/>
                    <a:pt x="99" y="96"/>
                    <a:pt x="99" y="98"/>
                  </a:cubicBezTo>
                  <a:cubicBezTo>
                    <a:pt x="99" y="99"/>
                    <a:pt x="100" y="99"/>
                    <a:pt x="100" y="100"/>
                  </a:cubicBezTo>
                  <a:cubicBezTo>
                    <a:pt x="103" y="104"/>
                    <a:pt x="104" y="111"/>
                    <a:pt x="101" y="115"/>
                  </a:cubicBezTo>
                  <a:cubicBezTo>
                    <a:pt x="100" y="116"/>
                    <a:pt x="100" y="119"/>
                    <a:pt x="100" y="120"/>
                  </a:cubicBezTo>
                  <a:cubicBezTo>
                    <a:pt x="101" y="118"/>
                    <a:pt x="103" y="115"/>
                    <a:pt x="103" y="113"/>
                  </a:cubicBezTo>
                  <a:cubicBezTo>
                    <a:pt x="104" y="110"/>
                    <a:pt x="105" y="109"/>
                    <a:pt x="107" y="108"/>
                  </a:cubicBezTo>
                  <a:cubicBezTo>
                    <a:pt x="108" y="107"/>
                    <a:pt x="109" y="107"/>
                    <a:pt x="110" y="105"/>
                  </a:cubicBezTo>
                  <a:cubicBezTo>
                    <a:pt x="110" y="105"/>
                    <a:pt x="110" y="105"/>
                    <a:pt x="110" y="105"/>
                  </a:cubicBezTo>
                  <a:cubicBezTo>
                    <a:pt x="110" y="105"/>
                    <a:pt x="109" y="104"/>
                    <a:pt x="109" y="104"/>
                  </a:cubicBezTo>
                  <a:cubicBezTo>
                    <a:pt x="107" y="103"/>
                    <a:pt x="105" y="101"/>
                    <a:pt x="105" y="98"/>
                  </a:cubicBezTo>
                  <a:cubicBezTo>
                    <a:pt x="104" y="96"/>
                    <a:pt x="105" y="94"/>
                    <a:pt x="106" y="93"/>
                  </a:cubicBezTo>
                  <a:cubicBezTo>
                    <a:pt x="108" y="89"/>
                    <a:pt x="114" y="88"/>
                    <a:pt x="118" y="91"/>
                  </a:cubicBezTo>
                  <a:cubicBezTo>
                    <a:pt x="119" y="92"/>
                    <a:pt x="120" y="92"/>
                    <a:pt x="121" y="93"/>
                  </a:cubicBezTo>
                  <a:cubicBezTo>
                    <a:pt x="122" y="93"/>
                    <a:pt x="123" y="94"/>
                    <a:pt x="124" y="95"/>
                  </a:cubicBezTo>
                  <a:cubicBezTo>
                    <a:pt x="124" y="94"/>
                    <a:pt x="124" y="94"/>
                    <a:pt x="124" y="93"/>
                  </a:cubicBezTo>
                  <a:cubicBezTo>
                    <a:pt x="124" y="90"/>
                    <a:pt x="112" y="84"/>
                    <a:pt x="107" y="82"/>
                  </a:cubicBezTo>
                  <a:cubicBezTo>
                    <a:pt x="105" y="81"/>
                    <a:pt x="104" y="80"/>
                    <a:pt x="103" y="79"/>
                  </a:cubicBezTo>
                  <a:cubicBezTo>
                    <a:pt x="100" y="78"/>
                    <a:pt x="99" y="76"/>
                    <a:pt x="99" y="75"/>
                  </a:cubicBezTo>
                  <a:cubicBezTo>
                    <a:pt x="98" y="73"/>
                    <a:pt x="98" y="73"/>
                    <a:pt x="96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87" y="73"/>
                    <a:pt x="78" y="64"/>
                    <a:pt x="76" y="53"/>
                  </a:cubicBezTo>
                  <a:cubicBezTo>
                    <a:pt x="75" y="48"/>
                    <a:pt x="71" y="46"/>
                    <a:pt x="67" y="44"/>
                  </a:cubicBezTo>
                  <a:cubicBezTo>
                    <a:pt x="64" y="42"/>
                    <a:pt x="61" y="41"/>
                    <a:pt x="60" y="38"/>
                  </a:cubicBezTo>
                  <a:cubicBezTo>
                    <a:pt x="58" y="34"/>
                    <a:pt x="59" y="31"/>
                    <a:pt x="60" y="30"/>
                  </a:cubicBezTo>
                  <a:cubicBezTo>
                    <a:pt x="61" y="28"/>
                    <a:pt x="61" y="28"/>
                    <a:pt x="60" y="26"/>
                  </a:cubicBezTo>
                  <a:cubicBezTo>
                    <a:pt x="60" y="25"/>
                    <a:pt x="60" y="24"/>
                    <a:pt x="60" y="22"/>
                  </a:cubicBezTo>
                  <a:cubicBezTo>
                    <a:pt x="61" y="20"/>
                    <a:pt x="63" y="19"/>
                    <a:pt x="65" y="18"/>
                  </a:cubicBezTo>
                  <a:cubicBezTo>
                    <a:pt x="65" y="17"/>
                    <a:pt x="65" y="16"/>
                    <a:pt x="65" y="16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4"/>
                    <a:pt x="65" y="12"/>
                    <a:pt x="65" y="11"/>
                  </a:cubicBezTo>
                  <a:cubicBezTo>
                    <a:pt x="65" y="11"/>
                    <a:pt x="65" y="11"/>
                    <a:pt x="65" y="10"/>
                  </a:cubicBezTo>
                  <a:cubicBezTo>
                    <a:pt x="65" y="9"/>
                    <a:pt x="65" y="8"/>
                    <a:pt x="65" y="8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4" name="Freeform 1225"/>
            <p:cNvSpPr>
              <a:spLocks/>
            </p:cNvSpPr>
            <p:nvPr/>
          </p:nvSpPr>
          <p:spPr bwMode="auto">
            <a:xfrm>
              <a:off x="2681" y="3384"/>
              <a:ext cx="26" cy="17"/>
            </a:xfrm>
            <a:custGeom>
              <a:avLst/>
              <a:gdLst>
                <a:gd name="T0" fmla="*/ 24 w 27"/>
                <a:gd name="T1" fmla="*/ 15 h 18"/>
                <a:gd name="T2" fmla="*/ 24 w 27"/>
                <a:gd name="T3" fmla="*/ 10 h 18"/>
                <a:gd name="T4" fmla="*/ 27 w 27"/>
                <a:gd name="T5" fmla="*/ 0 h 18"/>
                <a:gd name="T6" fmla="*/ 22 w 27"/>
                <a:gd name="T7" fmla="*/ 1 h 18"/>
                <a:gd name="T8" fmla="*/ 7 w 27"/>
                <a:gd name="T9" fmla="*/ 1 h 18"/>
                <a:gd name="T10" fmla="*/ 5 w 27"/>
                <a:gd name="T11" fmla="*/ 0 h 18"/>
                <a:gd name="T12" fmla="*/ 0 w 27"/>
                <a:gd name="T13" fmla="*/ 3 h 18"/>
                <a:gd name="T14" fmla="*/ 10 w 27"/>
                <a:gd name="T15" fmla="*/ 8 h 18"/>
                <a:gd name="T16" fmla="*/ 20 w 27"/>
                <a:gd name="T17" fmla="*/ 14 h 18"/>
                <a:gd name="T18" fmla="*/ 23 w 27"/>
                <a:gd name="T19" fmla="*/ 16 h 18"/>
                <a:gd name="T20" fmla="*/ 23 w 27"/>
                <a:gd name="T21" fmla="*/ 18 h 18"/>
                <a:gd name="T22" fmla="*/ 23 w 27"/>
                <a:gd name="T23" fmla="*/ 18 h 18"/>
                <a:gd name="T24" fmla="*/ 23 w 27"/>
                <a:gd name="T25" fmla="*/ 16 h 18"/>
                <a:gd name="T26" fmla="*/ 24 w 27"/>
                <a:gd name="T2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8">
                  <a:moveTo>
                    <a:pt x="24" y="15"/>
                  </a:moveTo>
                  <a:cubicBezTo>
                    <a:pt x="24" y="15"/>
                    <a:pt x="24" y="14"/>
                    <a:pt x="24" y="10"/>
                  </a:cubicBezTo>
                  <a:cubicBezTo>
                    <a:pt x="23" y="6"/>
                    <a:pt x="26" y="2"/>
                    <a:pt x="27" y="0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15" y="2"/>
                    <a:pt x="11" y="3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0"/>
                    <a:pt x="0" y="2"/>
                    <a:pt x="0" y="3"/>
                  </a:cubicBezTo>
                  <a:cubicBezTo>
                    <a:pt x="0" y="3"/>
                    <a:pt x="2" y="5"/>
                    <a:pt x="10" y="8"/>
                  </a:cubicBezTo>
                  <a:cubicBezTo>
                    <a:pt x="16" y="9"/>
                    <a:pt x="18" y="12"/>
                    <a:pt x="20" y="14"/>
                  </a:cubicBezTo>
                  <a:cubicBezTo>
                    <a:pt x="21" y="15"/>
                    <a:pt x="22" y="16"/>
                    <a:pt x="23" y="16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5"/>
                    <a:pt x="24" y="15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5" name="Freeform 1226"/>
            <p:cNvSpPr>
              <a:spLocks/>
            </p:cNvSpPr>
            <p:nvPr/>
          </p:nvSpPr>
          <p:spPr bwMode="auto">
            <a:xfrm>
              <a:off x="2745" y="3279"/>
              <a:ext cx="38" cy="49"/>
            </a:xfrm>
            <a:custGeom>
              <a:avLst/>
              <a:gdLst>
                <a:gd name="T0" fmla="*/ 19 w 40"/>
                <a:gd name="T1" fmla="*/ 52 h 52"/>
                <a:gd name="T2" fmla="*/ 20 w 40"/>
                <a:gd name="T3" fmla="*/ 52 h 52"/>
                <a:gd name="T4" fmla="*/ 22 w 40"/>
                <a:gd name="T5" fmla="*/ 51 h 52"/>
                <a:gd name="T6" fmla="*/ 24 w 40"/>
                <a:gd name="T7" fmla="*/ 51 h 52"/>
                <a:gd name="T8" fmla="*/ 27 w 40"/>
                <a:gd name="T9" fmla="*/ 50 h 52"/>
                <a:gd name="T10" fmla="*/ 29 w 40"/>
                <a:gd name="T11" fmla="*/ 50 h 52"/>
                <a:gd name="T12" fmla="*/ 32 w 40"/>
                <a:gd name="T13" fmla="*/ 50 h 52"/>
                <a:gd name="T14" fmla="*/ 34 w 40"/>
                <a:gd name="T15" fmla="*/ 49 h 52"/>
                <a:gd name="T16" fmla="*/ 36 w 40"/>
                <a:gd name="T17" fmla="*/ 49 h 52"/>
                <a:gd name="T18" fmla="*/ 36 w 40"/>
                <a:gd name="T19" fmla="*/ 48 h 52"/>
                <a:gd name="T20" fmla="*/ 38 w 40"/>
                <a:gd name="T21" fmla="*/ 43 h 52"/>
                <a:gd name="T22" fmla="*/ 37 w 40"/>
                <a:gd name="T23" fmla="*/ 37 h 52"/>
                <a:gd name="T24" fmla="*/ 37 w 40"/>
                <a:gd name="T25" fmla="*/ 26 h 52"/>
                <a:gd name="T26" fmla="*/ 37 w 40"/>
                <a:gd name="T27" fmla="*/ 25 h 52"/>
                <a:gd name="T28" fmla="*/ 28 w 40"/>
                <a:gd name="T29" fmla="*/ 20 h 52"/>
                <a:gd name="T30" fmla="*/ 24 w 40"/>
                <a:gd name="T31" fmla="*/ 15 h 52"/>
                <a:gd name="T32" fmla="*/ 19 w 40"/>
                <a:gd name="T33" fmla="*/ 7 h 52"/>
                <a:gd name="T34" fmla="*/ 17 w 40"/>
                <a:gd name="T35" fmla="*/ 4 h 52"/>
                <a:gd name="T36" fmla="*/ 16 w 40"/>
                <a:gd name="T37" fmla="*/ 3 h 52"/>
                <a:gd name="T38" fmla="*/ 15 w 40"/>
                <a:gd name="T39" fmla="*/ 2 h 52"/>
                <a:gd name="T40" fmla="*/ 15 w 40"/>
                <a:gd name="T41" fmla="*/ 2 h 52"/>
                <a:gd name="T42" fmla="*/ 9 w 40"/>
                <a:gd name="T43" fmla="*/ 0 h 52"/>
                <a:gd name="T44" fmla="*/ 0 w 40"/>
                <a:gd name="T45" fmla="*/ 3 h 52"/>
                <a:gd name="T46" fmla="*/ 0 w 40"/>
                <a:gd name="T47" fmla="*/ 5 h 52"/>
                <a:gd name="T48" fmla="*/ 0 w 40"/>
                <a:gd name="T49" fmla="*/ 6 h 52"/>
                <a:gd name="T50" fmla="*/ 1 w 40"/>
                <a:gd name="T51" fmla="*/ 6 h 52"/>
                <a:gd name="T52" fmla="*/ 5 w 40"/>
                <a:gd name="T53" fmla="*/ 13 h 52"/>
                <a:gd name="T54" fmla="*/ 6 w 40"/>
                <a:gd name="T55" fmla="*/ 17 h 52"/>
                <a:gd name="T56" fmla="*/ 6 w 40"/>
                <a:gd name="T57" fmla="*/ 18 h 52"/>
                <a:gd name="T58" fmla="*/ 6 w 40"/>
                <a:gd name="T59" fmla="*/ 19 h 52"/>
                <a:gd name="T60" fmla="*/ 7 w 40"/>
                <a:gd name="T61" fmla="*/ 23 h 52"/>
                <a:gd name="T62" fmla="*/ 7 w 40"/>
                <a:gd name="T63" fmla="*/ 29 h 52"/>
                <a:gd name="T64" fmla="*/ 6 w 40"/>
                <a:gd name="T65" fmla="*/ 31 h 52"/>
                <a:gd name="T66" fmla="*/ 6 w 40"/>
                <a:gd name="T67" fmla="*/ 34 h 52"/>
                <a:gd name="T68" fmla="*/ 5 w 40"/>
                <a:gd name="T69" fmla="*/ 35 h 52"/>
                <a:gd name="T70" fmla="*/ 5 w 40"/>
                <a:gd name="T71" fmla="*/ 35 h 52"/>
                <a:gd name="T72" fmla="*/ 4 w 40"/>
                <a:gd name="T73" fmla="*/ 36 h 52"/>
                <a:gd name="T74" fmla="*/ 3 w 40"/>
                <a:gd name="T75" fmla="*/ 36 h 52"/>
                <a:gd name="T76" fmla="*/ 2 w 40"/>
                <a:gd name="T77" fmla="*/ 39 h 52"/>
                <a:gd name="T78" fmla="*/ 4 w 40"/>
                <a:gd name="T79" fmla="*/ 41 h 52"/>
                <a:gd name="T80" fmla="*/ 7 w 40"/>
                <a:gd name="T81" fmla="*/ 44 h 52"/>
                <a:gd name="T82" fmla="*/ 9 w 40"/>
                <a:gd name="T8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" h="52">
                  <a:moveTo>
                    <a:pt x="12" y="48"/>
                  </a:moveTo>
                  <a:cubicBezTo>
                    <a:pt x="14" y="49"/>
                    <a:pt x="17" y="51"/>
                    <a:pt x="19" y="52"/>
                  </a:cubicBezTo>
                  <a:cubicBezTo>
                    <a:pt x="19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2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4" y="51"/>
                    <a:pt x="24" y="51"/>
                  </a:cubicBezTo>
                  <a:cubicBezTo>
                    <a:pt x="24" y="51"/>
                    <a:pt x="25" y="51"/>
                    <a:pt x="25" y="51"/>
                  </a:cubicBezTo>
                  <a:cubicBezTo>
                    <a:pt x="25" y="51"/>
                    <a:pt x="26" y="51"/>
                    <a:pt x="27" y="50"/>
                  </a:cubicBezTo>
                  <a:cubicBezTo>
                    <a:pt x="27" y="50"/>
                    <a:pt x="27" y="50"/>
                    <a:pt x="28" y="50"/>
                  </a:cubicBezTo>
                  <a:cubicBezTo>
                    <a:pt x="28" y="50"/>
                    <a:pt x="29" y="50"/>
                    <a:pt x="29" y="50"/>
                  </a:cubicBezTo>
                  <a:cubicBezTo>
                    <a:pt x="29" y="50"/>
                    <a:pt x="30" y="50"/>
                    <a:pt x="30" y="50"/>
                  </a:cubicBezTo>
                  <a:cubicBezTo>
                    <a:pt x="31" y="50"/>
                    <a:pt x="31" y="50"/>
                    <a:pt x="32" y="50"/>
                  </a:cubicBezTo>
                  <a:cubicBezTo>
                    <a:pt x="32" y="49"/>
                    <a:pt x="33" y="49"/>
                    <a:pt x="33" y="49"/>
                  </a:cubicBezTo>
                  <a:cubicBezTo>
                    <a:pt x="33" y="49"/>
                    <a:pt x="34" y="49"/>
                    <a:pt x="34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7"/>
                  </a:cubicBezTo>
                  <a:cubicBezTo>
                    <a:pt x="36" y="46"/>
                    <a:pt x="37" y="44"/>
                    <a:pt x="38" y="43"/>
                  </a:cubicBezTo>
                  <a:cubicBezTo>
                    <a:pt x="39" y="42"/>
                    <a:pt x="39" y="41"/>
                    <a:pt x="40" y="41"/>
                  </a:cubicBezTo>
                  <a:cubicBezTo>
                    <a:pt x="40" y="40"/>
                    <a:pt x="38" y="38"/>
                    <a:pt x="37" y="37"/>
                  </a:cubicBezTo>
                  <a:cubicBezTo>
                    <a:pt x="35" y="35"/>
                    <a:pt x="34" y="33"/>
                    <a:pt x="35" y="31"/>
                  </a:cubicBezTo>
                  <a:cubicBezTo>
                    <a:pt x="35" y="29"/>
                    <a:pt x="36" y="27"/>
                    <a:pt x="37" y="26"/>
                  </a:cubicBezTo>
                  <a:cubicBezTo>
                    <a:pt x="37" y="26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4"/>
                    <a:pt x="37" y="23"/>
                    <a:pt x="37" y="22"/>
                  </a:cubicBezTo>
                  <a:cubicBezTo>
                    <a:pt x="35" y="21"/>
                    <a:pt x="30" y="21"/>
                    <a:pt x="28" y="20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23" y="19"/>
                    <a:pt x="24" y="16"/>
                    <a:pt x="24" y="15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1" y="13"/>
                    <a:pt x="19" y="10"/>
                    <a:pt x="19" y="7"/>
                  </a:cubicBezTo>
                  <a:cubicBezTo>
                    <a:pt x="19" y="7"/>
                    <a:pt x="19" y="7"/>
                    <a:pt x="19" y="6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1"/>
                    <a:pt x="3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5" y="8"/>
                    <a:pt x="5" y="11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7" y="27"/>
                    <a:pt x="7" y="29"/>
                  </a:cubicBezTo>
                  <a:cubicBezTo>
                    <a:pt x="6" y="29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6" y="33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4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2" y="37"/>
                    <a:pt x="2" y="38"/>
                  </a:cubicBezTo>
                  <a:cubicBezTo>
                    <a:pt x="2" y="38"/>
                    <a:pt x="2" y="38"/>
                    <a:pt x="2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3" y="40"/>
                    <a:pt x="4" y="40"/>
                    <a:pt x="4" y="41"/>
                  </a:cubicBezTo>
                  <a:cubicBezTo>
                    <a:pt x="4" y="41"/>
                    <a:pt x="5" y="42"/>
                    <a:pt x="5" y="42"/>
                  </a:cubicBezTo>
                  <a:cubicBezTo>
                    <a:pt x="6" y="43"/>
                    <a:pt x="6" y="43"/>
                    <a:pt x="7" y="44"/>
                  </a:cubicBezTo>
                  <a:cubicBezTo>
                    <a:pt x="7" y="44"/>
                    <a:pt x="7" y="45"/>
                    <a:pt x="8" y="45"/>
                  </a:cubicBezTo>
                  <a:cubicBezTo>
                    <a:pt x="8" y="45"/>
                    <a:pt x="8" y="46"/>
                    <a:pt x="9" y="46"/>
                  </a:cubicBezTo>
                  <a:cubicBezTo>
                    <a:pt x="9" y="46"/>
                    <a:pt x="10" y="47"/>
                    <a:pt x="12" y="48"/>
                  </a:cubicBezTo>
                  <a:close/>
                </a:path>
              </a:pathLst>
            </a:custGeom>
            <a:grpFill/>
            <a:ln w="12700" cmpd="sng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96" name="Group 1631"/>
          <p:cNvGrpSpPr>
            <a:grpSpLocks/>
          </p:cNvGrpSpPr>
          <p:nvPr/>
        </p:nvGrpSpPr>
        <p:grpSpPr bwMode="auto">
          <a:xfrm>
            <a:off x="285005" y="3485115"/>
            <a:ext cx="2833405" cy="2004952"/>
            <a:chOff x="1486" y="2617"/>
            <a:chExt cx="558" cy="40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97" name="Freeform 1431"/>
            <p:cNvSpPr>
              <a:spLocks/>
            </p:cNvSpPr>
            <p:nvPr/>
          </p:nvSpPr>
          <p:spPr bwMode="auto">
            <a:xfrm>
              <a:off x="1560" y="288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8" name="Freeform 1432"/>
            <p:cNvSpPr>
              <a:spLocks/>
            </p:cNvSpPr>
            <p:nvPr/>
          </p:nvSpPr>
          <p:spPr bwMode="auto">
            <a:xfrm>
              <a:off x="1557" y="2884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9" name="Freeform 1433"/>
            <p:cNvSpPr>
              <a:spLocks/>
            </p:cNvSpPr>
            <p:nvPr/>
          </p:nvSpPr>
          <p:spPr bwMode="auto">
            <a:xfrm>
              <a:off x="1526" y="2867"/>
              <a:ext cx="27" cy="29"/>
            </a:xfrm>
            <a:custGeom>
              <a:avLst/>
              <a:gdLst>
                <a:gd name="T0" fmla="*/ 27 w 28"/>
                <a:gd name="T1" fmla="*/ 15 h 31"/>
                <a:gd name="T2" fmla="*/ 26 w 28"/>
                <a:gd name="T3" fmla="*/ 9 h 31"/>
                <a:gd name="T4" fmla="*/ 19 w 28"/>
                <a:gd name="T5" fmla="*/ 0 h 31"/>
                <a:gd name="T6" fmla="*/ 16 w 28"/>
                <a:gd name="T7" fmla="*/ 1 h 31"/>
                <a:gd name="T8" fmla="*/ 11 w 28"/>
                <a:gd name="T9" fmla="*/ 2 h 31"/>
                <a:gd name="T10" fmla="*/ 9 w 28"/>
                <a:gd name="T11" fmla="*/ 2 h 31"/>
                <a:gd name="T12" fmla="*/ 8 w 28"/>
                <a:gd name="T13" fmla="*/ 1 h 31"/>
                <a:gd name="T14" fmla="*/ 7 w 28"/>
                <a:gd name="T15" fmla="*/ 2 h 31"/>
                <a:gd name="T16" fmla="*/ 7 w 28"/>
                <a:gd name="T17" fmla="*/ 2 h 31"/>
                <a:gd name="T18" fmla="*/ 7 w 28"/>
                <a:gd name="T19" fmla="*/ 3 h 31"/>
                <a:gd name="T20" fmla="*/ 7 w 28"/>
                <a:gd name="T21" fmla="*/ 3 h 31"/>
                <a:gd name="T22" fmla="*/ 6 w 28"/>
                <a:gd name="T23" fmla="*/ 4 h 31"/>
                <a:gd name="T24" fmla="*/ 6 w 28"/>
                <a:gd name="T25" fmla="*/ 5 h 31"/>
                <a:gd name="T26" fmla="*/ 6 w 28"/>
                <a:gd name="T27" fmla="*/ 5 h 31"/>
                <a:gd name="T28" fmla="*/ 5 w 28"/>
                <a:gd name="T29" fmla="*/ 6 h 31"/>
                <a:gd name="T30" fmla="*/ 4 w 28"/>
                <a:gd name="T31" fmla="*/ 6 h 31"/>
                <a:gd name="T32" fmla="*/ 4 w 28"/>
                <a:gd name="T33" fmla="*/ 7 h 31"/>
                <a:gd name="T34" fmla="*/ 3 w 28"/>
                <a:gd name="T35" fmla="*/ 8 h 31"/>
                <a:gd name="T36" fmla="*/ 2 w 28"/>
                <a:gd name="T37" fmla="*/ 8 h 31"/>
                <a:gd name="T38" fmla="*/ 2 w 28"/>
                <a:gd name="T39" fmla="*/ 9 h 31"/>
                <a:gd name="T40" fmla="*/ 1 w 28"/>
                <a:gd name="T41" fmla="*/ 10 h 31"/>
                <a:gd name="T42" fmla="*/ 0 w 28"/>
                <a:gd name="T43" fmla="*/ 10 h 31"/>
                <a:gd name="T44" fmla="*/ 1 w 28"/>
                <a:gd name="T45" fmla="*/ 13 h 31"/>
                <a:gd name="T46" fmla="*/ 9 w 28"/>
                <a:gd name="T47" fmla="*/ 26 h 31"/>
                <a:gd name="T48" fmla="*/ 10 w 28"/>
                <a:gd name="T49" fmla="*/ 26 h 31"/>
                <a:gd name="T50" fmla="*/ 17 w 28"/>
                <a:gd name="T51" fmla="*/ 31 h 31"/>
                <a:gd name="T52" fmla="*/ 17 w 28"/>
                <a:gd name="T53" fmla="*/ 31 h 31"/>
                <a:gd name="T54" fmla="*/ 18 w 28"/>
                <a:gd name="T55" fmla="*/ 30 h 31"/>
                <a:gd name="T56" fmla="*/ 18 w 28"/>
                <a:gd name="T57" fmla="*/ 30 h 31"/>
                <a:gd name="T58" fmla="*/ 18 w 28"/>
                <a:gd name="T59" fmla="*/ 29 h 31"/>
                <a:gd name="T60" fmla="*/ 18 w 28"/>
                <a:gd name="T61" fmla="*/ 29 h 31"/>
                <a:gd name="T62" fmla="*/ 19 w 28"/>
                <a:gd name="T63" fmla="*/ 29 h 31"/>
                <a:gd name="T64" fmla="*/ 22 w 28"/>
                <a:gd name="T65" fmla="*/ 26 h 31"/>
                <a:gd name="T66" fmla="*/ 27 w 28"/>
                <a:gd name="T67" fmla="*/ 22 h 31"/>
                <a:gd name="T68" fmla="*/ 28 w 28"/>
                <a:gd name="T69" fmla="*/ 20 h 31"/>
                <a:gd name="T70" fmla="*/ 28 w 28"/>
                <a:gd name="T71" fmla="*/ 19 h 31"/>
                <a:gd name="T72" fmla="*/ 28 w 28"/>
                <a:gd name="T73" fmla="*/ 19 h 31"/>
                <a:gd name="T74" fmla="*/ 28 w 28"/>
                <a:gd name="T75" fmla="*/ 18 h 31"/>
                <a:gd name="T76" fmla="*/ 28 w 28"/>
                <a:gd name="T77" fmla="*/ 17 h 31"/>
                <a:gd name="T78" fmla="*/ 27 w 28"/>
                <a:gd name="T7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" h="31">
                  <a:moveTo>
                    <a:pt x="27" y="15"/>
                  </a:moveTo>
                  <a:cubicBezTo>
                    <a:pt x="27" y="13"/>
                    <a:pt x="26" y="11"/>
                    <a:pt x="26" y="9"/>
                  </a:cubicBezTo>
                  <a:cubicBezTo>
                    <a:pt x="26" y="7"/>
                    <a:pt x="21" y="1"/>
                    <a:pt x="19" y="0"/>
                  </a:cubicBezTo>
                  <a:cubicBezTo>
                    <a:pt x="19" y="0"/>
                    <a:pt x="18" y="1"/>
                    <a:pt x="16" y="1"/>
                  </a:cubicBezTo>
                  <a:cubicBezTo>
                    <a:pt x="15" y="2"/>
                    <a:pt x="13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4" y="21"/>
                    <a:pt x="6" y="23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8"/>
                    <a:pt x="14" y="29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8"/>
                    <a:pt x="21" y="27"/>
                    <a:pt x="22" y="26"/>
                  </a:cubicBezTo>
                  <a:cubicBezTo>
                    <a:pt x="23" y="25"/>
                    <a:pt x="27" y="23"/>
                    <a:pt x="27" y="22"/>
                  </a:cubicBezTo>
                  <a:cubicBezTo>
                    <a:pt x="27" y="22"/>
                    <a:pt x="28" y="21"/>
                    <a:pt x="28" y="20"/>
                  </a:cubicBezTo>
                  <a:cubicBezTo>
                    <a:pt x="28" y="20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6"/>
                    <a:pt x="27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0" name="Freeform 1434"/>
            <p:cNvSpPr>
              <a:spLocks/>
            </p:cNvSpPr>
            <p:nvPr/>
          </p:nvSpPr>
          <p:spPr bwMode="auto">
            <a:xfrm>
              <a:off x="1532" y="2871"/>
              <a:ext cx="0" cy="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1" name="Freeform 1435"/>
            <p:cNvSpPr>
              <a:spLocks/>
            </p:cNvSpPr>
            <p:nvPr/>
          </p:nvSpPr>
          <p:spPr bwMode="auto">
            <a:xfrm>
              <a:off x="1533" y="28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2" name="Freeform 1436"/>
            <p:cNvSpPr>
              <a:spLocks/>
            </p:cNvSpPr>
            <p:nvPr/>
          </p:nvSpPr>
          <p:spPr bwMode="auto">
            <a:xfrm>
              <a:off x="1533" y="28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3" name="Freeform 1437"/>
            <p:cNvSpPr>
              <a:spLocks/>
            </p:cNvSpPr>
            <p:nvPr/>
          </p:nvSpPr>
          <p:spPr bwMode="auto">
            <a:xfrm>
              <a:off x="1531" y="2871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4" name="Freeform 1438"/>
            <p:cNvSpPr>
              <a:spLocks/>
            </p:cNvSpPr>
            <p:nvPr/>
          </p:nvSpPr>
          <p:spPr bwMode="auto">
            <a:xfrm>
              <a:off x="1552" y="2881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5" name="Freeform 1439"/>
            <p:cNvSpPr>
              <a:spLocks/>
            </p:cNvSpPr>
            <p:nvPr/>
          </p:nvSpPr>
          <p:spPr bwMode="auto">
            <a:xfrm>
              <a:off x="1527" y="2875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6" name="Freeform 1440"/>
            <p:cNvSpPr>
              <a:spLocks/>
            </p:cNvSpPr>
            <p:nvPr/>
          </p:nvSpPr>
          <p:spPr bwMode="auto">
            <a:xfrm>
              <a:off x="1530" y="287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7" name="Freeform 1441"/>
            <p:cNvSpPr>
              <a:spLocks/>
            </p:cNvSpPr>
            <p:nvPr/>
          </p:nvSpPr>
          <p:spPr bwMode="auto">
            <a:xfrm>
              <a:off x="1528" y="287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8" name="Freeform 1442"/>
            <p:cNvSpPr>
              <a:spLocks/>
            </p:cNvSpPr>
            <p:nvPr/>
          </p:nvSpPr>
          <p:spPr bwMode="auto">
            <a:xfrm>
              <a:off x="1552" y="2885"/>
              <a:ext cx="1" cy="3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1 h 3"/>
                <a:gd name="T4" fmla="*/ 1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9" name="Freeform 1443"/>
            <p:cNvSpPr>
              <a:spLocks/>
            </p:cNvSpPr>
            <p:nvPr/>
          </p:nvSpPr>
          <p:spPr bwMode="auto">
            <a:xfrm>
              <a:off x="1542" y="28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0" name="Freeform 1444"/>
            <p:cNvSpPr>
              <a:spLocks/>
            </p:cNvSpPr>
            <p:nvPr/>
          </p:nvSpPr>
          <p:spPr bwMode="auto">
            <a:xfrm>
              <a:off x="1553" y="288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1" name="Freeform 1445"/>
            <p:cNvSpPr>
              <a:spLocks/>
            </p:cNvSpPr>
            <p:nvPr/>
          </p:nvSpPr>
          <p:spPr bwMode="auto">
            <a:xfrm>
              <a:off x="1543" y="28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2" name="Freeform 1446"/>
            <p:cNvSpPr>
              <a:spLocks/>
            </p:cNvSpPr>
            <p:nvPr/>
          </p:nvSpPr>
          <p:spPr bwMode="auto">
            <a:xfrm>
              <a:off x="1543" y="28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3" name="Freeform 1447"/>
            <p:cNvSpPr>
              <a:spLocks/>
            </p:cNvSpPr>
            <p:nvPr/>
          </p:nvSpPr>
          <p:spPr bwMode="auto">
            <a:xfrm>
              <a:off x="1486" y="2667"/>
              <a:ext cx="86" cy="70"/>
            </a:xfrm>
            <a:custGeom>
              <a:avLst/>
              <a:gdLst>
                <a:gd name="T0" fmla="*/ 89 w 90"/>
                <a:gd name="T1" fmla="*/ 2 h 73"/>
                <a:gd name="T2" fmla="*/ 84 w 90"/>
                <a:gd name="T3" fmla="*/ 0 h 73"/>
                <a:gd name="T4" fmla="*/ 43 w 90"/>
                <a:gd name="T5" fmla="*/ 0 h 73"/>
                <a:gd name="T6" fmla="*/ 38 w 90"/>
                <a:gd name="T7" fmla="*/ 9 h 73"/>
                <a:gd name="T8" fmla="*/ 31 w 90"/>
                <a:gd name="T9" fmla="*/ 18 h 73"/>
                <a:gd name="T10" fmla="*/ 23 w 90"/>
                <a:gd name="T11" fmla="*/ 29 h 73"/>
                <a:gd name="T12" fmla="*/ 14 w 90"/>
                <a:gd name="T13" fmla="*/ 46 h 73"/>
                <a:gd name="T14" fmla="*/ 3 w 90"/>
                <a:gd name="T15" fmla="*/ 65 h 73"/>
                <a:gd name="T16" fmla="*/ 0 w 90"/>
                <a:gd name="T17" fmla="*/ 73 h 73"/>
                <a:gd name="T18" fmla="*/ 40 w 90"/>
                <a:gd name="T19" fmla="*/ 73 h 73"/>
                <a:gd name="T20" fmla="*/ 40 w 90"/>
                <a:gd name="T21" fmla="*/ 57 h 73"/>
                <a:gd name="T22" fmla="*/ 47 w 90"/>
                <a:gd name="T23" fmla="*/ 51 h 73"/>
                <a:gd name="T24" fmla="*/ 52 w 90"/>
                <a:gd name="T25" fmla="*/ 49 h 73"/>
                <a:gd name="T26" fmla="*/ 52 w 90"/>
                <a:gd name="T27" fmla="*/ 17 h 73"/>
                <a:gd name="T28" fmla="*/ 54 w 90"/>
                <a:gd name="T29" fmla="*/ 17 h 73"/>
                <a:gd name="T30" fmla="*/ 81 w 90"/>
                <a:gd name="T31" fmla="*/ 17 h 73"/>
                <a:gd name="T32" fmla="*/ 90 w 90"/>
                <a:gd name="T33" fmla="*/ 17 h 73"/>
                <a:gd name="T34" fmla="*/ 90 w 90"/>
                <a:gd name="T35" fmla="*/ 8 h 73"/>
                <a:gd name="T36" fmla="*/ 90 w 90"/>
                <a:gd name="T37" fmla="*/ 8 h 73"/>
                <a:gd name="T38" fmla="*/ 90 w 90"/>
                <a:gd name="T39" fmla="*/ 5 h 73"/>
                <a:gd name="T40" fmla="*/ 90 w 90"/>
                <a:gd name="T41" fmla="*/ 5 h 73"/>
                <a:gd name="T42" fmla="*/ 90 w 90"/>
                <a:gd name="T43" fmla="*/ 3 h 73"/>
                <a:gd name="T44" fmla="*/ 90 w 90"/>
                <a:gd name="T45" fmla="*/ 3 h 73"/>
                <a:gd name="T46" fmla="*/ 89 w 90"/>
                <a:gd name="T47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73">
                  <a:moveTo>
                    <a:pt x="89" y="2"/>
                  </a:moveTo>
                  <a:cubicBezTo>
                    <a:pt x="89" y="1"/>
                    <a:pt x="89" y="0"/>
                    <a:pt x="8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3"/>
                    <a:pt x="39" y="6"/>
                    <a:pt x="38" y="9"/>
                  </a:cubicBezTo>
                  <a:cubicBezTo>
                    <a:pt x="37" y="12"/>
                    <a:pt x="34" y="14"/>
                    <a:pt x="31" y="18"/>
                  </a:cubicBezTo>
                  <a:cubicBezTo>
                    <a:pt x="27" y="21"/>
                    <a:pt x="23" y="26"/>
                    <a:pt x="23" y="29"/>
                  </a:cubicBezTo>
                  <a:cubicBezTo>
                    <a:pt x="22" y="34"/>
                    <a:pt x="19" y="39"/>
                    <a:pt x="14" y="46"/>
                  </a:cubicBezTo>
                  <a:cubicBezTo>
                    <a:pt x="10" y="52"/>
                    <a:pt x="6" y="58"/>
                    <a:pt x="3" y="65"/>
                  </a:cubicBezTo>
                  <a:cubicBezTo>
                    <a:pt x="1" y="68"/>
                    <a:pt x="0" y="71"/>
                    <a:pt x="0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5"/>
                    <a:pt x="43" y="53"/>
                    <a:pt x="47" y="51"/>
                  </a:cubicBezTo>
                  <a:cubicBezTo>
                    <a:pt x="49" y="51"/>
                    <a:pt x="51" y="49"/>
                    <a:pt x="52" y="49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70" y="17"/>
                    <a:pt x="81" y="17"/>
                  </a:cubicBezTo>
                  <a:cubicBezTo>
                    <a:pt x="86" y="17"/>
                    <a:pt x="89" y="17"/>
                    <a:pt x="90" y="17"/>
                  </a:cubicBezTo>
                  <a:cubicBezTo>
                    <a:pt x="90" y="15"/>
                    <a:pt x="90" y="12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0" y="7"/>
                    <a:pt x="90" y="6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4"/>
                    <a:pt x="90" y="4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2"/>
                    <a:pt x="89" y="2"/>
                    <a:pt x="89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4" name="Freeform 1448"/>
            <p:cNvSpPr>
              <a:spLocks/>
            </p:cNvSpPr>
            <p:nvPr/>
          </p:nvSpPr>
          <p:spPr bwMode="auto">
            <a:xfrm>
              <a:off x="1571" y="2669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5" name="Freeform 1449"/>
            <p:cNvSpPr>
              <a:spLocks/>
            </p:cNvSpPr>
            <p:nvPr/>
          </p:nvSpPr>
          <p:spPr bwMode="auto">
            <a:xfrm>
              <a:off x="1486" y="2673"/>
              <a:ext cx="121" cy="137"/>
            </a:xfrm>
            <a:custGeom>
              <a:avLst/>
              <a:gdLst>
                <a:gd name="T0" fmla="*/ 52 w 127"/>
                <a:gd name="T1" fmla="*/ 143 h 143"/>
                <a:gd name="T2" fmla="*/ 53 w 127"/>
                <a:gd name="T3" fmla="*/ 143 h 143"/>
                <a:gd name="T4" fmla="*/ 54 w 127"/>
                <a:gd name="T5" fmla="*/ 143 h 143"/>
                <a:gd name="T6" fmla="*/ 54 w 127"/>
                <a:gd name="T7" fmla="*/ 142 h 143"/>
                <a:gd name="T8" fmla="*/ 66 w 127"/>
                <a:gd name="T9" fmla="*/ 139 h 143"/>
                <a:gd name="T10" fmla="*/ 67 w 127"/>
                <a:gd name="T11" fmla="*/ 137 h 143"/>
                <a:gd name="T12" fmla="*/ 73 w 127"/>
                <a:gd name="T13" fmla="*/ 136 h 143"/>
                <a:gd name="T14" fmla="*/ 82 w 127"/>
                <a:gd name="T15" fmla="*/ 135 h 143"/>
                <a:gd name="T16" fmla="*/ 83 w 127"/>
                <a:gd name="T17" fmla="*/ 135 h 143"/>
                <a:gd name="T18" fmla="*/ 101 w 127"/>
                <a:gd name="T19" fmla="*/ 135 h 143"/>
                <a:gd name="T20" fmla="*/ 127 w 127"/>
                <a:gd name="T21" fmla="*/ 135 h 143"/>
                <a:gd name="T22" fmla="*/ 124 w 127"/>
                <a:gd name="T23" fmla="*/ 124 h 143"/>
                <a:gd name="T24" fmla="*/ 127 w 127"/>
                <a:gd name="T25" fmla="*/ 22 h 143"/>
                <a:gd name="T26" fmla="*/ 96 w 127"/>
                <a:gd name="T27" fmla="*/ 1 h 143"/>
                <a:gd name="T28" fmla="*/ 94 w 127"/>
                <a:gd name="T29" fmla="*/ 0 h 143"/>
                <a:gd name="T30" fmla="*/ 94 w 127"/>
                <a:gd name="T31" fmla="*/ 3 h 143"/>
                <a:gd name="T32" fmla="*/ 94 w 127"/>
                <a:gd name="T33" fmla="*/ 5 h 143"/>
                <a:gd name="T34" fmla="*/ 94 w 127"/>
                <a:gd name="T35" fmla="*/ 6 h 143"/>
                <a:gd name="T36" fmla="*/ 94 w 127"/>
                <a:gd name="T37" fmla="*/ 8 h 143"/>
                <a:gd name="T38" fmla="*/ 94 w 127"/>
                <a:gd name="T39" fmla="*/ 10 h 143"/>
                <a:gd name="T40" fmla="*/ 94 w 127"/>
                <a:gd name="T41" fmla="*/ 10 h 143"/>
                <a:gd name="T42" fmla="*/ 94 w 127"/>
                <a:gd name="T43" fmla="*/ 11 h 143"/>
                <a:gd name="T44" fmla="*/ 94 w 127"/>
                <a:gd name="T45" fmla="*/ 12 h 143"/>
                <a:gd name="T46" fmla="*/ 94 w 127"/>
                <a:gd name="T47" fmla="*/ 12 h 143"/>
                <a:gd name="T48" fmla="*/ 94 w 127"/>
                <a:gd name="T49" fmla="*/ 13 h 143"/>
                <a:gd name="T50" fmla="*/ 93 w 127"/>
                <a:gd name="T51" fmla="*/ 13 h 143"/>
                <a:gd name="T52" fmla="*/ 93 w 127"/>
                <a:gd name="T53" fmla="*/ 13 h 143"/>
                <a:gd name="T54" fmla="*/ 93 w 127"/>
                <a:gd name="T55" fmla="*/ 13 h 143"/>
                <a:gd name="T56" fmla="*/ 93 w 127"/>
                <a:gd name="T57" fmla="*/ 13 h 143"/>
                <a:gd name="T58" fmla="*/ 58 w 127"/>
                <a:gd name="T59" fmla="*/ 14 h 143"/>
                <a:gd name="T60" fmla="*/ 56 w 127"/>
                <a:gd name="T61" fmla="*/ 42 h 143"/>
                <a:gd name="T62" fmla="*/ 44 w 127"/>
                <a:gd name="T63" fmla="*/ 51 h 143"/>
                <a:gd name="T64" fmla="*/ 0 w 127"/>
                <a:gd name="T65" fmla="*/ 70 h 143"/>
                <a:gd name="T66" fmla="*/ 5 w 127"/>
                <a:gd name="T67" fmla="*/ 79 h 143"/>
                <a:gd name="T68" fmla="*/ 8 w 127"/>
                <a:gd name="T69" fmla="*/ 98 h 143"/>
                <a:gd name="T70" fmla="*/ 4 w 127"/>
                <a:gd name="T71" fmla="*/ 125 h 143"/>
                <a:gd name="T72" fmla="*/ 5 w 127"/>
                <a:gd name="T73" fmla="*/ 123 h 143"/>
                <a:gd name="T74" fmla="*/ 7 w 127"/>
                <a:gd name="T75" fmla="*/ 123 h 143"/>
                <a:gd name="T76" fmla="*/ 12 w 127"/>
                <a:gd name="T77" fmla="*/ 123 h 143"/>
                <a:gd name="T78" fmla="*/ 18 w 127"/>
                <a:gd name="T79" fmla="*/ 123 h 143"/>
                <a:gd name="T80" fmla="*/ 28 w 127"/>
                <a:gd name="T81" fmla="*/ 123 h 143"/>
                <a:gd name="T82" fmla="*/ 38 w 127"/>
                <a:gd name="T83" fmla="*/ 128 h 143"/>
                <a:gd name="T84" fmla="*/ 46 w 127"/>
                <a:gd name="T85" fmla="*/ 138 h 143"/>
                <a:gd name="T86" fmla="*/ 50 w 127"/>
                <a:gd name="T87" fmla="*/ 142 h 143"/>
                <a:gd name="T88" fmla="*/ 51 w 127"/>
                <a:gd name="T89" fmla="*/ 143 h 143"/>
                <a:gd name="T90" fmla="*/ 51 w 127"/>
                <a:gd name="T9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43">
                  <a:moveTo>
                    <a:pt x="51" y="143"/>
                  </a:moveTo>
                  <a:cubicBezTo>
                    <a:pt x="52" y="143"/>
                    <a:pt x="52" y="143"/>
                    <a:pt x="52" y="143"/>
                  </a:cubicBezTo>
                  <a:cubicBezTo>
                    <a:pt x="52" y="143"/>
                    <a:pt x="53" y="143"/>
                    <a:pt x="53" y="143"/>
                  </a:cubicBezTo>
                  <a:cubicBezTo>
                    <a:pt x="53" y="143"/>
                    <a:pt x="53" y="143"/>
                    <a:pt x="53" y="143"/>
                  </a:cubicBezTo>
                  <a:cubicBezTo>
                    <a:pt x="53" y="143"/>
                    <a:pt x="53" y="143"/>
                    <a:pt x="53" y="143"/>
                  </a:cubicBezTo>
                  <a:cubicBezTo>
                    <a:pt x="54" y="143"/>
                    <a:pt x="54" y="143"/>
                    <a:pt x="54" y="143"/>
                  </a:cubicBezTo>
                  <a:cubicBezTo>
                    <a:pt x="54" y="143"/>
                    <a:pt x="54" y="143"/>
                    <a:pt x="54" y="142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54" y="136"/>
                    <a:pt x="59" y="133"/>
                    <a:pt x="64" y="138"/>
                  </a:cubicBezTo>
                  <a:cubicBezTo>
                    <a:pt x="65" y="139"/>
                    <a:pt x="66" y="139"/>
                    <a:pt x="66" y="139"/>
                  </a:cubicBezTo>
                  <a:cubicBezTo>
                    <a:pt x="66" y="139"/>
                    <a:pt x="67" y="139"/>
                    <a:pt x="67" y="139"/>
                  </a:cubicBezTo>
                  <a:cubicBezTo>
                    <a:pt x="67" y="138"/>
                    <a:pt x="67" y="138"/>
                    <a:pt x="67" y="137"/>
                  </a:cubicBezTo>
                  <a:cubicBezTo>
                    <a:pt x="68" y="137"/>
                    <a:pt x="69" y="136"/>
                    <a:pt x="70" y="136"/>
                  </a:cubicBezTo>
                  <a:cubicBezTo>
                    <a:pt x="71" y="136"/>
                    <a:pt x="72" y="136"/>
                    <a:pt x="73" y="136"/>
                  </a:cubicBezTo>
                  <a:cubicBezTo>
                    <a:pt x="74" y="137"/>
                    <a:pt x="76" y="137"/>
                    <a:pt x="77" y="137"/>
                  </a:cubicBezTo>
                  <a:cubicBezTo>
                    <a:pt x="78" y="137"/>
                    <a:pt x="81" y="136"/>
                    <a:pt x="82" y="135"/>
                  </a:cubicBezTo>
                  <a:cubicBezTo>
                    <a:pt x="82" y="135"/>
                    <a:pt x="83" y="135"/>
                    <a:pt x="83" y="135"/>
                  </a:cubicBezTo>
                  <a:cubicBezTo>
                    <a:pt x="83" y="135"/>
                    <a:pt x="83" y="135"/>
                    <a:pt x="83" y="135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5"/>
                    <a:pt x="92" y="135"/>
                    <a:pt x="101" y="135"/>
                  </a:cubicBezTo>
                  <a:cubicBezTo>
                    <a:pt x="102" y="135"/>
                    <a:pt x="104" y="135"/>
                    <a:pt x="105" y="135"/>
                  </a:cubicBezTo>
                  <a:cubicBezTo>
                    <a:pt x="121" y="135"/>
                    <a:pt x="125" y="135"/>
                    <a:pt x="127" y="135"/>
                  </a:cubicBezTo>
                  <a:cubicBezTo>
                    <a:pt x="127" y="134"/>
                    <a:pt x="127" y="131"/>
                    <a:pt x="127" y="128"/>
                  </a:cubicBezTo>
                  <a:cubicBezTo>
                    <a:pt x="124" y="124"/>
                    <a:pt x="124" y="124"/>
                    <a:pt x="124" y="124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13" y="12"/>
                    <a:pt x="101" y="4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5" y="1"/>
                    <a:pt x="95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3"/>
                    <a:pt x="94" y="3"/>
                    <a:pt x="94" y="4"/>
                  </a:cubicBezTo>
                  <a:cubicBezTo>
                    <a:pt x="94" y="4"/>
                    <a:pt x="94" y="4"/>
                    <a:pt x="94" y="5"/>
                  </a:cubicBezTo>
                  <a:cubicBezTo>
                    <a:pt x="94" y="5"/>
                    <a:pt x="94" y="5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4" y="7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9"/>
                    <a:pt x="94" y="9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3"/>
                    <a:pt x="94" y="13"/>
                  </a:cubicBezTo>
                  <a:cubicBezTo>
                    <a:pt x="94" y="13"/>
                    <a:pt x="94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4"/>
                    <a:pt x="92" y="14"/>
                    <a:pt x="81" y="14"/>
                  </a:cubicBezTo>
                  <a:cubicBezTo>
                    <a:pt x="74" y="14"/>
                    <a:pt x="64" y="14"/>
                    <a:pt x="58" y="14"/>
                  </a:cubicBezTo>
                  <a:cubicBezTo>
                    <a:pt x="57" y="14"/>
                    <a:pt x="56" y="14"/>
                    <a:pt x="56" y="14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4"/>
                    <a:pt x="53" y="46"/>
                    <a:pt x="49" y="48"/>
                  </a:cubicBezTo>
                  <a:cubicBezTo>
                    <a:pt x="47" y="49"/>
                    <a:pt x="45" y="50"/>
                    <a:pt x="44" y="51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2" y="76"/>
                    <a:pt x="4" y="78"/>
                  </a:cubicBezTo>
                  <a:cubicBezTo>
                    <a:pt x="4" y="78"/>
                    <a:pt x="5" y="79"/>
                    <a:pt x="5" y="79"/>
                  </a:cubicBezTo>
                  <a:cubicBezTo>
                    <a:pt x="8" y="82"/>
                    <a:pt x="7" y="85"/>
                    <a:pt x="7" y="88"/>
                  </a:cubicBezTo>
                  <a:cubicBezTo>
                    <a:pt x="6" y="91"/>
                    <a:pt x="6" y="94"/>
                    <a:pt x="8" y="98"/>
                  </a:cubicBezTo>
                  <a:cubicBezTo>
                    <a:pt x="12" y="103"/>
                    <a:pt x="11" y="112"/>
                    <a:pt x="4" y="122"/>
                  </a:cubicBezTo>
                  <a:cubicBezTo>
                    <a:pt x="4" y="123"/>
                    <a:pt x="4" y="124"/>
                    <a:pt x="4" y="125"/>
                  </a:cubicBezTo>
                  <a:cubicBezTo>
                    <a:pt x="4" y="124"/>
                    <a:pt x="5" y="124"/>
                    <a:pt x="5" y="123"/>
                  </a:cubicBezTo>
                  <a:cubicBezTo>
                    <a:pt x="5" y="123"/>
                    <a:pt x="5" y="123"/>
                    <a:pt x="5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6" y="123"/>
                    <a:pt x="7" y="123"/>
                    <a:pt x="7" y="123"/>
                  </a:cubicBezTo>
                  <a:cubicBezTo>
                    <a:pt x="7" y="123"/>
                    <a:pt x="8" y="123"/>
                    <a:pt x="8" y="123"/>
                  </a:cubicBezTo>
                  <a:cubicBezTo>
                    <a:pt x="9" y="123"/>
                    <a:pt x="10" y="123"/>
                    <a:pt x="12" y="123"/>
                  </a:cubicBezTo>
                  <a:cubicBezTo>
                    <a:pt x="14" y="123"/>
                    <a:pt x="16" y="123"/>
                    <a:pt x="17" y="123"/>
                  </a:cubicBezTo>
                  <a:cubicBezTo>
                    <a:pt x="17" y="123"/>
                    <a:pt x="17" y="123"/>
                    <a:pt x="18" y="123"/>
                  </a:cubicBezTo>
                  <a:cubicBezTo>
                    <a:pt x="19" y="123"/>
                    <a:pt x="22" y="122"/>
                    <a:pt x="25" y="122"/>
                  </a:cubicBezTo>
                  <a:cubicBezTo>
                    <a:pt x="26" y="122"/>
                    <a:pt x="27" y="122"/>
                    <a:pt x="28" y="123"/>
                  </a:cubicBezTo>
                  <a:cubicBezTo>
                    <a:pt x="30" y="124"/>
                    <a:pt x="33" y="127"/>
                    <a:pt x="34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40" y="132"/>
                    <a:pt x="43" y="137"/>
                    <a:pt x="46" y="138"/>
                  </a:cubicBezTo>
                  <a:cubicBezTo>
                    <a:pt x="46" y="139"/>
                    <a:pt x="47" y="139"/>
                    <a:pt x="47" y="139"/>
                  </a:cubicBezTo>
                  <a:cubicBezTo>
                    <a:pt x="48" y="140"/>
                    <a:pt x="49" y="141"/>
                    <a:pt x="50" y="142"/>
                  </a:cubicBezTo>
                  <a:cubicBezTo>
                    <a:pt x="50" y="142"/>
                    <a:pt x="50" y="142"/>
                    <a:pt x="50" y="142"/>
                  </a:cubicBezTo>
                  <a:cubicBezTo>
                    <a:pt x="51" y="142"/>
                    <a:pt x="51" y="143"/>
                    <a:pt x="51" y="14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1" y="143"/>
                    <a:pt x="51" y="143"/>
                    <a:pt x="51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6" name="Freeform 1450"/>
            <p:cNvSpPr>
              <a:spLocks/>
            </p:cNvSpPr>
            <p:nvPr/>
          </p:nvSpPr>
          <p:spPr bwMode="auto">
            <a:xfrm>
              <a:off x="1576" y="2673"/>
              <a:ext cx="0" cy="3"/>
            </a:xfrm>
            <a:custGeom>
              <a:avLst/>
              <a:gdLst>
                <a:gd name="T0" fmla="*/ 1 h 3"/>
                <a:gd name="T1" fmla="*/ 2 h 3"/>
                <a:gd name="T2" fmla="*/ 3 h 3"/>
                <a:gd name="T3" fmla="*/ 3 h 3"/>
                <a:gd name="T4" fmla="*/ 3 h 3"/>
                <a:gd name="T5" fmla="*/ 0 h 3"/>
                <a:gd name="T6" fmla="*/ 0 h 3"/>
                <a:gd name="T7" fmla="*/ 1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7" name="Freeform 1451"/>
            <p:cNvSpPr>
              <a:spLocks/>
            </p:cNvSpPr>
            <p:nvPr/>
          </p:nvSpPr>
          <p:spPr bwMode="auto">
            <a:xfrm>
              <a:off x="1578" y="26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8" name="Freeform 1452"/>
            <p:cNvSpPr>
              <a:spLocks/>
            </p:cNvSpPr>
            <p:nvPr/>
          </p:nvSpPr>
          <p:spPr bwMode="auto">
            <a:xfrm>
              <a:off x="1576" y="26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9" name="Oval 1453"/>
            <p:cNvSpPr>
              <a:spLocks noChangeArrowheads="1"/>
            </p:cNvSpPr>
            <p:nvPr/>
          </p:nvSpPr>
          <p:spPr bwMode="auto">
            <a:xfrm>
              <a:off x="1576" y="2673"/>
              <a:ext cx="1" cy="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0" name="Freeform 1454"/>
            <p:cNvSpPr>
              <a:spLocks/>
            </p:cNvSpPr>
            <p:nvPr/>
          </p:nvSpPr>
          <p:spPr bwMode="auto">
            <a:xfrm>
              <a:off x="1490" y="2791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1" name="Freeform 1455"/>
            <p:cNvSpPr>
              <a:spLocks/>
            </p:cNvSpPr>
            <p:nvPr/>
          </p:nvSpPr>
          <p:spPr bwMode="auto">
            <a:xfrm>
              <a:off x="1534" y="2809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2" name="Freeform 1456"/>
            <p:cNvSpPr>
              <a:spLocks/>
            </p:cNvSpPr>
            <p:nvPr/>
          </p:nvSpPr>
          <p:spPr bwMode="auto">
            <a:xfrm>
              <a:off x="1531" y="2806"/>
              <a:ext cx="3" cy="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3" name="Freeform 1457"/>
            <p:cNvSpPr>
              <a:spLocks/>
            </p:cNvSpPr>
            <p:nvPr/>
          </p:nvSpPr>
          <p:spPr bwMode="auto">
            <a:xfrm>
              <a:off x="1491" y="279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4" name="Freeform 1458"/>
            <p:cNvSpPr>
              <a:spLocks/>
            </p:cNvSpPr>
            <p:nvPr/>
          </p:nvSpPr>
          <p:spPr bwMode="auto">
            <a:xfrm>
              <a:off x="1493" y="2791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5" name="Freeform 1459"/>
            <p:cNvSpPr>
              <a:spLocks/>
            </p:cNvSpPr>
            <p:nvPr/>
          </p:nvSpPr>
          <p:spPr bwMode="auto">
            <a:xfrm>
              <a:off x="1494" y="2791"/>
              <a:ext cx="3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6" name="Freeform 1460"/>
            <p:cNvSpPr>
              <a:spLocks/>
            </p:cNvSpPr>
            <p:nvPr/>
          </p:nvSpPr>
          <p:spPr bwMode="auto">
            <a:xfrm>
              <a:off x="1502" y="2790"/>
              <a:ext cx="8" cy="1"/>
            </a:xfrm>
            <a:custGeom>
              <a:avLst/>
              <a:gdLst>
                <a:gd name="T0" fmla="*/ 0 w 8"/>
                <a:gd name="T1" fmla="*/ 1 h 1"/>
                <a:gd name="T2" fmla="*/ 1 w 8"/>
                <a:gd name="T3" fmla="*/ 1 h 1"/>
                <a:gd name="T4" fmla="*/ 8 w 8"/>
                <a:gd name="T5" fmla="*/ 0 h 1"/>
                <a:gd name="T6" fmla="*/ 1 w 8"/>
                <a:gd name="T7" fmla="*/ 1 h 1"/>
                <a:gd name="T8" fmla="*/ 0 w 8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5" y="0"/>
                    <a:pt x="8" y="0"/>
                  </a:cubicBezTo>
                  <a:cubicBezTo>
                    <a:pt x="5" y="0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7" name="Freeform 1461"/>
            <p:cNvSpPr>
              <a:spLocks/>
            </p:cNvSpPr>
            <p:nvPr/>
          </p:nvSpPr>
          <p:spPr bwMode="auto">
            <a:xfrm>
              <a:off x="1575" y="26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8" name="Freeform 1462"/>
            <p:cNvSpPr>
              <a:spLocks/>
            </p:cNvSpPr>
            <p:nvPr/>
          </p:nvSpPr>
          <p:spPr bwMode="auto">
            <a:xfrm>
              <a:off x="1575" y="2686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9" name="Freeform 1463"/>
            <p:cNvSpPr>
              <a:spLocks/>
            </p:cNvSpPr>
            <p:nvPr/>
          </p:nvSpPr>
          <p:spPr bwMode="auto">
            <a:xfrm>
              <a:off x="1575" y="26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0" name="Freeform 1464"/>
            <p:cNvSpPr>
              <a:spLocks/>
            </p:cNvSpPr>
            <p:nvPr/>
          </p:nvSpPr>
          <p:spPr bwMode="auto">
            <a:xfrm>
              <a:off x="1576" y="2676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1" name="Freeform 1465"/>
            <p:cNvSpPr>
              <a:spLocks/>
            </p:cNvSpPr>
            <p:nvPr/>
          </p:nvSpPr>
          <p:spPr bwMode="auto">
            <a:xfrm>
              <a:off x="1575" y="26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2" name="Freeform 1466"/>
            <p:cNvSpPr>
              <a:spLocks/>
            </p:cNvSpPr>
            <p:nvPr/>
          </p:nvSpPr>
          <p:spPr bwMode="auto">
            <a:xfrm>
              <a:off x="1576" y="26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3" name="Freeform 1467"/>
            <p:cNvSpPr>
              <a:spLocks/>
            </p:cNvSpPr>
            <p:nvPr/>
          </p:nvSpPr>
          <p:spPr bwMode="auto">
            <a:xfrm>
              <a:off x="1576" y="26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4" name="Freeform 1468"/>
            <p:cNvSpPr>
              <a:spLocks/>
            </p:cNvSpPr>
            <p:nvPr/>
          </p:nvSpPr>
          <p:spPr bwMode="auto">
            <a:xfrm>
              <a:off x="1576" y="26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5" name="Freeform 1469"/>
            <p:cNvSpPr>
              <a:spLocks/>
            </p:cNvSpPr>
            <p:nvPr/>
          </p:nvSpPr>
          <p:spPr bwMode="auto">
            <a:xfrm>
              <a:off x="1576" y="2683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6" name="Freeform 1470"/>
            <p:cNvSpPr>
              <a:spLocks/>
            </p:cNvSpPr>
            <p:nvPr/>
          </p:nvSpPr>
          <p:spPr bwMode="auto">
            <a:xfrm>
              <a:off x="1576" y="26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7" name="Freeform 1471"/>
            <p:cNvSpPr>
              <a:spLocks/>
            </p:cNvSpPr>
            <p:nvPr/>
          </p:nvSpPr>
          <p:spPr bwMode="auto">
            <a:xfrm>
              <a:off x="1576" y="267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8" name="Freeform 1472"/>
            <p:cNvSpPr>
              <a:spLocks/>
            </p:cNvSpPr>
            <p:nvPr/>
          </p:nvSpPr>
          <p:spPr bwMode="auto">
            <a:xfrm>
              <a:off x="1576" y="267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9" name="Freeform 1473"/>
            <p:cNvSpPr>
              <a:spLocks/>
            </p:cNvSpPr>
            <p:nvPr/>
          </p:nvSpPr>
          <p:spPr bwMode="auto">
            <a:xfrm>
              <a:off x="1576" y="26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0" name="Freeform 1474"/>
            <p:cNvSpPr>
              <a:spLocks/>
            </p:cNvSpPr>
            <p:nvPr/>
          </p:nvSpPr>
          <p:spPr bwMode="auto">
            <a:xfrm>
              <a:off x="1576" y="2674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1" name="Freeform 1475"/>
            <p:cNvSpPr>
              <a:spLocks/>
            </p:cNvSpPr>
            <p:nvPr/>
          </p:nvSpPr>
          <p:spPr bwMode="auto">
            <a:xfrm>
              <a:off x="1576" y="26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2" name="Freeform 1476"/>
            <p:cNvSpPr>
              <a:spLocks/>
            </p:cNvSpPr>
            <p:nvPr/>
          </p:nvSpPr>
          <p:spPr bwMode="auto">
            <a:xfrm>
              <a:off x="1537" y="2698"/>
              <a:ext cx="176" cy="164"/>
            </a:xfrm>
            <a:custGeom>
              <a:avLst/>
              <a:gdLst>
                <a:gd name="T0" fmla="*/ 2 w 184"/>
                <a:gd name="T1" fmla="*/ 125 h 171"/>
                <a:gd name="T2" fmla="*/ 10 w 184"/>
                <a:gd name="T3" fmla="*/ 140 h 171"/>
                <a:gd name="T4" fmla="*/ 10 w 184"/>
                <a:gd name="T5" fmla="*/ 142 h 171"/>
                <a:gd name="T6" fmla="*/ 10 w 184"/>
                <a:gd name="T7" fmla="*/ 147 h 171"/>
                <a:gd name="T8" fmla="*/ 10 w 184"/>
                <a:gd name="T9" fmla="*/ 148 h 171"/>
                <a:gd name="T10" fmla="*/ 16 w 184"/>
                <a:gd name="T11" fmla="*/ 149 h 171"/>
                <a:gd name="T12" fmla="*/ 24 w 184"/>
                <a:gd name="T13" fmla="*/ 149 h 171"/>
                <a:gd name="T14" fmla="*/ 33 w 184"/>
                <a:gd name="T15" fmla="*/ 144 h 171"/>
                <a:gd name="T16" fmla="*/ 42 w 184"/>
                <a:gd name="T17" fmla="*/ 156 h 171"/>
                <a:gd name="T18" fmla="*/ 42 w 184"/>
                <a:gd name="T19" fmla="*/ 161 h 171"/>
                <a:gd name="T20" fmla="*/ 47 w 184"/>
                <a:gd name="T21" fmla="*/ 170 h 171"/>
                <a:gd name="T22" fmla="*/ 47 w 184"/>
                <a:gd name="T23" fmla="*/ 170 h 171"/>
                <a:gd name="T24" fmla="*/ 48 w 184"/>
                <a:gd name="T25" fmla="*/ 169 h 171"/>
                <a:gd name="T26" fmla="*/ 53 w 184"/>
                <a:gd name="T27" fmla="*/ 167 h 171"/>
                <a:gd name="T28" fmla="*/ 54 w 184"/>
                <a:gd name="T29" fmla="*/ 168 h 171"/>
                <a:gd name="T30" fmla="*/ 55 w 184"/>
                <a:gd name="T31" fmla="*/ 169 h 171"/>
                <a:gd name="T32" fmla="*/ 56 w 184"/>
                <a:gd name="T33" fmla="*/ 170 h 171"/>
                <a:gd name="T34" fmla="*/ 57 w 184"/>
                <a:gd name="T35" fmla="*/ 171 h 171"/>
                <a:gd name="T36" fmla="*/ 69 w 184"/>
                <a:gd name="T37" fmla="*/ 166 h 171"/>
                <a:gd name="T38" fmla="*/ 70 w 184"/>
                <a:gd name="T39" fmla="*/ 168 h 171"/>
                <a:gd name="T40" fmla="*/ 73 w 184"/>
                <a:gd name="T41" fmla="*/ 167 h 171"/>
                <a:gd name="T42" fmla="*/ 74 w 184"/>
                <a:gd name="T43" fmla="*/ 163 h 171"/>
                <a:gd name="T44" fmla="*/ 75 w 184"/>
                <a:gd name="T45" fmla="*/ 161 h 171"/>
                <a:gd name="T46" fmla="*/ 76 w 184"/>
                <a:gd name="T47" fmla="*/ 151 h 171"/>
                <a:gd name="T48" fmla="*/ 85 w 184"/>
                <a:gd name="T49" fmla="*/ 146 h 171"/>
                <a:gd name="T50" fmla="*/ 93 w 184"/>
                <a:gd name="T51" fmla="*/ 131 h 171"/>
                <a:gd name="T52" fmla="*/ 98 w 184"/>
                <a:gd name="T53" fmla="*/ 134 h 171"/>
                <a:gd name="T54" fmla="*/ 103 w 184"/>
                <a:gd name="T55" fmla="*/ 128 h 171"/>
                <a:gd name="T56" fmla="*/ 113 w 184"/>
                <a:gd name="T57" fmla="*/ 124 h 171"/>
                <a:gd name="T58" fmla="*/ 126 w 184"/>
                <a:gd name="T59" fmla="*/ 116 h 171"/>
                <a:gd name="T60" fmla="*/ 140 w 184"/>
                <a:gd name="T61" fmla="*/ 115 h 171"/>
                <a:gd name="T62" fmla="*/ 147 w 184"/>
                <a:gd name="T63" fmla="*/ 115 h 171"/>
                <a:gd name="T64" fmla="*/ 157 w 184"/>
                <a:gd name="T65" fmla="*/ 112 h 171"/>
                <a:gd name="T66" fmla="*/ 174 w 184"/>
                <a:gd name="T67" fmla="*/ 110 h 171"/>
                <a:gd name="T68" fmla="*/ 180 w 184"/>
                <a:gd name="T69" fmla="*/ 105 h 171"/>
                <a:gd name="T70" fmla="*/ 183 w 184"/>
                <a:gd name="T71" fmla="*/ 97 h 171"/>
                <a:gd name="T72" fmla="*/ 183 w 184"/>
                <a:gd name="T73" fmla="*/ 95 h 171"/>
                <a:gd name="T74" fmla="*/ 183 w 184"/>
                <a:gd name="T75" fmla="*/ 93 h 171"/>
                <a:gd name="T76" fmla="*/ 184 w 184"/>
                <a:gd name="T77" fmla="*/ 87 h 171"/>
                <a:gd name="T78" fmla="*/ 184 w 184"/>
                <a:gd name="T79" fmla="*/ 81 h 171"/>
                <a:gd name="T80" fmla="*/ 184 w 184"/>
                <a:gd name="T81" fmla="*/ 72 h 171"/>
                <a:gd name="T82" fmla="*/ 176 w 184"/>
                <a:gd name="T83" fmla="*/ 73 h 171"/>
                <a:gd name="T84" fmla="*/ 169 w 184"/>
                <a:gd name="T85" fmla="*/ 61 h 171"/>
                <a:gd name="T86" fmla="*/ 156 w 184"/>
                <a:gd name="T87" fmla="*/ 56 h 171"/>
                <a:gd name="T88" fmla="*/ 64 w 184"/>
                <a:gd name="T89" fmla="*/ 0 h 171"/>
                <a:gd name="T90" fmla="*/ 78 w 184"/>
                <a:gd name="T91" fmla="*/ 101 h 171"/>
                <a:gd name="T92" fmla="*/ 32 w 184"/>
                <a:gd name="T93" fmla="*/ 113 h 171"/>
                <a:gd name="T94" fmla="*/ 19 w 184"/>
                <a:gd name="T95" fmla="*/ 114 h 171"/>
                <a:gd name="T96" fmla="*/ 14 w 184"/>
                <a:gd name="T97" fmla="*/ 118 h 171"/>
                <a:gd name="T98" fmla="*/ 5 w 184"/>
                <a:gd name="T99" fmla="*/ 116 h 171"/>
                <a:gd name="T100" fmla="*/ 4 w 184"/>
                <a:gd name="T101" fmla="*/ 119 h 171"/>
                <a:gd name="T102" fmla="*/ 2 w 184"/>
                <a:gd name="T103" fmla="*/ 121 h 171"/>
                <a:gd name="T104" fmla="*/ 0 w 184"/>
                <a:gd name="T105" fmla="*/ 1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4" h="171">
                  <a:moveTo>
                    <a:pt x="0" y="121"/>
                  </a:moveTo>
                  <a:cubicBezTo>
                    <a:pt x="2" y="125"/>
                    <a:pt x="2" y="125"/>
                    <a:pt x="2" y="125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2" y="127"/>
                    <a:pt x="3" y="130"/>
                    <a:pt x="3" y="131"/>
                  </a:cubicBezTo>
                  <a:cubicBezTo>
                    <a:pt x="7" y="135"/>
                    <a:pt x="10" y="137"/>
                    <a:pt x="10" y="139"/>
                  </a:cubicBezTo>
                  <a:cubicBezTo>
                    <a:pt x="10" y="139"/>
                    <a:pt x="10" y="140"/>
                    <a:pt x="10" y="140"/>
                  </a:cubicBezTo>
                  <a:cubicBezTo>
                    <a:pt x="10" y="140"/>
                    <a:pt x="10" y="141"/>
                    <a:pt x="10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0" y="143"/>
                    <a:pt x="10" y="143"/>
                    <a:pt x="10" y="144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9"/>
                    <a:pt x="10" y="149"/>
                    <a:pt x="11" y="150"/>
                  </a:cubicBezTo>
                  <a:cubicBezTo>
                    <a:pt x="13" y="148"/>
                    <a:pt x="14" y="149"/>
                    <a:pt x="16" y="149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17" y="148"/>
                    <a:pt x="18" y="147"/>
                    <a:pt x="20" y="147"/>
                  </a:cubicBezTo>
                  <a:cubicBezTo>
                    <a:pt x="21" y="147"/>
                    <a:pt x="22" y="148"/>
                    <a:pt x="24" y="149"/>
                  </a:cubicBezTo>
                  <a:cubicBezTo>
                    <a:pt x="24" y="149"/>
                    <a:pt x="25" y="149"/>
                    <a:pt x="25" y="149"/>
                  </a:cubicBezTo>
                  <a:cubicBezTo>
                    <a:pt x="26" y="149"/>
                    <a:pt x="28" y="147"/>
                    <a:pt x="28" y="147"/>
                  </a:cubicBezTo>
                  <a:cubicBezTo>
                    <a:pt x="31" y="145"/>
                    <a:pt x="32" y="144"/>
                    <a:pt x="33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7" y="144"/>
                    <a:pt x="40" y="151"/>
                    <a:pt x="40" y="154"/>
                  </a:cubicBezTo>
                  <a:cubicBezTo>
                    <a:pt x="40" y="154"/>
                    <a:pt x="41" y="155"/>
                    <a:pt x="42" y="156"/>
                  </a:cubicBezTo>
                  <a:cubicBezTo>
                    <a:pt x="43" y="157"/>
                    <a:pt x="44" y="158"/>
                    <a:pt x="44" y="159"/>
                  </a:cubicBezTo>
                  <a:cubicBezTo>
                    <a:pt x="44" y="160"/>
                    <a:pt x="44" y="161"/>
                    <a:pt x="42" y="161"/>
                  </a:cubicBezTo>
                  <a:cubicBezTo>
                    <a:pt x="42" y="161"/>
                    <a:pt x="42" y="161"/>
                    <a:pt x="42" y="161"/>
                  </a:cubicBezTo>
                  <a:cubicBezTo>
                    <a:pt x="45" y="162"/>
                    <a:pt x="45" y="165"/>
                    <a:pt x="46" y="166"/>
                  </a:cubicBezTo>
                  <a:cubicBezTo>
                    <a:pt x="46" y="167"/>
                    <a:pt x="46" y="168"/>
                    <a:pt x="46" y="168"/>
                  </a:cubicBezTo>
                  <a:cubicBezTo>
                    <a:pt x="46" y="169"/>
                    <a:pt x="47" y="169"/>
                    <a:pt x="47" y="170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7" y="170"/>
                    <a:pt x="48" y="170"/>
                    <a:pt x="48" y="170"/>
                  </a:cubicBezTo>
                  <a:cubicBezTo>
                    <a:pt x="48" y="170"/>
                    <a:pt x="48" y="170"/>
                    <a:pt x="48" y="170"/>
                  </a:cubicBezTo>
                  <a:cubicBezTo>
                    <a:pt x="48" y="170"/>
                    <a:pt x="48" y="170"/>
                    <a:pt x="48" y="169"/>
                  </a:cubicBezTo>
                  <a:cubicBezTo>
                    <a:pt x="49" y="168"/>
                    <a:pt x="50" y="167"/>
                    <a:pt x="51" y="167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54" y="167"/>
                    <a:pt x="54" y="168"/>
                    <a:pt x="54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68"/>
                    <a:pt x="55" y="168"/>
                    <a:pt x="55" y="168"/>
                  </a:cubicBezTo>
                  <a:cubicBezTo>
                    <a:pt x="55" y="168"/>
                    <a:pt x="55" y="168"/>
                    <a:pt x="55" y="169"/>
                  </a:cubicBezTo>
                  <a:cubicBezTo>
                    <a:pt x="55" y="169"/>
                    <a:pt x="55" y="169"/>
                    <a:pt x="55" y="169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6" y="169"/>
                    <a:pt x="56" y="169"/>
                    <a:pt x="56" y="170"/>
                  </a:cubicBezTo>
                  <a:cubicBezTo>
                    <a:pt x="56" y="170"/>
                    <a:pt x="56" y="170"/>
                    <a:pt x="56" y="170"/>
                  </a:cubicBezTo>
                  <a:cubicBezTo>
                    <a:pt x="56" y="170"/>
                    <a:pt x="56" y="170"/>
                    <a:pt x="57" y="170"/>
                  </a:cubicBezTo>
                  <a:cubicBezTo>
                    <a:pt x="57" y="170"/>
                    <a:pt x="57" y="170"/>
                    <a:pt x="57" y="170"/>
                  </a:cubicBezTo>
                  <a:cubicBezTo>
                    <a:pt x="57" y="170"/>
                    <a:pt x="57" y="171"/>
                    <a:pt x="57" y="171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58" y="171"/>
                    <a:pt x="60" y="169"/>
                    <a:pt x="60" y="168"/>
                  </a:cubicBezTo>
                  <a:cubicBezTo>
                    <a:pt x="61" y="165"/>
                    <a:pt x="67" y="163"/>
                    <a:pt x="69" y="166"/>
                  </a:cubicBezTo>
                  <a:cubicBezTo>
                    <a:pt x="69" y="166"/>
                    <a:pt x="70" y="167"/>
                    <a:pt x="69" y="168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70" y="168"/>
                    <a:pt x="70" y="168"/>
                    <a:pt x="70" y="168"/>
                  </a:cubicBezTo>
                  <a:cubicBezTo>
                    <a:pt x="71" y="168"/>
                    <a:pt x="71" y="167"/>
                    <a:pt x="72" y="167"/>
                  </a:cubicBezTo>
                  <a:cubicBezTo>
                    <a:pt x="72" y="167"/>
                    <a:pt x="72" y="167"/>
                    <a:pt x="73" y="167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73" y="167"/>
                    <a:pt x="73" y="166"/>
                    <a:pt x="73" y="166"/>
                  </a:cubicBezTo>
                  <a:cubicBezTo>
                    <a:pt x="74" y="166"/>
                    <a:pt x="74" y="165"/>
                    <a:pt x="74" y="165"/>
                  </a:cubicBezTo>
                  <a:cubicBezTo>
                    <a:pt x="74" y="164"/>
                    <a:pt x="74" y="164"/>
                    <a:pt x="74" y="163"/>
                  </a:cubicBezTo>
                  <a:cubicBezTo>
                    <a:pt x="74" y="163"/>
                    <a:pt x="75" y="163"/>
                    <a:pt x="75" y="163"/>
                  </a:cubicBezTo>
                  <a:cubicBezTo>
                    <a:pt x="75" y="162"/>
                    <a:pt x="75" y="162"/>
                    <a:pt x="75" y="161"/>
                  </a:cubicBezTo>
                  <a:cubicBezTo>
                    <a:pt x="75" y="161"/>
                    <a:pt x="75" y="161"/>
                    <a:pt x="75" y="161"/>
                  </a:cubicBezTo>
                  <a:cubicBezTo>
                    <a:pt x="76" y="160"/>
                    <a:pt x="76" y="160"/>
                    <a:pt x="76" y="159"/>
                  </a:cubicBezTo>
                  <a:cubicBezTo>
                    <a:pt x="76" y="159"/>
                    <a:pt x="76" y="158"/>
                    <a:pt x="75" y="157"/>
                  </a:cubicBezTo>
                  <a:cubicBezTo>
                    <a:pt x="75" y="155"/>
                    <a:pt x="74" y="152"/>
                    <a:pt x="76" y="151"/>
                  </a:cubicBezTo>
                  <a:cubicBezTo>
                    <a:pt x="77" y="151"/>
                    <a:pt x="78" y="151"/>
                    <a:pt x="79" y="151"/>
                  </a:cubicBezTo>
                  <a:cubicBezTo>
                    <a:pt x="82" y="151"/>
                    <a:pt x="83" y="150"/>
                    <a:pt x="84" y="148"/>
                  </a:cubicBezTo>
                  <a:cubicBezTo>
                    <a:pt x="85" y="147"/>
                    <a:pt x="85" y="146"/>
                    <a:pt x="85" y="146"/>
                  </a:cubicBezTo>
                  <a:cubicBezTo>
                    <a:pt x="86" y="143"/>
                    <a:pt x="87" y="142"/>
                    <a:pt x="88" y="141"/>
                  </a:cubicBezTo>
                  <a:cubicBezTo>
                    <a:pt x="88" y="137"/>
                    <a:pt x="89" y="133"/>
                    <a:pt x="92" y="132"/>
                  </a:cubicBezTo>
                  <a:cubicBezTo>
                    <a:pt x="92" y="131"/>
                    <a:pt x="92" y="131"/>
                    <a:pt x="93" y="131"/>
                  </a:cubicBezTo>
                  <a:cubicBezTo>
                    <a:pt x="93" y="131"/>
                    <a:pt x="94" y="132"/>
                    <a:pt x="94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3"/>
                    <a:pt x="98" y="134"/>
                    <a:pt x="98" y="134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99" y="130"/>
                    <a:pt x="101" y="130"/>
                    <a:pt x="102" y="129"/>
                  </a:cubicBezTo>
                  <a:cubicBezTo>
                    <a:pt x="103" y="129"/>
                    <a:pt x="103" y="129"/>
                    <a:pt x="103" y="128"/>
                  </a:cubicBezTo>
                  <a:cubicBezTo>
                    <a:pt x="104" y="125"/>
                    <a:pt x="106" y="123"/>
                    <a:pt x="108" y="123"/>
                  </a:cubicBezTo>
                  <a:cubicBezTo>
                    <a:pt x="109" y="123"/>
                    <a:pt x="110" y="124"/>
                    <a:pt x="111" y="124"/>
                  </a:cubicBezTo>
                  <a:cubicBezTo>
                    <a:pt x="112" y="124"/>
                    <a:pt x="113" y="124"/>
                    <a:pt x="113" y="124"/>
                  </a:cubicBezTo>
                  <a:cubicBezTo>
                    <a:pt x="113" y="121"/>
                    <a:pt x="116" y="120"/>
                    <a:pt x="118" y="120"/>
                  </a:cubicBezTo>
                  <a:cubicBezTo>
                    <a:pt x="120" y="120"/>
                    <a:pt x="122" y="119"/>
                    <a:pt x="124" y="118"/>
                  </a:cubicBezTo>
                  <a:cubicBezTo>
                    <a:pt x="124" y="117"/>
                    <a:pt x="125" y="117"/>
                    <a:pt x="126" y="116"/>
                  </a:cubicBezTo>
                  <a:cubicBezTo>
                    <a:pt x="128" y="115"/>
                    <a:pt x="130" y="113"/>
                    <a:pt x="132" y="113"/>
                  </a:cubicBezTo>
                  <a:cubicBezTo>
                    <a:pt x="133" y="113"/>
                    <a:pt x="134" y="114"/>
                    <a:pt x="134" y="114"/>
                  </a:cubicBezTo>
                  <a:cubicBezTo>
                    <a:pt x="135" y="115"/>
                    <a:pt x="136" y="115"/>
                    <a:pt x="140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4" y="115"/>
                    <a:pt x="146" y="115"/>
                    <a:pt x="146" y="115"/>
                  </a:cubicBezTo>
                  <a:cubicBezTo>
                    <a:pt x="146" y="115"/>
                    <a:pt x="147" y="115"/>
                    <a:pt x="147" y="115"/>
                  </a:cubicBezTo>
                  <a:cubicBezTo>
                    <a:pt x="147" y="115"/>
                    <a:pt x="147" y="114"/>
                    <a:pt x="148" y="114"/>
                  </a:cubicBezTo>
                  <a:cubicBezTo>
                    <a:pt x="149" y="113"/>
                    <a:pt x="150" y="113"/>
                    <a:pt x="152" y="112"/>
                  </a:cubicBezTo>
                  <a:cubicBezTo>
                    <a:pt x="153" y="112"/>
                    <a:pt x="155" y="111"/>
                    <a:pt x="157" y="112"/>
                  </a:cubicBezTo>
                  <a:cubicBezTo>
                    <a:pt x="157" y="112"/>
                    <a:pt x="158" y="112"/>
                    <a:pt x="159" y="112"/>
                  </a:cubicBezTo>
                  <a:cubicBezTo>
                    <a:pt x="161" y="112"/>
                    <a:pt x="164" y="111"/>
                    <a:pt x="167" y="111"/>
                  </a:cubicBezTo>
                  <a:cubicBezTo>
                    <a:pt x="170" y="110"/>
                    <a:pt x="172" y="110"/>
                    <a:pt x="174" y="110"/>
                  </a:cubicBezTo>
                  <a:cubicBezTo>
                    <a:pt x="176" y="110"/>
                    <a:pt x="177" y="109"/>
                    <a:pt x="179" y="107"/>
                  </a:cubicBezTo>
                  <a:cubicBezTo>
                    <a:pt x="179" y="106"/>
                    <a:pt x="179" y="106"/>
                    <a:pt x="180" y="105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0" y="104"/>
                    <a:pt x="181" y="103"/>
                    <a:pt x="181" y="102"/>
                  </a:cubicBezTo>
                  <a:cubicBezTo>
                    <a:pt x="182" y="100"/>
                    <a:pt x="182" y="99"/>
                    <a:pt x="182" y="98"/>
                  </a:cubicBezTo>
                  <a:cubicBezTo>
                    <a:pt x="183" y="98"/>
                    <a:pt x="183" y="98"/>
                    <a:pt x="183" y="97"/>
                  </a:cubicBezTo>
                  <a:cubicBezTo>
                    <a:pt x="183" y="97"/>
                    <a:pt x="183" y="97"/>
                    <a:pt x="183" y="97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3" y="96"/>
                    <a:pt x="183" y="96"/>
                    <a:pt x="183" y="95"/>
                  </a:cubicBezTo>
                  <a:cubicBezTo>
                    <a:pt x="183" y="95"/>
                    <a:pt x="183" y="95"/>
                    <a:pt x="183" y="95"/>
                  </a:cubicBezTo>
                  <a:cubicBezTo>
                    <a:pt x="183" y="94"/>
                    <a:pt x="183" y="94"/>
                    <a:pt x="183" y="93"/>
                  </a:cubicBezTo>
                  <a:cubicBezTo>
                    <a:pt x="183" y="93"/>
                    <a:pt x="183" y="93"/>
                    <a:pt x="183" y="93"/>
                  </a:cubicBezTo>
                  <a:cubicBezTo>
                    <a:pt x="183" y="92"/>
                    <a:pt x="183" y="91"/>
                    <a:pt x="183" y="90"/>
                  </a:cubicBezTo>
                  <a:cubicBezTo>
                    <a:pt x="183" y="90"/>
                    <a:pt x="183" y="90"/>
                    <a:pt x="184" y="90"/>
                  </a:cubicBezTo>
                  <a:cubicBezTo>
                    <a:pt x="184" y="89"/>
                    <a:pt x="184" y="88"/>
                    <a:pt x="184" y="87"/>
                  </a:cubicBezTo>
                  <a:cubicBezTo>
                    <a:pt x="184" y="86"/>
                    <a:pt x="184" y="86"/>
                    <a:pt x="184" y="86"/>
                  </a:cubicBezTo>
                  <a:cubicBezTo>
                    <a:pt x="184" y="85"/>
                    <a:pt x="184" y="84"/>
                    <a:pt x="184" y="83"/>
                  </a:cubicBezTo>
                  <a:cubicBezTo>
                    <a:pt x="184" y="82"/>
                    <a:pt x="184" y="82"/>
                    <a:pt x="184" y="81"/>
                  </a:cubicBezTo>
                  <a:cubicBezTo>
                    <a:pt x="184" y="80"/>
                    <a:pt x="184" y="79"/>
                    <a:pt x="184" y="77"/>
                  </a:cubicBezTo>
                  <a:cubicBezTo>
                    <a:pt x="184" y="77"/>
                    <a:pt x="184" y="77"/>
                    <a:pt x="184" y="76"/>
                  </a:cubicBezTo>
                  <a:cubicBezTo>
                    <a:pt x="184" y="75"/>
                    <a:pt x="184" y="73"/>
                    <a:pt x="184" y="72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1" y="72"/>
                    <a:pt x="178" y="72"/>
                    <a:pt x="177" y="72"/>
                  </a:cubicBezTo>
                  <a:cubicBezTo>
                    <a:pt x="177" y="73"/>
                    <a:pt x="176" y="73"/>
                    <a:pt x="176" y="73"/>
                  </a:cubicBezTo>
                  <a:cubicBezTo>
                    <a:pt x="174" y="73"/>
                    <a:pt x="174" y="73"/>
                    <a:pt x="174" y="73"/>
                  </a:cubicBezTo>
                  <a:cubicBezTo>
                    <a:pt x="174" y="71"/>
                    <a:pt x="174" y="71"/>
                    <a:pt x="174" y="71"/>
                  </a:cubicBezTo>
                  <a:cubicBezTo>
                    <a:pt x="174" y="71"/>
                    <a:pt x="174" y="63"/>
                    <a:pt x="169" y="61"/>
                  </a:cubicBezTo>
                  <a:cubicBezTo>
                    <a:pt x="164" y="58"/>
                    <a:pt x="157" y="57"/>
                    <a:pt x="157" y="57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56" y="56"/>
                    <a:pt x="152" y="49"/>
                    <a:pt x="149" y="46"/>
                  </a:cubicBezTo>
                  <a:cubicBezTo>
                    <a:pt x="147" y="44"/>
                    <a:pt x="118" y="25"/>
                    <a:pt x="8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7"/>
                    <a:pt x="78" y="111"/>
                    <a:pt x="76" y="112"/>
                  </a:cubicBezTo>
                  <a:cubicBezTo>
                    <a:pt x="75" y="113"/>
                    <a:pt x="74" y="113"/>
                    <a:pt x="52" y="113"/>
                  </a:cubicBezTo>
                  <a:cubicBezTo>
                    <a:pt x="44" y="113"/>
                    <a:pt x="36" y="113"/>
                    <a:pt x="32" y="113"/>
                  </a:cubicBezTo>
                  <a:cubicBezTo>
                    <a:pt x="32" y="113"/>
                    <a:pt x="31" y="113"/>
                    <a:pt x="31" y="113"/>
                  </a:cubicBezTo>
                  <a:cubicBezTo>
                    <a:pt x="30" y="113"/>
                    <a:pt x="26" y="115"/>
                    <a:pt x="24" y="115"/>
                  </a:cubicBezTo>
                  <a:cubicBezTo>
                    <a:pt x="22" y="115"/>
                    <a:pt x="21" y="115"/>
                    <a:pt x="19" y="114"/>
                  </a:cubicBezTo>
                  <a:cubicBezTo>
                    <a:pt x="19" y="114"/>
                    <a:pt x="18" y="114"/>
                    <a:pt x="17" y="114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15"/>
                    <a:pt x="16" y="118"/>
                    <a:pt x="14" y="118"/>
                  </a:cubicBezTo>
                  <a:cubicBezTo>
                    <a:pt x="12" y="118"/>
                    <a:pt x="11" y="117"/>
                    <a:pt x="9" y="115"/>
                  </a:cubicBezTo>
                  <a:cubicBezTo>
                    <a:pt x="7" y="113"/>
                    <a:pt x="6" y="113"/>
                    <a:pt x="6" y="113"/>
                  </a:cubicBezTo>
                  <a:cubicBezTo>
                    <a:pt x="6" y="113"/>
                    <a:pt x="5" y="114"/>
                    <a:pt x="5" y="116"/>
                  </a:cubicBezTo>
                  <a:cubicBezTo>
                    <a:pt x="5" y="117"/>
                    <a:pt x="5" y="117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4" y="119"/>
                    <a:pt x="4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2" y="120"/>
                    <a:pt x="2" y="120"/>
                    <a:pt x="2" y="121"/>
                  </a:cubicBezTo>
                  <a:cubicBezTo>
                    <a:pt x="2" y="121"/>
                    <a:pt x="1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3" name="Freeform 1477"/>
            <p:cNvSpPr>
              <a:spLocks/>
            </p:cNvSpPr>
            <p:nvPr/>
          </p:nvSpPr>
          <p:spPr bwMode="auto">
            <a:xfrm>
              <a:off x="1686" y="275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4" name="Freeform 1478"/>
            <p:cNvSpPr>
              <a:spLocks/>
            </p:cNvSpPr>
            <p:nvPr/>
          </p:nvSpPr>
          <p:spPr bwMode="auto">
            <a:xfrm>
              <a:off x="1706" y="2766"/>
              <a:ext cx="7" cy="1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0 h 1"/>
                <a:gd name="T4" fmla="*/ 7 w 7"/>
                <a:gd name="T5" fmla="*/ 0 h 1"/>
                <a:gd name="T6" fmla="*/ 0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1" y="1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5" name="Freeform 1479"/>
            <p:cNvSpPr>
              <a:spLocks/>
            </p:cNvSpPr>
            <p:nvPr/>
          </p:nvSpPr>
          <p:spPr bwMode="auto">
            <a:xfrm>
              <a:off x="1546" y="2832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6" name="Freeform 1480"/>
            <p:cNvSpPr>
              <a:spLocks/>
            </p:cNvSpPr>
            <p:nvPr/>
          </p:nvSpPr>
          <p:spPr bwMode="auto">
            <a:xfrm>
              <a:off x="1546" y="2833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7" name="Oval 1481"/>
            <p:cNvSpPr>
              <a:spLocks noChangeArrowheads="1"/>
            </p:cNvSpPr>
            <p:nvPr/>
          </p:nvSpPr>
          <p:spPr bwMode="auto">
            <a:xfrm>
              <a:off x="1537" y="2814"/>
              <a:ext cx="1" cy="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8" name="Freeform 1482"/>
            <p:cNvSpPr>
              <a:spLocks/>
            </p:cNvSpPr>
            <p:nvPr/>
          </p:nvSpPr>
          <p:spPr bwMode="auto">
            <a:xfrm>
              <a:off x="1546" y="2839"/>
              <a:ext cx="0" cy="1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9" name="Freeform 1483"/>
            <p:cNvSpPr>
              <a:spLocks/>
            </p:cNvSpPr>
            <p:nvPr/>
          </p:nvSpPr>
          <p:spPr bwMode="auto">
            <a:xfrm>
              <a:off x="1590" y="2860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0" name="Freeform 1484"/>
            <p:cNvSpPr>
              <a:spLocks/>
            </p:cNvSpPr>
            <p:nvPr/>
          </p:nvSpPr>
          <p:spPr bwMode="auto">
            <a:xfrm>
              <a:off x="1590" y="286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1" name="Freeform 1485"/>
            <p:cNvSpPr>
              <a:spLocks/>
            </p:cNvSpPr>
            <p:nvPr/>
          </p:nvSpPr>
          <p:spPr bwMode="auto">
            <a:xfrm>
              <a:off x="1588" y="2859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2" name="Freeform 1486"/>
            <p:cNvSpPr>
              <a:spLocks/>
            </p:cNvSpPr>
            <p:nvPr/>
          </p:nvSpPr>
          <p:spPr bwMode="auto">
            <a:xfrm>
              <a:off x="1583" y="2858"/>
              <a:ext cx="2" cy="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3" name="Freeform 1487"/>
            <p:cNvSpPr>
              <a:spLocks/>
            </p:cNvSpPr>
            <p:nvPr/>
          </p:nvSpPr>
          <p:spPr bwMode="auto">
            <a:xfrm>
              <a:off x="1587" y="2858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4" name="Freeform 1488"/>
            <p:cNvSpPr>
              <a:spLocks/>
            </p:cNvSpPr>
            <p:nvPr/>
          </p:nvSpPr>
          <p:spPr bwMode="auto">
            <a:xfrm>
              <a:off x="1586" y="2858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5" name="Freeform 1489"/>
            <p:cNvSpPr>
              <a:spLocks/>
            </p:cNvSpPr>
            <p:nvPr/>
          </p:nvSpPr>
          <p:spPr bwMode="auto">
            <a:xfrm>
              <a:off x="1589" y="286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6" name="Freeform 1490"/>
            <p:cNvSpPr>
              <a:spLocks/>
            </p:cNvSpPr>
            <p:nvPr/>
          </p:nvSpPr>
          <p:spPr bwMode="auto">
            <a:xfrm>
              <a:off x="1606" y="2858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7" name="Freeform 1491"/>
            <p:cNvSpPr>
              <a:spLocks/>
            </p:cNvSpPr>
            <p:nvPr/>
          </p:nvSpPr>
          <p:spPr bwMode="auto">
            <a:xfrm>
              <a:off x="1583" y="286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8" name="Freeform 1492"/>
            <p:cNvSpPr>
              <a:spLocks/>
            </p:cNvSpPr>
            <p:nvPr/>
          </p:nvSpPr>
          <p:spPr bwMode="auto">
            <a:xfrm>
              <a:off x="1591" y="2861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9" name="Freeform 1493"/>
            <p:cNvSpPr>
              <a:spLocks/>
            </p:cNvSpPr>
            <p:nvPr/>
          </p:nvSpPr>
          <p:spPr bwMode="auto">
            <a:xfrm>
              <a:off x="1582" y="286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0" name="Freeform 1494"/>
            <p:cNvSpPr>
              <a:spLocks/>
            </p:cNvSpPr>
            <p:nvPr/>
          </p:nvSpPr>
          <p:spPr bwMode="auto">
            <a:xfrm>
              <a:off x="1581" y="2859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1" name="Freeform 1495"/>
            <p:cNvSpPr>
              <a:spLocks/>
            </p:cNvSpPr>
            <p:nvPr/>
          </p:nvSpPr>
          <p:spPr bwMode="auto">
            <a:xfrm>
              <a:off x="1546" y="2836"/>
              <a:ext cx="0" cy="3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2" name="Freeform 1496"/>
            <p:cNvSpPr>
              <a:spLocks/>
            </p:cNvSpPr>
            <p:nvPr/>
          </p:nvSpPr>
          <p:spPr bwMode="auto">
            <a:xfrm>
              <a:off x="1546" y="28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3" name="Freeform 1497"/>
            <p:cNvSpPr>
              <a:spLocks/>
            </p:cNvSpPr>
            <p:nvPr/>
          </p:nvSpPr>
          <p:spPr bwMode="auto">
            <a:xfrm>
              <a:off x="1582" y="2860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4" name="Freeform 1498"/>
            <p:cNvSpPr>
              <a:spLocks/>
            </p:cNvSpPr>
            <p:nvPr/>
          </p:nvSpPr>
          <p:spPr bwMode="auto">
            <a:xfrm>
              <a:off x="1541" y="2811"/>
              <a:ext cx="0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5" name="Freeform 1499"/>
            <p:cNvSpPr>
              <a:spLocks/>
            </p:cNvSpPr>
            <p:nvPr/>
          </p:nvSpPr>
          <p:spPr bwMode="auto">
            <a:xfrm>
              <a:off x="1545" y="2808"/>
              <a:ext cx="5" cy="3"/>
            </a:xfrm>
            <a:custGeom>
              <a:avLst/>
              <a:gdLst>
                <a:gd name="T0" fmla="*/ 0 w 5"/>
                <a:gd name="T1" fmla="*/ 0 h 3"/>
                <a:gd name="T2" fmla="*/ 5 w 5"/>
                <a:gd name="T3" fmla="*/ 3 h 3"/>
                <a:gd name="T4" fmla="*/ 0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2" y="2"/>
                    <a:pt x="3" y="3"/>
                    <a:pt x="5" y="3"/>
                  </a:cubicBezTo>
                  <a:cubicBezTo>
                    <a:pt x="3" y="3"/>
                    <a:pt x="2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6" name="Freeform 1500"/>
            <p:cNvSpPr>
              <a:spLocks/>
            </p:cNvSpPr>
            <p:nvPr/>
          </p:nvSpPr>
          <p:spPr bwMode="auto">
            <a:xfrm>
              <a:off x="1541" y="2809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7" name="Freeform 1501"/>
            <p:cNvSpPr>
              <a:spLocks/>
            </p:cNvSpPr>
            <p:nvPr/>
          </p:nvSpPr>
          <p:spPr bwMode="auto">
            <a:xfrm>
              <a:off x="1540" y="2812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8" name="Freeform 1502"/>
            <p:cNvSpPr>
              <a:spLocks/>
            </p:cNvSpPr>
            <p:nvPr/>
          </p:nvSpPr>
          <p:spPr bwMode="auto">
            <a:xfrm>
              <a:off x="1537" y="2814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9" name="Freeform 1503"/>
            <p:cNvSpPr>
              <a:spLocks/>
            </p:cNvSpPr>
            <p:nvPr/>
          </p:nvSpPr>
          <p:spPr bwMode="auto">
            <a:xfrm>
              <a:off x="1610" y="2810"/>
              <a:ext cx="85" cy="57"/>
            </a:xfrm>
            <a:custGeom>
              <a:avLst/>
              <a:gdLst>
                <a:gd name="T0" fmla="*/ 87 w 88"/>
                <a:gd name="T1" fmla="*/ 35 h 59"/>
                <a:gd name="T2" fmla="*/ 86 w 88"/>
                <a:gd name="T3" fmla="*/ 35 h 59"/>
                <a:gd name="T4" fmla="*/ 86 w 88"/>
                <a:gd name="T5" fmla="*/ 34 h 59"/>
                <a:gd name="T6" fmla="*/ 84 w 88"/>
                <a:gd name="T7" fmla="*/ 34 h 59"/>
                <a:gd name="T8" fmla="*/ 83 w 88"/>
                <a:gd name="T9" fmla="*/ 29 h 59"/>
                <a:gd name="T10" fmla="*/ 78 w 88"/>
                <a:gd name="T11" fmla="*/ 29 h 59"/>
                <a:gd name="T12" fmla="*/ 74 w 88"/>
                <a:gd name="T13" fmla="*/ 25 h 59"/>
                <a:gd name="T14" fmla="*/ 70 w 88"/>
                <a:gd name="T15" fmla="*/ 19 h 59"/>
                <a:gd name="T16" fmla="*/ 66 w 88"/>
                <a:gd name="T17" fmla="*/ 14 h 59"/>
                <a:gd name="T18" fmla="*/ 62 w 88"/>
                <a:gd name="T19" fmla="*/ 8 h 59"/>
                <a:gd name="T20" fmla="*/ 61 w 88"/>
                <a:gd name="T21" fmla="*/ 7 h 59"/>
                <a:gd name="T22" fmla="*/ 61 w 88"/>
                <a:gd name="T23" fmla="*/ 6 h 59"/>
                <a:gd name="T24" fmla="*/ 61 w 88"/>
                <a:gd name="T25" fmla="*/ 4 h 59"/>
                <a:gd name="T26" fmla="*/ 61 w 88"/>
                <a:gd name="T27" fmla="*/ 2 h 59"/>
                <a:gd name="T28" fmla="*/ 57 w 88"/>
                <a:gd name="T29" fmla="*/ 2 h 59"/>
                <a:gd name="T30" fmla="*/ 56 w 88"/>
                <a:gd name="T31" fmla="*/ 1 h 59"/>
                <a:gd name="T32" fmla="*/ 56 w 88"/>
                <a:gd name="T33" fmla="*/ 1 h 59"/>
                <a:gd name="T34" fmla="*/ 55 w 88"/>
                <a:gd name="T35" fmla="*/ 1 h 59"/>
                <a:gd name="T36" fmla="*/ 55 w 88"/>
                <a:gd name="T37" fmla="*/ 1 h 59"/>
                <a:gd name="T38" fmla="*/ 55 w 88"/>
                <a:gd name="T39" fmla="*/ 0 h 59"/>
                <a:gd name="T40" fmla="*/ 51 w 88"/>
                <a:gd name="T41" fmla="*/ 3 h 59"/>
                <a:gd name="T42" fmla="*/ 42 w 88"/>
                <a:gd name="T43" fmla="*/ 7 h 59"/>
                <a:gd name="T44" fmla="*/ 33 w 88"/>
                <a:gd name="T45" fmla="*/ 11 h 59"/>
                <a:gd name="T46" fmla="*/ 30 w 88"/>
                <a:gd name="T47" fmla="*/ 12 h 59"/>
                <a:gd name="T48" fmla="*/ 25 w 88"/>
                <a:gd name="T49" fmla="*/ 17 h 59"/>
                <a:gd name="T50" fmla="*/ 16 w 88"/>
                <a:gd name="T51" fmla="*/ 19 h 59"/>
                <a:gd name="T52" fmla="*/ 15 w 88"/>
                <a:gd name="T53" fmla="*/ 25 h 59"/>
                <a:gd name="T54" fmla="*/ 14 w 88"/>
                <a:gd name="T55" fmla="*/ 26 h 59"/>
                <a:gd name="T56" fmla="*/ 2 w 88"/>
                <a:gd name="T57" fmla="*/ 38 h 59"/>
                <a:gd name="T58" fmla="*/ 2 w 88"/>
                <a:gd name="T59" fmla="*/ 39 h 59"/>
                <a:gd name="T60" fmla="*/ 2 w 88"/>
                <a:gd name="T61" fmla="*/ 45 h 59"/>
                <a:gd name="T62" fmla="*/ 1 w 88"/>
                <a:gd name="T63" fmla="*/ 47 h 59"/>
                <a:gd name="T64" fmla="*/ 1 w 88"/>
                <a:gd name="T65" fmla="*/ 49 h 59"/>
                <a:gd name="T66" fmla="*/ 0 w 88"/>
                <a:gd name="T67" fmla="*/ 51 h 59"/>
                <a:gd name="T68" fmla="*/ 4 w 88"/>
                <a:gd name="T69" fmla="*/ 54 h 59"/>
                <a:gd name="T70" fmla="*/ 5 w 88"/>
                <a:gd name="T71" fmla="*/ 55 h 59"/>
                <a:gd name="T72" fmla="*/ 11 w 88"/>
                <a:gd name="T73" fmla="*/ 59 h 59"/>
                <a:gd name="T74" fmla="*/ 22 w 88"/>
                <a:gd name="T75" fmla="*/ 55 h 59"/>
                <a:gd name="T76" fmla="*/ 28 w 88"/>
                <a:gd name="T77" fmla="*/ 57 h 59"/>
                <a:gd name="T78" fmla="*/ 27 w 88"/>
                <a:gd name="T79" fmla="*/ 55 h 59"/>
                <a:gd name="T80" fmla="*/ 26 w 88"/>
                <a:gd name="T81" fmla="*/ 45 h 59"/>
                <a:gd name="T82" fmla="*/ 42 w 88"/>
                <a:gd name="T83" fmla="*/ 43 h 59"/>
                <a:gd name="T84" fmla="*/ 50 w 88"/>
                <a:gd name="T85" fmla="*/ 44 h 59"/>
                <a:gd name="T86" fmla="*/ 52 w 88"/>
                <a:gd name="T87" fmla="*/ 44 h 59"/>
                <a:gd name="T88" fmla="*/ 54 w 88"/>
                <a:gd name="T89" fmla="*/ 44 h 59"/>
                <a:gd name="T90" fmla="*/ 55 w 88"/>
                <a:gd name="T91" fmla="*/ 44 h 59"/>
                <a:gd name="T92" fmla="*/ 57 w 88"/>
                <a:gd name="T93" fmla="*/ 43 h 59"/>
                <a:gd name="T94" fmla="*/ 57 w 88"/>
                <a:gd name="T95" fmla="*/ 43 h 59"/>
                <a:gd name="T96" fmla="*/ 59 w 88"/>
                <a:gd name="T97" fmla="*/ 42 h 59"/>
                <a:gd name="T98" fmla="*/ 61 w 88"/>
                <a:gd name="T99" fmla="*/ 41 h 59"/>
                <a:gd name="T100" fmla="*/ 62 w 88"/>
                <a:gd name="T101" fmla="*/ 42 h 59"/>
                <a:gd name="T102" fmla="*/ 69 w 88"/>
                <a:gd name="T103" fmla="*/ 43 h 59"/>
                <a:gd name="T104" fmla="*/ 70 w 88"/>
                <a:gd name="T105" fmla="*/ 43 h 59"/>
                <a:gd name="T106" fmla="*/ 73 w 88"/>
                <a:gd name="T107" fmla="*/ 42 h 59"/>
                <a:gd name="T108" fmla="*/ 85 w 88"/>
                <a:gd name="T109" fmla="*/ 38 h 59"/>
                <a:gd name="T110" fmla="*/ 88 w 88"/>
                <a:gd name="T111" fmla="*/ 36 h 59"/>
                <a:gd name="T112" fmla="*/ 88 w 88"/>
                <a:gd name="T113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8" h="59">
                  <a:moveTo>
                    <a:pt x="88" y="35"/>
                  </a:move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3" y="33"/>
                    <a:pt x="83" y="31"/>
                    <a:pt x="83" y="29"/>
                  </a:cubicBezTo>
                  <a:cubicBezTo>
                    <a:pt x="83" y="29"/>
                    <a:pt x="83" y="29"/>
                    <a:pt x="83" y="28"/>
                  </a:cubicBezTo>
                  <a:cubicBezTo>
                    <a:pt x="81" y="29"/>
                    <a:pt x="79" y="29"/>
                    <a:pt x="78" y="29"/>
                  </a:cubicBezTo>
                  <a:cubicBezTo>
                    <a:pt x="76" y="28"/>
                    <a:pt x="76" y="27"/>
                    <a:pt x="75" y="26"/>
                  </a:cubicBezTo>
                  <a:cubicBezTo>
                    <a:pt x="75" y="26"/>
                    <a:pt x="74" y="25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0" y="25"/>
                    <a:pt x="70" y="20"/>
                    <a:pt x="70" y="19"/>
                  </a:cubicBezTo>
                  <a:cubicBezTo>
                    <a:pt x="70" y="18"/>
                    <a:pt x="67" y="15"/>
                    <a:pt x="66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4" y="13"/>
                    <a:pt x="63" y="11"/>
                    <a:pt x="63" y="9"/>
                  </a:cubicBezTo>
                  <a:cubicBezTo>
                    <a:pt x="63" y="9"/>
                    <a:pt x="62" y="8"/>
                    <a:pt x="62" y="8"/>
                  </a:cubicBezTo>
                  <a:cubicBezTo>
                    <a:pt x="62" y="8"/>
                    <a:pt x="61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3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0" y="2"/>
                  </a:cubicBezTo>
                  <a:cubicBezTo>
                    <a:pt x="59" y="2"/>
                    <a:pt x="58" y="2"/>
                    <a:pt x="57" y="2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3" y="1"/>
                    <a:pt x="52" y="2"/>
                  </a:cubicBezTo>
                  <a:cubicBezTo>
                    <a:pt x="52" y="2"/>
                    <a:pt x="51" y="2"/>
                    <a:pt x="51" y="3"/>
                  </a:cubicBezTo>
                  <a:cubicBezTo>
                    <a:pt x="50" y="3"/>
                    <a:pt x="50" y="4"/>
                    <a:pt x="49" y="4"/>
                  </a:cubicBezTo>
                  <a:cubicBezTo>
                    <a:pt x="46" y="6"/>
                    <a:pt x="44" y="7"/>
                    <a:pt x="42" y="7"/>
                  </a:cubicBezTo>
                  <a:cubicBezTo>
                    <a:pt x="41" y="7"/>
                    <a:pt x="40" y="7"/>
                    <a:pt x="40" y="7"/>
                  </a:cubicBezTo>
                  <a:cubicBezTo>
                    <a:pt x="40" y="10"/>
                    <a:pt x="37" y="12"/>
                    <a:pt x="33" y="11"/>
                  </a:cubicBezTo>
                  <a:cubicBezTo>
                    <a:pt x="33" y="11"/>
                    <a:pt x="32" y="10"/>
                    <a:pt x="31" y="10"/>
                  </a:cubicBezTo>
                  <a:cubicBezTo>
                    <a:pt x="31" y="10"/>
                    <a:pt x="31" y="10"/>
                    <a:pt x="30" y="12"/>
                  </a:cubicBezTo>
                  <a:cubicBezTo>
                    <a:pt x="30" y="15"/>
                    <a:pt x="28" y="16"/>
                    <a:pt x="26" y="16"/>
                  </a:cubicBezTo>
                  <a:cubicBezTo>
                    <a:pt x="25" y="16"/>
                    <a:pt x="25" y="16"/>
                    <a:pt x="25" y="17"/>
                  </a:cubicBezTo>
                  <a:cubicBezTo>
                    <a:pt x="25" y="21"/>
                    <a:pt x="23" y="21"/>
                    <a:pt x="22" y="21"/>
                  </a:cubicBezTo>
                  <a:cubicBezTo>
                    <a:pt x="20" y="21"/>
                    <a:pt x="18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20"/>
                    <a:pt x="15" y="23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2" y="28"/>
                    <a:pt x="11" y="33"/>
                  </a:cubicBezTo>
                  <a:cubicBezTo>
                    <a:pt x="9" y="37"/>
                    <a:pt x="5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9"/>
                  </a:cubicBezTo>
                  <a:cubicBezTo>
                    <a:pt x="3" y="40"/>
                    <a:pt x="3" y="42"/>
                    <a:pt x="3" y="44"/>
                  </a:cubicBezTo>
                  <a:cubicBezTo>
                    <a:pt x="2" y="44"/>
                    <a:pt x="2" y="45"/>
                    <a:pt x="2" y="45"/>
                  </a:cubicBezTo>
                  <a:cubicBezTo>
                    <a:pt x="2" y="45"/>
                    <a:pt x="2" y="46"/>
                    <a:pt x="2" y="46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1" y="47"/>
                    <a:pt x="1" y="47"/>
                    <a:pt x="1" y="48"/>
                  </a:cubicBezTo>
                  <a:cubicBezTo>
                    <a:pt x="1" y="48"/>
                    <a:pt x="1" y="49"/>
                    <a:pt x="1" y="49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0" y="50"/>
                    <a:pt x="0" y="50"/>
                    <a:pt x="0" y="51"/>
                  </a:cubicBezTo>
                  <a:cubicBezTo>
                    <a:pt x="2" y="51"/>
                    <a:pt x="3" y="52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5" y="54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" y="56"/>
                    <a:pt x="8" y="58"/>
                    <a:pt x="10" y="59"/>
                  </a:cubicBezTo>
                  <a:cubicBezTo>
                    <a:pt x="10" y="59"/>
                    <a:pt x="11" y="59"/>
                    <a:pt x="11" y="59"/>
                  </a:cubicBezTo>
                  <a:cubicBezTo>
                    <a:pt x="11" y="59"/>
                    <a:pt x="11" y="59"/>
                    <a:pt x="12" y="59"/>
                  </a:cubicBezTo>
                  <a:cubicBezTo>
                    <a:pt x="14" y="56"/>
                    <a:pt x="18" y="55"/>
                    <a:pt x="22" y="55"/>
                  </a:cubicBezTo>
                  <a:cubicBezTo>
                    <a:pt x="23" y="55"/>
                    <a:pt x="26" y="56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6"/>
                    <a:pt x="27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0"/>
                    <a:pt x="25" y="47"/>
                    <a:pt x="26" y="45"/>
                  </a:cubicBezTo>
                  <a:cubicBezTo>
                    <a:pt x="27" y="44"/>
                    <a:pt x="28" y="43"/>
                    <a:pt x="38" y="43"/>
                  </a:cubicBezTo>
                  <a:cubicBezTo>
                    <a:pt x="39" y="43"/>
                    <a:pt x="40" y="43"/>
                    <a:pt x="42" y="43"/>
                  </a:cubicBezTo>
                  <a:cubicBezTo>
                    <a:pt x="42" y="43"/>
                    <a:pt x="42" y="43"/>
                    <a:pt x="43" y="43"/>
                  </a:cubicBezTo>
                  <a:cubicBezTo>
                    <a:pt x="45" y="43"/>
                    <a:pt x="48" y="43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1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3" y="44"/>
                    <a:pt x="54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44"/>
                    <a:pt x="56" y="45"/>
                    <a:pt x="56" y="45"/>
                  </a:cubicBezTo>
                  <a:cubicBezTo>
                    <a:pt x="56" y="44"/>
                    <a:pt x="57" y="44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2" y="42"/>
                    <a:pt x="62" y="42"/>
                  </a:cubicBezTo>
                  <a:cubicBezTo>
                    <a:pt x="63" y="42"/>
                    <a:pt x="64" y="42"/>
                    <a:pt x="65" y="43"/>
                  </a:cubicBezTo>
                  <a:cubicBezTo>
                    <a:pt x="67" y="43"/>
                    <a:pt x="68" y="43"/>
                    <a:pt x="69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1" y="43"/>
                    <a:pt x="71" y="43"/>
                    <a:pt x="72" y="42"/>
                  </a:cubicBezTo>
                  <a:cubicBezTo>
                    <a:pt x="72" y="42"/>
                    <a:pt x="72" y="42"/>
                    <a:pt x="73" y="42"/>
                  </a:cubicBezTo>
                  <a:cubicBezTo>
                    <a:pt x="74" y="40"/>
                    <a:pt x="76" y="39"/>
                    <a:pt x="77" y="39"/>
                  </a:cubicBezTo>
                  <a:cubicBezTo>
                    <a:pt x="81" y="39"/>
                    <a:pt x="85" y="38"/>
                    <a:pt x="85" y="38"/>
                  </a:cubicBezTo>
                  <a:cubicBezTo>
                    <a:pt x="86" y="37"/>
                    <a:pt x="87" y="36"/>
                    <a:pt x="87" y="36"/>
                  </a:cubicBezTo>
                  <a:cubicBezTo>
                    <a:pt x="87" y="36"/>
                    <a:pt x="87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5"/>
                    <a:pt x="88" y="35"/>
                    <a:pt x="88" y="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0" name="Freeform 1504"/>
            <p:cNvSpPr>
              <a:spLocks/>
            </p:cNvSpPr>
            <p:nvPr/>
          </p:nvSpPr>
          <p:spPr bwMode="auto">
            <a:xfrm>
              <a:off x="1694" y="2845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1" name="Freeform 1505"/>
            <p:cNvSpPr>
              <a:spLocks/>
            </p:cNvSpPr>
            <p:nvPr/>
          </p:nvSpPr>
          <p:spPr bwMode="auto">
            <a:xfrm>
              <a:off x="1679" y="2850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2" name="Freeform 1506"/>
            <p:cNvSpPr>
              <a:spLocks/>
            </p:cNvSpPr>
            <p:nvPr/>
          </p:nvSpPr>
          <p:spPr bwMode="auto">
            <a:xfrm>
              <a:off x="1695" y="28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3" name="Freeform 1507"/>
            <p:cNvSpPr>
              <a:spLocks/>
            </p:cNvSpPr>
            <p:nvPr/>
          </p:nvSpPr>
          <p:spPr bwMode="auto">
            <a:xfrm>
              <a:off x="1676" y="2851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4" name="Freeform 1508"/>
            <p:cNvSpPr>
              <a:spLocks/>
            </p:cNvSpPr>
            <p:nvPr/>
          </p:nvSpPr>
          <p:spPr bwMode="auto">
            <a:xfrm>
              <a:off x="1670" y="2850"/>
              <a:ext cx="6" cy="1"/>
            </a:xfrm>
            <a:custGeom>
              <a:avLst/>
              <a:gdLst>
                <a:gd name="T0" fmla="*/ 3 w 7"/>
                <a:gd name="T1" fmla="*/ 1 h 1"/>
                <a:gd name="T2" fmla="*/ 0 w 7"/>
                <a:gd name="T3" fmla="*/ 0 h 1"/>
                <a:gd name="T4" fmla="*/ 3 w 7"/>
                <a:gd name="T5" fmla="*/ 1 h 1"/>
                <a:gd name="T6" fmla="*/ 7 w 7"/>
                <a:gd name="T7" fmla="*/ 1 h 1"/>
                <a:gd name="T8" fmla="*/ 7 w 7"/>
                <a:gd name="T9" fmla="*/ 1 h 1"/>
                <a:gd name="T10" fmla="*/ 3 w 7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5" name="Freeform 1509"/>
            <p:cNvSpPr>
              <a:spLocks/>
            </p:cNvSpPr>
            <p:nvPr/>
          </p:nvSpPr>
          <p:spPr bwMode="auto">
            <a:xfrm>
              <a:off x="1665" y="2850"/>
              <a:ext cx="2" cy="1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6" name="Freeform 1510"/>
            <p:cNvSpPr>
              <a:spLocks/>
            </p:cNvSpPr>
            <p:nvPr/>
          </p:nvSpPr>
          <p:spPr bwMode="auto">
            <a:xfrm>
              <a:off x="1676" y="28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7" name="Freeform 1511"/>
            <p:cNvSpPr>
              <a:spLocks/>
            </p:cNvSpPr>
            <p:nvPr/>
          </p:nvSpPr>
          <p:spPr bwMode="auto">
            <a:xfrm>
              <a:off x="1637" y="28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8" name="Freeform 1512"/>
            <p:cNvSpPr>
              <a:spLocks/>
            </p:cNvSpPr>
            <p:nvPr/>
          </p:nvSpPr>
          <p:spPr bwMode="auto">
            <a:xfrm>
              <a:off x="1610" y="2859"/>
              <a:ext cx="4" cy="3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4 w 4"/>
                <a:gd name="T5" fmla="*/ 3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4" y="3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9" name="Freeform 1513"/>
            <p:cNvSpPr>
              <a:spLocks/>
            </p:cNvSpPr>
            <p:nvPr/>
          </p:nvSpPr>
          <p:spPr bwMode="auto">
            <a:xfrm>
              <a:off x="1614" y="2862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0" name="Freeform 1514"/>
            <p:cNvSpPr>
              <a:spLocks/>
            </p:cNvSpPr>
            <p:nvPr/>
          </p:nvSpPr>
          <p:spPr bwMode="auto">
            <a:xfrm>
              <a:off x="1662" y="2852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1" name="Oval 1515"/>
            <p:cNvSpPr>
              <a:spLocks noChangeArrowheads="1"/>
            </p:cNvSpPr>
            <p:nvPr/>
          </p:nvSpPr>
          <p:spPr bwMode="auto">
            <a:xfrm>
              <a:off x="1637" y="2865"/>
              <a:ext cx="1" cy="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2" name="Freeform 1516"/>
            <p:cNvSpPr>
              <a:spLocks/>
            </p:cNvSpPr>
            <p:nvPr/>
          </p:nvSpPr>
          <p:spPr bwMode="auto">
            <a:xfrm>
              <a:off x="1665" y="28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3" name="Freeform 1517"/>
            <p:cNvSpPr>
              <a:spLocks/>
            </p:cNvSpPr>
            <p:nvPr/>
          </p:nvSpPr>
          <p:spPr bwMode="auto">
            <a:xfrm>
              <a:off x="1647" y="2851"/>
              <a:ext cx="4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4" name="Freeform 1518"/>
            <p:cNvSpPr>
              <a:spLocks/>
            </p:cNvSpPr>
            <p:nvPr/>
          </p:nvSpPr>
          <p:spPr bwMode="auto">
            <a:xfrm>
              <a:off x="1660" y="2852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5" name="Freeform 1519"/>
            <p:cNvSpPr>
              <a:spLocks/>
            </p:cNvSpPr>
            <p:nvPr/>
          </p:nvSpPr>
          <p:spPr bwMode="auto">
            <a:xfrm>
              <a:off x="1651" y="2851"/>
              <a:ext cx="7" cy="1"/>
            </a:xfrm>
            <a:custGeom>
              <a:avLst/>
              <a:gdLst>
                <a:gd name="T0" fmla="*/ 7 w 7"/>
                <a:gd name="T1" fmla="*/ 1 h 1"/>
                <a:gd name="T2" fmla="*/ 0 w 7"/>
                <a:gd name="T3" fmla="*/ 0 h 1"/>
                <a:gd name="T4" fmla="*/ 7 w 7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7" y="1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2" y="0"/>
                    <a:pt x="5" y="0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6" name="Freeform 1520"/>
            <p:cNvSpPr>
              <a:spLocks/>
            </p:cNvSpPr>
            <p:nvPr/>
          </p:nvSpPr>
          <p:spPr bwMode="auto">
            <a:xfrm>
              <a:off x="1667" y="2849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  <a:gd name="T8" fmla="*/ 0 w 2"/>
                <a:gd name="T9" fmla="*/ 1 h 1"/>
                <a:gd name="T10" fmla="*/ 1 w 2"/>
                <a:gd name="T11" fmla="*/ 1 h 1"/>
                <a:gd name="T12" fmla="*/ 1 w 2"/>
                <a:gd name="T13" fmla="*/ 1 h 1"/>
                <a:gd name="T14" fmla="*/ 2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7" name="Freeform 1521"/>
            <p:cNvSpPr>
              <a:spLocks/>
            </p:cNvSpPr>
            <p:nvPr/>
          </p:nvSpPr>
          <p:spPr bwMode="auto">
            <a:xfrm>
              <a:off x="1658" y="2852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8" name="Freeform 1522"/>
            <p:cNvSpPr>
              <a:spLocks/>
            </p:cNvSpPr>
            <p:nvPr/>
          </p:nvSpPr>
          <p:spPr bwMode="auto">
            <a:xfrm>
              <a:off x="1667" y="2850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9" name="Oval 1523"/>
            <p:cNvSpPr>
              <a:spLocks noChangeArrowheads="1"/>
            </p:cNvSpPr>
            <p:nvPr/>
          </p:nvSpPr>
          <p:spPr bwMode="auto">
            <a:xfrm>
              <a:off x="1637" y="2865"/>
              <a:ext cx="1" cy="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0" name="Freeform 1524"/>
            <p:cNvSpPr>
              <a:spLocks/>
            </p:cNvSpPr>
            <p:nvPr/>
          </p:nvSpPr>
          <p:spPr bwMode="auto">
            <a:xfrm>
              <a:off x="1665" y="2812"/>
              <a:ext cx="3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1" name="Freeform 1525"/>
            <p:cNvSpPr>
              <a:spLocks/>
            </p:cNvSpPr>
            <p:nvPr/>
          </p:nvSpPr>
          <p:spPr bwMode="auto">
            <a:xfrm>
              <a:off x="1626" y="2828"/>
              <a:ext cx="5" cy="2"/>
            </a:xfrm>
            <a:custGeom>
              <a:avLst/>
              <a:gdLst>
                <a:gd name="T0" fmla="*/ 6 w 6"/>
                <a:gd name="T1" fmla="*/ 2 h 2"/>
                <a:gd name="T2" fmla="*/ 0 w 6"/>
                <a:gd name="T3" fmla="*/ 0 h 2"/>
                <a:gd name="T4" fmla="*/ 6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cubicBezTo>
                    <a:pt x="4" y="2"/>
                    <a:pt x="2" y="1"/>
                    <a:pt x="0" y="0"/>
                  </a:cubicBezTo>
                  <a:cubicBezTo>
                    <a:pt x="2" y="1"/>
                    <a:pt x="4" y="2"/>
                    <a:pt x="6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2" name="Freeform 1526"/>
            <p:cNvSpPr>
              <a:spLocks/>
            </p:cNvSpPr>
            <p:nvPr/>
          </p:nvSpPr>
          <p:spPr bwMode="auto">
            <a:xfrm>
              <a:off x="1663" y="28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3" name="Freeform 1527"/>
            <p:cNvSpPr>
              <a:spLocks/>
            </p:cNvSpPr>
            <p:nvPr/>
          </p:nvSpPr>
          <p:spPr bwMode="auto">
            <a:xfrm>
              <a:off x="1663" y="28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4" name="Freeform 1528"/>
            <p:cNvSpPr>
              <a:spLocks/>
            </p:cNvSpPr>
            <p:nvPr/>
          </p:nvSpPr>
          <p:spPr bwMode="auto">
            <a:xfrm>
              <a:off x="1612" y="2852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5" name="Freeform 1529"/>
            <p:cNvSpPr>
              <a:spLocks/>
            </p:cNvSpPr>
            <p:nvPr/>
          </p:nvSpPr>
          <p:spPr bwMode="auto">
            <a:xfrm>
              <a:off x="1664" y="281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6" name="Freeform 1530"/>
            <p:cNvSpPr>
              <a:spLocks/>
            </p:cNvSpPr>
            <p:nvPr/>
          </p:nvSpPr>
          <p:spPr bwMode="auto">
            <a:xfrm>
              <a:off x="1611" y="2856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7" name="Freeform 1531"/>
            <p:cNvSpPr>
              <a:spLocks/>
            </p:cNvSpPr>
            <p:nvPr/>
          </p:nvSpPr>
          <p:spPr bwMode="auto">
            <a:xfrm>
              <a:off x="1664" y="28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8" name="Freeform 1532"/>
            <p:cNvSpPr>
              <a:spLocks/>
            </p:cNvSpPr>
            <p:nvPr/>
          </p:nvSpPr>
          <p:spPr bwMode="auto">
            <a:xfrm>
              <a:off x="1663" y="28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9" name="Freeform 1533"/>
            <p:cNvSpPr>
              <a:spLocks/>
            </p:cNvSpPr>
            <p:nvPr/>
          </p:nvSpPr>
          <p:spPr bwMode="auto">
            <a:xfrm>
              <a:off x="1611" y="285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0" name="Freeform 1534"/>
            <p:cNvSpPr>
              <a:spLocks/>
            </p:cNvSpPr>
            <p:nvPr/>
          </p:nvSpPr>
          <p:spPr bwMode="auto">
            <a:xfrm>
              <a:off x="1610" y="2858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1" name="Oval 1535"/>
            <p:cNvSpPr>
              <a:spLocks noChangeArrowheads="1"/>
            </p:cNvSpPr>
            <p:nvPr/>
          </p:nvSpPr>
          <p:spPr bwMode="auto">
            <a:xfrm>
              <a:off x="1610" y="2859"/>
              <a:ext cx="1" cy="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2" name="Freeform 1536"/>
            <p:cNvSpPr>
              <a:spLocks/>
            </p:cNvSpPr>
            <p:nvPr/>
          </p:nvSpPr>
          <p:spPr bwMode="auto">
            <a:xfrm>
              <a:off x="1673" y="2716"/>
              <a:ext cx="162" cy="126"/>
            </a:xfrm>
            <a:custGeom>
              <a:avLst/>
              <a:gdLst>
                <a:gd name="T0" fmla="*/ 148 w 170"/>
                <a:gd name="T1" fmla="*/ 99 h 132"/>
                <a:gd name="T2" fmla="*/ 169 w 170"/>
                <a:gd name="T3" fmla="*/ 36 h 132"/>
                <a:gd name="T4" fmla="*/ 165 w 170"/>
                <a:gd name="T5" fmla="*/ 23 h 132"/>
                <a:gd name="T6" fmla="*/ 163 w 170"/>
                <a:gd name="T7" fmla="*/ 17 h 132"/>
                <a:gd name="T8" fmla="*/ 163 w 170"/>
                <a:gd name="T9" fmla="*/ 15 h 132"/>
                <a:gd name="T10" fmla="*/ 163 w 170"/>
                <a:gd name="T11" fmla="*/ 13 h 132"/>
                <a:gd name="T12" fmla="*/ 154 w 170"/>
                <a:gd name="T13" fmla="*/ 11 h 132"/>
                <a:gd name="T14" fmla="*/ 146 w 170"/>
                <a:gd name="T15" fmla="*/ 2 h 132"/>
                <a:gd name="T16" fmla="*/ 143 w 170"/>
                <a:gd name="T17" fmla="*/ 1 h 132"/>
                <a:gd name="T18" fmla="*/ 140 w 170"/>
                <a:gd name="T19" fmla="*/ 1 h 132"/>
                <a:gd name="T20" fmla="*/ 136 w 170"/>
                <a:gd name="T21" fmla="*/ 0 h 132"/>
                <a:gd name="T22" fmla="*/ 84 w 170"/>
                <a:gd name="T23" fmla="*/ 30 h 132"/>
                <a:gd name="T24" fmla="*/ 54 w 170"/>
                <a:gd name="T25" fmla="*/ 50 h 132"/>
                <a:gd name="T26" fmla="*/ 52 w 170"/>
                <a:gd name="T27" fmla="*/ 50 h 132"/>
                <a:gd name="T28" fmla="*/ 50 w 170"/>
                <a:gd name="T29" fmla="*/ 51 h 132"/>
                <a:gd name="T30" fmla="*/ 48 w 170"/>
                <a:gd name="T31" fmla="*/ 52 h 132"/>
                <a:gd name="T32" fmla="*/ 46 w 170"/>
                <a:gd name="T33" fmla="*/ 52 h 132"/>
                <a:gd name="T34" fmla="*/ 46 w 170"/>
                <a:gd name="T35" fmla="*/ 54 h 132"/>
                <a:gd name="T36" fmla="*/ 46 w 170"/>
                <a:gd name="T37" fmla="*/ 61 h 132"/>
                <a:gd name="T38" fmla="*/ 46 w 170"/>
                <a:gd name="T39" fmla="*/ 67 h 132"/>
                <a:gd name="T40" fmla="*/ 46 w 170"/>
                <a:gd name="T41" fmla="*/ 71 h 132"/>
                <a:gd name="T42" fmla="*/ 45 w 170"/>
                <a:gd name="T43" fmla="*/ 75 h 132"/>
                <a:gd name="T44" fmla="*/ 45 w 170"/>
                <a:gd name="T45" fmla="*/ 77 h 132"/>
                <a:gd name="T46" fmla="*/ 45 w 170"/>
                <a:gd name="T47" fmla="*/ 79 h 132"/>
                <a:gd name="T48" fmla="*/ 45 w 170"/>
                <a:gd name="T49" fmla="*/ 81 h 132"/>
                <a:gd name="T50" fmla="*/ 45 w 170"/>
                <a:gd name="T51" fmla="*/ 81 h 132"/>
                <a:gd name="T52" fmla="*/ 44 w 170"/>
                <a:gd name="T53" fmla="*/ 82 h 132"/>
                <a:gd name="T54" fmla="*/ 44 w 170"/>
                <a:gd name="T55" fmla="*/ 82 h 132"/>
                <a:gd name="T56" fmla="*/ 40 w 170"/>
                <a:gd name="T57" fmla="*/ 91 h 132"/>
                <a:gd name="T58" fmla="*/ 14 w 170"/>
                <a:gd name="T59" fmla="*/ 98 h 132"/>
                <a:gd name="T60" fmla="*/ 5 w 170"/>
                <a:gd name="T61" fmla="*/ 101 h 132"/>
                <a:gd name="T62" fmla="*/ 0 w 170"/>
                <a:gd name="T63" fmla="*/ 101 h 132"/>
                <a:gd name="T64" fmla="*/ 0 w 170"/>
                <a:gd name="T65" fmla="*/ 103 h 132"/>
                <a:gd name="T66" fmla="*/ 0 w 170"/>
                <a:gd name="T67" fmla="*/ 104 h 132"/>
                <a:gd name="T68" fmla="*/ 3 w 170"/>
                <a:gd name="T69" fmla="*/ 110 h 132"/>
                <a:gd name="T70" fmla="*/ 9 w 170"/>
                <a:gd name="T71" fmla="*/ 120 h 132"/>
                <a:gd name="T72" fmla="*/ 17 w 170"/>
                <a:gd name="T73" fmla="*/ 124 h 132"/>
                <a:gd name="T74" fmla="*/ 21 w 170"/>
                <a:gd name="T75" fmla="*/ 124 h 132"/>
                <a:gd name="T76" fmla="*/ 23 w 170"/>
                <a:gd name="T77" fmla="*/ 130 h 132"/>
                <a:gd name="T78" fmla="*/ 24 w 170"/>
                <a:gd name="T79" fmla="*/ 128 h 132"/>
                <a:gd name="T80" fmla="*/ 25 w 170"/>
                <a:gd name="T81" fmla="*/ 127 h 132"/>
                <a:gd name="T82" fmla="*/ 26 w 170"/>
                <a:gd name="T83" fmla="*/ 126 h 132"/>
                <a:gd name="T84" fmla="*/ 29 w 170"/>
                <a:gd name="T85" fmla="*/ 126 h 132"/>
                <a:gd name="T86" fmla="*/ 33 w 170"/>
                <a:gd name="T87" fmla="*/ 131 h 132"/>
                <a:gd name="T88" fmla="*/ 35 w 170"/>
                <a:gd name="T89" fmla="*/ 132 h 132"/>
                <a:gd name="T90" fmla="*/ 41 w 170"/>
                <a:gd name="T91" fmla="*/ 120 h 132"/>
                <a:gd name="T92" fmla="*/ 50 w 170"/>
                <a:gd name="T93" fmla="*/ 112 h 132"/>
                <a:gd name="T94" fmla="*/ 56 w 170"/>
                <a:gd name="T95" fmla="*/ 112 h 132"/>
                <a:gd name="T96" fmla="*/ 67 w 170"/>
                <a:gd name="T97" fmla="*/ 112 h 132"/>
                <a:gd name="T98" fmla="*/ 76 w 170"/>
                <a:gd name="T99" fmla="*/ 119 h 132"/>
                <a:gd name="T100" fmla="*/ 96 w 170"/>
                <a:gd name="T101" fmla="*/ 121 h 132"/>
                <a:gd name="T102" fmla="*/ 107 w 170"/>
                <a:gd name="T103" fmla="*/ 119 h 132"/>
                <a:gd name="T104" fmla="*/ 120 w 170"/>
                <a:gd name="T105" fmla="*/ 116 h 132"/>
                <a:gd name="T106" fmla="*/ 124 w 170"/>
                <a:gd name="T107" fmla="*/ 115 h 132"/>
                <a:gd name="T108" fmla="*/ 130 w 170"/>
                <a:gd name="T109" fmla="*/ 116 h 132"/>
                <a:gd name="T110" fmla="*/ 141 w 170"/>
                <a:gd name="T111" fmla="*/ 115 h 132"/>
                <a:gd name="T112" fmla="*/ 146 w 170"/>
                <a:gd name="T113" fmla="*/ 10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32">
                  <a:moveTo>
                    <a:pt x="146" y="109"/>
                  </a:moveTo>
                  <a:cubicBezTo>
                    <a:pt x="146" y="106"/>
                    <a:pt x="146" y="105"/>
                    <a:pt x="147" y="103"/>
                  </a:cubicBezTo>
                  <a:cubicBezTo>
                    <a:pt x="147" y="102"/>
                    <a:pt x="148" y="102"/>
                    <a:pt x="148" y="99"/>
                  </a:cubicBezTo>
                  <a:cubicBezTo>
                    <a:pt x="149" y="93"/>
                    <a:pt x="164" y="78"/>
                    <a:pt x="166" y="76"/>
                  </a:cubicBezTo>
                  <a:cubicBezTo>
                    <a:pt x="167" y="74"/>
                    <a:pt x="167" y="66"/>
                    <a:pt x="167" y="49"/>
                  </a:cubicBezTo>
                  <a:cubicBezTo>
                    <a:pt x="167" y="45"/>
                    <a:pt x="168" y="41"/>
                    <a:pt x="169" y="36"/>
                  </a:cubicBezTo>
                  <a:cubicBezTo>
                    <a:pt x="170" y="35"/>
                    <a:pt x="170" y="34"/>
                    <a:pt x="169" y="33"/>
                  </a:cubicBezTo>
                  <a:cubicBezTo>
                    <a:pt x="168" y="32"/>
                    <a:pt x="167" y="31"/>
                    <a:pt x="167" y="28"/>
                  </a:cubicBezTo>
                  <a:cubicBezTo>
                    <a:pt x="168" y="26"/>
                    <a:pt x="166" y="25"/>
                    <a:pt x="165" y="23"/>
                  </a:cubicBezTo>
                  <a:cubicBezTo>
                    <a:pt x="164" y="21"/>
                    <a:pt x="163" y="20"/>
                    <a:pt x="163" y="18"/>
                  </a:cubicBezTo>
                  <a:cubicBezTo>
                    <a:pt x="163" y="18"/>
                    <a:pt x="163" y="18"/>
                    <a:pt x="163" y="17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3" y="17"/>
                    <a:pt x="163" y="17"/>
                    <a:pt x="163" y="16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3" y="16"/>
                    <a:pt x="163" y="16"/>
                    <a:pt x="163" y="15"/>
                  </a:cubicBezTo>
                  <a:cubicBezTo>
                    <a:pt x="163" y="15"/>
                    <a:pt x="163" y="15"/>
                    <a:pt x="163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3"/>
                    <a:pt x="163" y="13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2" y="11"/>
                    <a:pt x="162" y="9"/>
                    <a:pt x="162" y="7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1" y="6"/>
                    <a:pt x="147" y="3"/>
                  </a:cubicBezTo>
                  <a:cubicBezTo>
                    <a:pt x="146" y="3"/>
                    <a:pt x="146" y="2"/>
                    <a:pt x="14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2"/>
                    <a:pt x="144" y="2"/>
                    <a:pt x="144" y="1"/>
                  </a:cubicBezTo>
                  <a:cubicBezTo>
                    <a:pt x="144" y="1"/>
                    <a:pt x="143" y="1"/>
                    <a:pt x="143" y="1"/>
                  </a:cubicBezTo>
                  <a:cubicBezTo>
                    <a:pt x="143" y="1"/>
                    <a:pt x="142" y="1"/>
                    <a:pt x="142" y="1"/>
                  </a:cubicBezTo>
                  <a:cubicBezTo>
                    <a:pt x="142" y="1"/>
                    <a:pt x="141" y="1"/>
                    <a:pt x="141" y="1"/>
                  </a:cubicBezTo>
                  <a:cubicBezTo>
                    <a:pt x="141" y="1"/>
                    <a:pt x="140" y="1"/>
                    <a:pt x="140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7" y="0"/>
                    <a:pt x="137" y="0"/>
                    <a:pt x="136" y="0"/>
                  </a:cubicBezTo>
                  <a:cubicBezTo>
                    <a:pt x="136" y="0"/>
                    <a:pt x="136" y="0"/>
                    <a:pt x="135" y="0"/>
                  </a:cubicBezTo>
                  <a:cubicBezTo>
                    <a:pt x="134" y="0"/>
                    <a:pt x="133" y="0"/>
                    <a:pt x="132" y="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59" y="48"/>
                    <a:pt x="54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50"/>
                    <a:pt x="53" y="50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8" y="51"/>
                    <a:pt x="48" y="52"/>
                    <a:pt x="48" y="52"/>
                  </a:cubicBezTo>
                  <a:cubicBezTo>
                    <a:pt x="48" y="52"/>
                    <a:pt x="48" y="52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2"/>
                    <a:pt x="45" y="52"/>
                  </a:cubicBezTo>
                  <a:cubicBezTo>
                    <a:pt x="45" y="53"/>
                    <a:pt x="46" y="53"/>
                    <a:pt x="46" y="54"/>
                  </a:cubicBezTo>
                  <a:cubicBezTo>
                    <a:pt x="46" y="55"/>
                    <a:pt x="46" y="56"/>
                    <a:pt x="46" y="57"/>
                  </a:cubicBezTo>
                  <a:cubicBezTo>
                    <a:pt x="46" y="57"/>
                    <a:pt x="46" y="58"/>
                    <a:pt x="46" y="59"/>
                  </a:cubicBezTo>
                  <a:cubicBezTo>
                    <a:pt x="46" y="60"/>
                    <a:pt x="46" y="60"/>
                    <a:pt x="46" y="61"/>
                  </a:cubicBezTo>
                  <a:cubicBezTo>
                    <a:pt x="46" y="62"/>
                    <a:pt x="46" y="62"/>
                    <a:pt x="46" y="63"/>
                  </a:cubicBezTo>
                  <a:cubicBezTo>
                    <a:pt x="46" y="64"/>
                    <a:pt x="46" y="64"/>
                    <a:pt x="46" y="65"/>
                  </a:cubicBezTo>
                  <a:cubicBezTo>
                    <a:pt x="46" y="66"/>
                    <a:pt x="46" y="66"/>
                    <a:pt x="46" y="67"/>
                  </a:cubicBezTo>
                  <a:cubicBezTo>
                    <a:pt x="46" y="67"/>
                    <a:pt x="46" y="68"/>
                    <a:pt x="46" y="68"/>
                  </a:cubicBezTo>
                  <a:cubicBezTo>
                    <a:pt x="46" y="69"/>
                    <a:pt x="46" y="70"/>
                    <a:pt x="46" y="70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2"/>
                    <a:pt x="45" y="72"/>
                    <a:pt x="45" y="73"/>
                  </a:cubicBezTo>
                  <a:cubicBezTo>
                    <a:pt x="45" y="73"/>
                    <a:pt x="45" y="73"/>
                    <a:pt x="45" y="74"/>
                  </a:cubicBezTo>
                  <a:cubicBezTo>
                    <a:pt x="45" y="74"/>
                    <a:pt x="45" y="75"/>
                    <a:pt x="45" y="75"/>
                  </a:cubicBezTo>
                  <a:cubicBezTo>
                    <a:pt x="45" y="75"/>
                    <a:pt x="45" y="76"/>
                    <a:pt x="45" y="76"/>
                  </a:cubicBezTo>
                  <a:cubicBezTo>
                    <a:pt x="45" y="76"/>
                    <a:pt x="45" y="77"/>
                    <a:pt x="45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5" y="78"/>
                    <a:pt x="45" y="79"/>
                    <a:pt x="45" y="79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0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2"/>
                    <a:pt x="45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3" y="84"/>
                    <a:pt x="43" y="85"/>
                  </a:cubicBezTo>
                  <a:cubicBezTo>
                    <a:pt x="42" y="88"/>
                    <a:pt x="41" y="89"/>
                    <a:pt x="40" y="90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38" y="93"/>
                    <a:pt x="36" y="96"/>
                    <a:pt x="32" y="96"/>
                  </a:cubicBezTo>
                  <a:cubicBezTo>
                    <a:pt x="31" y="96"/>
                    <a:pt x="28" y="96"/>
                    <a:pt x="25" y="97"/>
                  </a:cubicBezTo>
                  <a:cubicBezTo>
                    <a:pt x="21" y="97"/>
                    <a:pt x="17" y="98"/>
                    <a:pt x="14" y="98"/>
                  </a:cubicBezTo>
                  <a:cubicBezTo>
                    <a:pt x="12" y="97"/>
                    <a:pt x="10" y="98"/>
                    <a:pt x="8" y="99"/>
                  </a:cubicBezTo>
                  <a:cubicBezTo>
                    <a:pt x="7" y="100"/>
                    <a:pt x="7" y="100"/>
                    <a:pt x="6" y="100"/>
                  </a:cubicBezTo>
                  <a:cubicBezTo>
                    <a:pt x="6" y="101"/>
                    <a:pt x="5" y="101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3" y="101"/>
                    <a:pt x="1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05"/>
                    <a:pt x="1" y="106"/>
                    <a:pt x="1" y="107"/>
                  </a:cubicBezTo>
                  <a:cubicBezTo>
                    <a:pt x="2" y="108"/>
                    <a:pt x="2" y="109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6" y="112"/>
                    <a:pt x="9" y="115"/>
                    <a:pt x="9" y="118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11" y="120"/>
                    <a:pt x="12" y="121"/>
                    <a:pt x="13" y="123"/>
                  </a:cubicBezTo>
                  <a:cubicBezTo>
                    <a:pt x="13" y="123"/>
                    <a:pt x="14" y="124"/>
                    <a:pt x="14" y="124"/>
                  </a:cubicBezTo>
                  <a:cubicBezTo>
                    <a:pt x="15" y="124"/>
                    <a:pt x="16" y="124"/>
                    <a:pt x="17" y="124"/>
                  </a:cubicBezTo>
                  <a:cubicBezTo>
                    <a:pt x="18" y="123"/>
                    <a:pt x="19" y="123"/>
                    <a:pt x="19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22" y="125"/>
                    <a:pt x="22" y="126"/>
                    <a:pt x="22" y="128"/>
                  </a:cubicBezTo>
                  <a:cubicBezTo>
                    <a:pt x="22" y="128"/>
                    <a:pt x="22" y="129"/>
                    <a:pt x="22" y="130"/>
                  </a:cubicBezTo>
                  <a:cubicBezTo>
                    <a:pt x="22" y="130"/>
                    <a:pt x="22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9"/>
                    <a:pt x="23" y="128"/>
                    <a:pt x="24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4" y="128"/>
                    <a:pt x="25" y="127"/>
                    <a:pt x="25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6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7" y="126"/>
                    <a:pt x="27" y="126"/>
                    <a:pt x="28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9" y="126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32" y="127"/>
                    <a:pt x="32" y="129"/>
                    <a:pt x="33" y="130"/>
                  </a:cubicBezTo>
                  <a:cubicBezTo>
                    <a:pt x="33" y="130"/>
                    <a:pt x="33" y="131"/>
                    <a:pt x="33" y="131"/>
                  </a:cubicBezTo>
                  <a:cubicBezTo>
                    <a:pt x="33" y="132"/>
                    <a:pt x="33" y="132"/>
                    <a:pt x="33" y="132"/>
                  </a:cubicBezTo>
                  <a:cubicBezTo>
                    <a:pt x="34" y="132"/>
                    <a:pt x="34" y="132"/>
                    <a:pt x="35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28"/>
                    <a:pt x="41" y="122"/>
                    <a:pt x="41" y="122"/>
                  </a:cubicBezTo>
                  <a:cubicBezTo>
                    <a:pt x="41" y="122"/>
                    <a:pt x="41" y="121"/>
                    <a:pt x="41" y="120"/>
                  </a:cubicBezTo>
                  <a:cubicBezTo>
                    <a:pt x="41" y="117"/>
                    <a:pt x="42" y="115"/>
                    <a:pt x="43" y="113"/>
                  </a:cubicBezTo>
                  <a:cubicBezTo>
                    <a:pt x="44" y="112"/>
                    <a:pt x="46" y="112"/>
                    <a:pt x="48" y="112"/>
                  </a:cubicBezTo>
                  <a:cubicBezTo>
                    <a:pt x="49" y="112"/>
                    <a:pt x="49" y="112"/>
                    <a:pt x="50" y="112"/>
                  </a:cubicBezTo>
                  <a:cubicBezTo>
                    <a:pt x="51" y="112"/>
                    <a:pt x="53" y="112"/>
                    <a:pt x="54" y="112"/>
                  </a:cubicBezTo>
                  <a:cubicBezTo>
                    <a:pt x="55" y="113"/>
                    <a:pt x="55" y="113"/>
                    <a:pt x="55" y="113"/>
                  </a:cubicBezTo>
                  <a:cubicBezTo>
                    <a:pt x="55" y="113"/>
                    <a:pt x="56" y="112"/>
                    <a:pt x="56" y="112"/>
                  </a:cubicBezTo>
                  <a:cubicBezTo>
                    <a:pt x="57" y="111"/>
                    <a:pt x="59" y="110"/>
                    <a:pt x="60" y="110"/>
                  </a:cubicBezTo>
                  <a:cubicBezTo>
                    <a:pt x="61" y="110"/>
                    <a:pt x="62" y="110"/>
                    <a:pt x="63" y="111"/>
                  </a:cubicBezTo>
                  <a:cubicBezTo>
                    <a:pt x="64" y="111"/>
                    <a:pt x="65" y="112"/>
                    <a:pt x="67" y="112"/>
                  </a:cubicBezTo>
                  <a:cubicBezTo>
                    <a:pt x="68" y="112"/>
                    <a:pt x="71" y="112"/>
                    <a:pt x="72" y="114"/>
                  </a:cubicBezTo>
                  <a:cubicBezTo>
                    <a:pt x="73" y="114"/>
                    <a:pt x="74" y="116"/>
                    <a:pt x="74" y="117"/>
                  </a:cubicBezTo>
                  <a:cubicBezTo>
                    <a:pt x="75" y="118"/>
                    <a:pt x="75" y="119"/>
                    <a:pt x="76" y="119"/>
                  </a:cubicBezTo>
                  <a:cubicBezTo>
                    <a:pt x="80" y="117"/>
                    <a:pt x="84" y="116"/>
                    <a:pt x="86" y="116"/>
                  </a:cubicBezTo>
                  <a:cubicBezTo>
                    <a:pt x="88" y="116"/>
                    <a:pt x="90" y="117"/>
                    <a:pt x="93" y="119"/>
                  </a:cubicBezTo>
                  <a:cubicBezTo>
                    <a:pt x="94" y="120"/>
                    <a:pt x="95" y="121"/>
                    <a:pt x="96" y="121"/>
                  </a:cubicBezTo>
                  <a:cubicBezTo>
                    <a:pt x="97" y="121"/>
                    <a:pt x="99" y="122"/>
                    <a:pt x="101" y="122"/>
                  </a:cubicBezTo>
                  <a:cubicBezTo>
                    <a:pt x="104" y="122"/>
                    <a:pt x="105" y="121"/>
                    <a:pt x="105" y="121"/>
                  </a:cubicBezTo>
                  <a:cubicBezTo>
                    <a:pt x="106" y="121"/>
                    <a:pt x="106" y="120"/>
                    <a:pt x="107" y="119"/>
                  </a:cubicBezTo>
                  <a:cubicBezTo>
                    <a:pt x="109" y="118"/>
                    <a:pt x="111" y="116"/>
                    <a:pt x="114" y="116"/>
                  </a:cubicBezTo>
                  <a:cubicBezTo>
                    <a:pt x="115" y="116"/>
                    <a:pt x="115" y="116"/>
                    <a:pt x="115" y="116"/>
                  </a:cubicBezTo>
                  <a:cubicBezTo>
                    <a:pt x="116" y="116"/>
                    <a:pt x="118" y="116"/>
                    <a:pt x="120" y="116"/>
                  </a:cubicBezTo>
                  <a:cubicBezTo>
                    <a:pt x="121" y="116"/>
                    <a:pt x="123" y="115"/>
                    <a:pt x="124" y="115"/>
                  </a:cubicBezTo>
                  <a:cubicBezTo>
                    <a:pt x="124" y="115"/>
                    <a:pt x="124" y="115"/>
                    <a:pt x="124" y="115"/>
                  </a:cubicBezTo>
                  <a:cubicBezTo>
                    <a:pt x="124" y="115"/>
                    <a:pt x="124" y="115"/>
                    <a:pt x="124" y="115"/>
                  </a:cubicBezTo>
                  <a:cubicBezTo>
                    <a:pt x="127" y="115"/>
                    <a:pt x="128" y="116"/>
                    <a:pt x="129" y="116"/>
                  </a:cubicBezTo>
                  <a:cubicBezTo>
                    <a:pt x="129" y="116"/>
                    <a:pt x="129" y="116"/>
                    <a:pt x="130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7"/>
                    <a:pt x="134" y="118"/>
                    <a:pt x="136" y="118"/>
                  </a:cubicBezTo>
                  <a:cubicBezTo>
                    <a:pt x="136" y="119"/>
                    <a:pt x="137" y="118"/>
                    <a:pt x="137" y="118"/>
                  </a:cubicBezTo>
                  <a:cubicBezTo>
                    <a:pt x="138" y="118"/>
                    <a:pt x="140" y="116"/>
                    <a:pt x="141" y="115"/>
                  </a:cubicBezTo>
                  <a:cubicBezTo>
                    <a:pt x="142" y="113"/>
                    <a:pt x="144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0"/>
                    <a:pt x="146" y="110"/>
                    <a:pt x="146" y="1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3" name="Freeform 1537"/>
            <p:cNvSpPr>
              <a:spLocks/>
            </p:cNvSpPr>
            <p:nvPr/>
          </p:nvSpPr>
          <p:spPr bwMode="auto">
            <a:xfrm>
              <a:off x="1721" y="27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4" name="Freeform 1538"/>
            <p:cNvSpPr>
              <a:spLocks/>
            </p:cNvSpPr>
            <p:nvPr/>
          </p:nvSpPr>
          <p:spPr bwMode="auto">
            <a:xfrm>
              <a:off x="1722" y="2763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5" name="Freeform 1539"/>
            <p:cNvSpPr>
              <a:spLocks/>
            </p:cNvSpPr>
            <p:nvPr/>
          </p:nvSpPr>
          <p:spPr bwMode="auto">
            <a:xfrm>
              <a:off x="1719" y="2764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6" name="Freeform 1540"/>
            <p:cNvSpPr>
              <a:spLocks/>
            </p:cNvSpPr>
            <p:nvPr/>
          </p:nvSpPr>
          <p:spPr bwMode="auto">
            <a:xfrm>
              <a:off x="1724" y="2761"/>
              <a:ext cx="9" cy="2"/>
            </a:xfrm>
            <a:custGeom>
              <a:avLst/>
              <a:gdLst>
                <a:gd name="T0" fmla="*/ 9 w 9"/>
                <a:gd name="T1" fmla="*/ 0 h 3"/>
                <a:gd name="T2" fmla="*/ 0 w 9"/>
                <a:gd name="T3" fmla="*/ 3 h 3"/>
                <a:gd name="T4" fmla="*/ 9 w 9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cubicBezTo>
                    <a:pt x="9" y="0"/>
                    <a:pt x="5" y="1"/>
                    <a:pt x="0" y="3"/>
                  </a:cubicBezTo>
                  <a:cubicBezTo>
                    <a:pt x="5" y="1"/>
                    <a:pt x="9" y="0"/>
                    <a:pt x="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7" name="Freeform 1541"/>
            <p:cNvSpPr>
              <a:spLocks/>
            </p:cNvSpPr>
            <p:nvPr/>
          </p:nvSpPr>
          <p:spPr bwMode="auto">
            <a:xfrm>
              <a:off x="1723" y="2763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8" name="Freeform 1542"/>
            <p:cNvSpPr>
              <a:spLocks/>
            </p:cNvSpPr>
            <p:nvPr/>
          </p:nvSpPr>
          <p:spPr bwMode="auto">
            <a:xfrm>
              <a:off x="1753" y="2716"/>
              <a:ext cx="46" cy="28"/>
            </a:xfrm>
            <a:custGeom>
              <a:avLst/>
              <a:gdLst>
                <a:gd name="T0" fmla="*/ 0 w 46"/>
                <a:gd name="T1" fmla="*/ 28 h 28"/>
                <a:gd name="T2" fmla="*/ 46 w 46"/>
                <a:gd name="T3" fmla="*/ 0 h 28"/>
                <a:gd name="T4" fmla="*/ 46 w 46"/>
                <a:gd name="T5" fmla="*/ 0 h 28"/>
                <a:gd name="T6" fmla="*/ 0 w 46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8">
                  <a:moveTo>
                    <a:pt x="0" y="28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9" name="Freeform 1543"/>
            <p:cNvSpPr>
              <a:spLocks/>
            </p:cNvSpPr>
            <p:nvPr/>
          </p:nvSpPr>
          <p:spPr bwMode="auto">
            <a:xfrm>
              <a:off x="1718" y="276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0" name="Freeform 1544"/>
            <p:cNvSpPr>
              <a:spLocks/>
            </p:cNvSpPr>
            <p:nvPr/>
          </p:nvSpPr>
          <p:spPr bwMode="auto">
            <a:xfrm>
              <a:off x="1717" y="27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1" name="Freeform 1545"/>
            <p:cNvSpPr>
              <a:spLocks/>
            </p:cNvSpPr>
            <p:nvPr/>
          </p:nvSpPr>
          <p:spPr bwMode="auto">
            <a:xfrm>
              <a:off x="1717" y="27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2" name="Freeform 1546"/>
            <p:cNvSpPr>
              <a:spLocks/>
            </p:cNvSpPr>
            <p:nvPr/>
          </p:nvSpPr>
          <p:spPr bwMode="auto">
            <a:xfrm>
              <a:off x="1811" y="271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3" name="Freeform 1547"/>
            <p:cNvSpPr>
              <a:spLocks/>
            </p:cNvSpPr>
            <p:nvPr/>
          </p:nvSpPr>
          <p:spPr bwMode="auto">
            <a:xfrm>
              <a:off x="1799" y="2716"/>
              <a:ext cx="3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4" name="Freeform 1548"/>
            <p:cNvSpPr>
              <a:spLocks/>
            </p:cNvSpPr>
            <p:nvPr/>
          </p:nvSpPr>
          <p:spPr bwMode="auto">
            <a:xfrm>
              <a:off x="1807" y="271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5" name="Freeform 1549"/>
            <p:cNvSpPr>
              <a:spLocks/>
            </p:cNvSpPr>
            <p:nvPr/>
          </p:nvSpPr>
          <p:spPr bwMode="auto">
            <a:xfrm>
              <a:off x="1809" y="271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6" name="Freeform 1550"/>
            <p:cNvSpPr>
              <a:spLocks/>
            </p:cNvSpPr>
            <p:nvPr/>
          </p:nvSpPr>
          <p:spPr bwMode="auto">
            <a:xfrm>
              <a:off x="1803" y="2716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7" name="Freeform 1551"/>
            <p:cNvSpPr>
              <a:spLocks/>
            </p:cNvSpPr>
            <p:nvPr/>
          </p:nvSpPr>
          <p:spPr bwMode="auto">
            <a:xfrm>
              <a:off x="1805" y="271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8" name="Rectangle 1552"/>
            <p:cNvSpPr>
              <a:spLocks noChangeArrowheads="1"/>
            </p:cNvSpPr>
            <p:nvPr/>
          </p:nvSpPr>
          <p:spPr bwMode="auto">
            <a:xfrm>
              <a:off x="1799" y="2716"/>
              <a:ext cx="1" cy="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9" name="Freeform 1553"/>
            <p:cNvSpPr>
              <a:spLocks/>
            </p:cNvSpPr>
            <p:nvPr/>
          </p:nvSpPr>
          <p:spPr bwMode="auto">
            <a:xfrm>
              <a:off x="1791" y="2826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1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3" y="0"/>
                    <a:pt x="4" y="1"/>
                    <a:pt x="5" y="1"/>
                  </a:cubicBezTo>
                  <a:cubicBezTo>
                    <a:pt x="4" y="1"/>
                    <a:pt x="3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0" name="Freeform 1554"/>
            <p:cNvSpPr>
              <a:spLocks/>
            </p:cNvSpPr>
            <p:nvPr/>
          </p:nvSpPr>
          <p:spPr bwMode="auto">
            <a:xfrm>
              <a:off x="1720" y="2823"/>
              <a:ext cx="5" cy="1"/>
            </a:xfrm>
            <a:custGeom>
              <a:avLst/>
              <a:gdLst>
                <a:gd name="T0" fmla="*/ 0 w 5"/>
                <a:gd name="T1" fmla="*/ 0 h 1"/>
                <a:gd name="T2" fmla="*/ 4 w 5"/>
                <a:gd name="T3" fmla="*/ 0 h 1"/>
                <a:gd name="T4" fmla="*/ 5 w 5"/>
                <a:gd name="T5" fmla="*/ 1 h 1"/>
                <a:gd name="T6" fmla="*/ 4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1" name="Freeform 1555"/>
            <p:cNvSpPr>
              <a:spLocks/>
            </p:cNvSpPr>
            <p:nvPr/>
          </p:nvSpPr>
          <p:spPr bwMode="auto">
            <a:xfrm>
              <a:off x="1706" y="28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2" name="Freeform 1556"/>
            <p:cNvSpPr>
              <a:spLocks/>
            </p:cNvSpPr>
            <p:nvPr/>
          </p:nvSpPr>
          <p:spPr bwMode="auto">
            <a:xfrm>
              <a:off x="1783" y="2827"/>
              <a:ext cx="4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3" name="Freeform 1557"/>
            <p:cNvSpPr>
              <a:spLocks/>
            </p:cNvSpPr>
            <p:nvPr/>
          </p:nvSpPr>
          <p:spPr bwMode="auto">
            <a:xfrm>
              <a:off x="1797" y="2827"/>
              <a:ext cx="6" cy="1"/>
            </a:xfrm>
            <a:custGeom>
              <a:avLst/>
              <a:gdLst>
                <a:gd name="T0" fmla="*/ 6 w 6"/>
                <a:gd name="T1" fmla="*/ 2 h 2"/>
                <a:gd name="T2" fmla="*/ 0 w 6"/>
                <a:gd name="T3" fmla="*/ 0 h 2"/>
                <a:gd name="T4" fmla="*/ 6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cubicBezTo>
                    <a:pt x="4" y="2"/>
                    <a:pt x="1" y="1"/>
                    <a:pt x="0" y="0"/>
                  </a:cubicBezTo>
                  <a:cubicBezTo>
                    <a:pt x="1" y="1"/>
                    <a:pt x="4" y="2"/>
                    <a:pt x="6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4" name="Freeform 1558"/>
            <p:cNvSpPr>
              <a:spLocks/>
            </p:cNvSpPr>
            <p:nvPr/>
          </p:nvSpPr>
          <p:spPr bwMode="auto">
            <a:xfrm>
              <a:off x="1697" y="28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5" name="Freeform 1559"/>
            <p:cNvSpPr>
              <a:spLocks/>
            </p:cNvSpPr>
            <p:nvPr/>
          </p:nvSpPr>
          <p:spPr bwMode="auto">
            <a:xfrm>
              <a:off x="1695" y="2838"/>
              <a:ext cx="0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6" name="Freeform 1560"/>
            <p:cNvSpPr>
              <a:spLocks/>
            </p:cNvSpPr>
            <p:nvPr/>
          </p:nvSpPr>
          <p:spPr bwMode="auto">
            <a:xfrm>
              <a:off x="1704" y="2842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  <a:gd name="T4" fmla="*/ 2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7" name="Freeform 1561"/>
            <p:cNvSpPr>
              <a:spLocks/>
            </p:cNvSpPr>
            <p:nvPr/>
          </p:nvSpPr>
          <p:spPr bwMode="auto">
            <a:xfrm>
              <a:off x="1699" y="2836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8" name="Freeform 1562"/>
            <p:cNvSpPr>
              <a:spLocks/>
            </p:cNvSpPr>
            <p:nvPr/>
          </p:nvSpPr>
          <p:spPr bwMode="auto">
            <a:xfrm>
              <a:off x="1696" y="28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9" name="Freeform 1563"/>
            <p:cNvSpPr>
              <a:spLocks/>
            </p:cNvSpPr>
            <p:nvPr/>
          </p:nvSpPr>
          <p:spPr bwMode="auto">
            <a:xfrm>
              <a:off x="1706" y="28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0" name="Freeform 1564"/>
            <p:cNvSpPr>
              <a:spLocks/>
            </p:cNvSpPr>
            <p:nvPr/>
          </p:nvSpPr>
          <p:spPr bwMode="auto">
            <a:xfrm>
              <a:off x="1716" y="2791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1" name="Freeform 1565"/>
            <p:cNvSpPr>
              <a:spLocks/>
            </p:cNvSpPr>
            <p:nvPr/>
          </p:nvSpPr>
          <p:spPr bwMode="auto">
            <a:xfrm>
              <a:off x="1716" y="278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2" name="Freeform 1566"/>
            <p:cNvSpPr>
              <a:spLocks/>
            </p:cNvSpPr>
            <p:nvPr/>
          </p:nvSpPr>
          <p:spPr bwMode="auto">
            <a:xfrm>
              <a:off x="1716" y="2790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3" name="Freeform 1567"/>
            <p:cNvSpPr>
              <a:spLocks/>
            </p:cNvSpPr>
            <p:nvPr/>
          </p:nvSpPr>
          <p:spPr bwMode="auto">
            <a:xfrm>
              <a:off x="1717" y="2772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4" name="Freeform 1568"/>
            <p:cNvSpPr>
              <a:spLocks/>
            </p:cNvSpPr>
            <p:nvPr/>
          </p:nvSpPr>
          <p:spPr bwMode="auto">
            <a:xfrm>
              <a:off x="1716" y="278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5" name="Freeform 1569"/>
            <p:cNvSpPr>
              <a:spLocks/>
            </p:cNvSpPr>
            <p:nvPr/>
          </p:nvSpPr>
          <p:spPr bwMode="auto">
            <a:xfrm>
              <a:off x="1717" y="2767"/>
              <a:ext cx="0" cy="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6" name="Freeform 1570"/>
            <p:cNvSpPr>
              <a:spLocks/>
            </p:cNvSpPr>
            <p:nvPr/>
          </p:nvSpPr>
          <p:spPr bwMode="auto">
            <a:xfrm>
              <a:off x="1716" y="279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7" name="Freeform 1571"/>
            <p:cNvSpPr>
              <a:spLocks/>
            </p:cNvSpPr>
            <p:nvPr/>
          </p:nvSpPr>
          <p:spPr bwMode="auto">
            <a:xfrm>
              <a:off x="1717" y="2776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8" name="Freeform 1572"/>
            <p:cNvSpPr>
              <a:spLocks/>
            </p:cNvSpPr>
            <p:nvPr/>
          </p:nvSpPr>
          <p:spPr bwMode="auto">
            <a:xfrm>
              <a:off x="1716" y="278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9" name="Freeform 1573"/>
            <p:cNvSpPr>
              <a:spLocks/>
            </p:cNvSpPr>
            <p:nvPr/>
          </p:nvSpPr>
          <p:spPr bwMode="auto">
            <a:xfrm>
              <a:off x="1717" y="2780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0" name="Freeform 1574"/>
            <p:cNvSpPr>
              <a:spLocks/>
            </p:cNvSpPr>
            <p:nvPr/>
          </p:nvSpPr>
          <p:spPr bwMode="auto">
            <a:xfrm>
              <a:off x="1717" y="2783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1" name="Freeform 1575"/>
            <p:cNvSpPr>
              <a:spLocks/>
            </p:cNvSpPr>
            <p:nvPr/>
          </p:nvSpPr>
          <p:spPr bwMode="auto">
            <a:xfrm>
              <a:off x="1716" y="27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2" name="Freeform 1576"/>
            <p:cNvSpPr>
              <a:spLocks/>
            </p:cNvSpPr>
            <p:nvPr/>
          </p:nvSpPr>
          <p:spPr bwMode="auto">
            <a:xfrm>
              <a:off x="1677" y="2811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3" name="Freeform 1577"/>
            <p:cNvSpPr>
              <a:spLocks/>
            </p:cNvSpPr>
            <p:nvPr/>
          </p:nvSpPr>
          <p:spPr bwMode="auto">
            <a:xfrm>
              <a:off x="1673" y="2812"/>
              <a:ext cx="4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4" name="Freeform 1578"/>
            <p:cNvSpPr>
              <a:spLocks/>
            </p:cNvSpPr>
            <p:nvPr/>
          </p:nvSpPr>
          <p:spPr bwMode="auto">
            <a:xfrm>
              <a:off x="1715" y="27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5" name="Freeform 1579"/>
            <p:cNvSpPr>
              <a:spLocks/>
            </p:cNvSpPr>
            <p:nvPr/>
          </p:nvSpPr>
          <p:spPr bwMode="auto">
            <a:xfrm>
              <a:off x="1715" y="27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6" name="Freeform 1580"/>
            <p:cNvSpPr>
              <a:spLocks/>
            </p:cNvSpPr>
            <p:nvPr/>
          </p:nvSpPr>
          <p:spPr bwMode="auto">
            <a:xfrm>
              <a:off x="1716" y="2793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7" name="Freeform 1581"/>
            <p:cNvSpPr>
              <a:spLocks/>
            </p:cNvSpPr>
            <p:nvPr/>
          </p:nvSpPr>
          <p:spPr bwMode="auto">
            <a:xfrm>
              <a:off x="1673" y="28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8" name="Freeform 1582"/>
            <p:cNvSpPr>
              <a:spLocks/>
            </p:cNvSpPr>
            <p:nvPr/>
          </p:nvSpPr>
          <p:spPr bwMode="auto">
            <a:xfrm>
              <a:off x="1673" y="28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9" name="Freeform 1583"/>
            <p:cNvSpPr>
              <a:spLocks/>
            </p:cNvSpPr>
            <p:nvPr/>
          </p:nvSpPr>
          <p:spPr bwMode="auto">
            <a:xfrm>
              <a:off x="1694" y="284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0" name="Freeform 1584"/>
            <p:cNvSpPr>
              <a:spLocks/>
            </p:cNvSpPr>
            <p:nvPr/>
          </p:nvSpPr>
          <p:spPr bwMode="auto">
            <a:xfrm>
              <a:off x="1691" y="2833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1" name="Freeform 1585"/>
            <p:cNvSpPr>
              <a:spLocks/>
            </p:cNvSpPr>
            <p:nvPr/>
          </p:nvSpPr>
          <p:spPr bwMode="auto">
            <a:xfrm>
              <a:off x="1673" y="281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2" name="Freeform 1586"/>
            <p:cNvSpPr>
              <a:spLocks/>
            </p:cNvSpPr>
            <p:nvPr/>
          </p:nvSpPr>
          <p:spPr bwMode="auto">
            <a:xfrm>
              <a:off x="1673" y="281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3" name="Rectangle 1587"/>
            <p:cNvSpPr>
              <a:spLocks noChangeArrowheads="1"/>
            </p:cNvSpPr>
            <p:nvPr/>
          </p:nvSpPr>
          <p:spPr bwMode="auto">
            <a:xfrm>
              <a:off x="1673" y="2812"/>
              <a:ext cx="1" cy="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4" name="Freeform 1588"/>
            <p:cNvSpPr>
              <a:spLocks/>
            </p:cNvSpPr>
            <p:nvPr/>
          </p:nvSpPr>
          <p:spPr bwMode="auto">
            <a:xfrm>
              <a:off x="1816" y="2716"/>
              <a:ext cx="103" cy="175"/>
            </a:xfrm>
            <a:custGeom>
              <a:avLst/>
              <a:gdLst>
                <a:gd name="T0" fmla="*/ 21 w 108"/>
                <a:gd name="T1" fmla="*/ 183 h 183"/>
                <a:gd name="T2" fmla="*/ 22 w 108"/>
                <a:gd name="T3" fmla="*/ 183 h 183"/>
                <a:gd name="T4" fmla="*/ 28 w 108"/>
                <a:gd name="T5" fmla="*/ 179 h 183"/>
                <a:gd name="T6" fmla="*/ 32 w 108"/>
                <a:gd name="T7" fmla="*/ 181 h 183"/>
                <a:gd name="T8" fmla="*/ 45 w 108"/>
                <a:gd name="T9" fmla="*/ 176 h 183"/>
                <a:gd name="T10" fmla="*/ 55 w 108"/>
                <a:gd name="T11" fmla="*/ 172 h 183"/>
                <a:gd name="T12" fmla="*/ 56 w 108"/>
                <a:gd name="T13" fmla="*/ 165 h 183"/>
                <a:gd name="T14" fmla="*/ 64 w 108"/>
                <a:gd name="T15" fmla="*/ 164 h 183"/>
                <a:gd name="T16" fmla="*/ 81 w 108"/>
                <a:gd name="T17" fmla="*/ 152 h 183"/>
                <a:gd name="T18" fmla="*/ 83 w 108"/>
                <a:gd name="T19" fmla="*/ 150 h 183"/>
                <a:gd name="T20" fmla="*/ 94 w 108"/>
                <a:gd name="T21" fmla="*/ 141 h 183"/>
                <a:gd name="T22" fmla="*/ 94 w 108"/>
                <a:gd name="T23" fmla="*/ 141 h 183"/>
                <a:gd name="T24" fmla="*/ 96 w 108"/>
                <a:gd name="T25" fmla="*/ 141 h 183"/>
                <a:gd name="T26" fmla="*/ 91 w 108"/>
                <a:gd name="T27" fmla="*/ 131 h 183"/>
                <a:gd name="T28" fmla="*/ 91 w 108"/>
                <a:gd name="T29" fmla="*/ 125 h 183"/>
                <a:gd name="T30" fmla="*/ 88 w 108"/>
                <a:gd name="T31" fmla="*/ 115 h 183"/>
                <a:gd name="T32" fmla="*/ 87 w 108"/>
                <a:gd name="T33" fmla="*/ 108 h 183"/>
                <a:gd name="T34" fmla="*/ 91 w 108"/>
                <a:gd name="T35" fmla="*/ 104 h 183"/>
                <a:gd name="T36" fmla="*/ 97 w 108"/>
                <a:gd name="T37" fmla="*/ 93 h 183"/>
                <a:gd name="T38" fmla="*/ 108 w 108"/>
                <a:gd name="T39" fmla="*/ 85 h 183"/>
                <a:gd name="T40" fmla="*/ 108 w 108"/>
                <a:gd name="T41" fmla="*/ 75 h 183"/>
                <a:gd name="T42" fmla="*/ 24 w 108"/>
                <a:gd name="T43" fmla="*/ 0 h 183"/>
                <a:gd name="T44" fmla="*/ 17 w 108"/>
                <a:gd name="T45" fmla="*/ 16 h 183"/>
                <a:gd name="T46" fmla="*/ 17 w 108"/>
                <a:gd name="T47" fmla="*/ 17 h 183"/>
                <a:gd name="T48" fmla="*/ 17 w 108"/>
                <a:gd name="T49" fmla="*/ 18 h 183"/>
                <a:gd name="T50" fmla="*/ 21 w 108"/>
                <a:gd name="T51" fmla="*/ 28 h 183"/>
                <a:gd name="T52" fmla="*/ 23 w 108"/>
                <a:gd name="T53" fmla="*/ 37 h 183"/>
                <a:gd name="T54" fmla="*/ 19 w 108"/>
                <a:gd name="T55" fmla="*/ 79 h 183"/>
                <a:gd name="T56" fmla="*/ 0 w 108"/>
                <a:gd name="T57" fmla="*/ 105 h 183"/>
                <a:gd name="T58" fmla="*/ 0 w 108"/>
                <a:gd name="T59" fmla="*/ 110 h 183"/>
                <a:gd name="T60" fmla="*/ 0 w 108"/>
                <a:gd name="T61" fmla="*/ 112 h 183"/>
                <a:gd name="T62" fmla="*/ 1 w 108"/>
                <a:gd name="T63" fmla="*/ 114 h 183"/>
                <a:gd name="T64" fmla="*/ 2 w 108"/>
                <a:gd name="T65" fmla="*/ 114 h 183"/>
                <a:gd name="T66" fmla="*/ 5 w 108"/>
                <a:gd name="T67" fmla="*/ 118 h 183"/>
                <a:gd name="T68" fmla="*/ 5 w 108"/>
                <a:gd name="T69" fmla="*/ 118 h 183"/>
                <a:gd name="T70" fmla="*/ 5 w 108"/>
                <a:gd name="T71" fmla="*/ 118 h 183"/>
                <a:gd name="T72" fmla="*/ 7 w 108"/>
                <a:gd name="T73" fmla="*/ 118 h 183"/>
                <a:gd name="T74" fmla="*/ 9 w 108"/>
                <a:gd name="T75" fmla="*/ 119 h 183"/>
                <a:gd name="T76" fmla="*/ 14 w 108"/>
                <a:gd name="T77" fmla="*/ 131 h 183"/>
                <a:gd name="T78" fmla="*/ 15 w 108"/>
                <a:gd name="T79" fmla="*/ 141 h 183"/>
                <a:gd name="T80" fmla="*/ 21 w 108"/>
                <a:gd name="T81" fmla="*/ 156 h 183"/>
                <a:gd name="T82" fmla="*/ 9 w 108"/>
                <a:gd name="T83" fmla="*/ 158 h 183"/>
                <a:gd name="T84" fmla="*/ 6 w 108"/>
                <a:gd name="T85" fmla="*/ 159 h 183"/>
                <a:gd name="T86" fmla="*/ 11 w 108"/>
                <a:gd name="T87" fmla="*/ 167 h 183"/>
                <a:gd name="T88" fmla="*/ 18 w 108"/>
                <a:gd name="T89" fmla="*/ 177 h 183"/>
                <a:gd name="T90" fmla="*/ 19 w 108"/>
                <a:gd name="T91" fmla="*/ 179 h 183"/>
                <a:gd name="T92" fmla="*/ 21 w 108"/>
                <a:gd name="T93" fmla="*/ 18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" h="183">
                  <a:moveTo>
                    <a:pt x="21" y="182"/>
                  </a:moveTo>
                  <a:cubicBezTo>
                    <a:pt x="21" y="183"/>
                    <a:pt x="21" y="183"/>
                    <a:pt x="21" y="183"/>
                  </a:cubicBezTo>
                  <a:cubicBezTo>
                    <a:pt x="21" y="183"/>
                    <a:pt x="21" y="183"/>
                    <a:pt x="21" y="183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2" y="183"/>
                    <a:pt x="24" y="182"/>
                    <a:pt x="25" y="181"/>
                  </a:cubicBezTo>
                  <a:cubicBezTo>
                    <a:pt x="26" y="179"/>
                    <a:pt x="27" y="179"/>
                    <a:pt x="28" y="179"/>
                  </a:cubicBezTo>
                  <a:cubicBezTo>
                    <a:pt x="29" y="179"/>
                    <a:pt x="30" y="180"/>
                    <a:pt x="31" y="180"/>
                  </a:cubicBezTo>
                  <a:cubicBezTo>
                    <a:pt x="32" y="180"/>
                    <a:pt x="32" y="181"/>
                    <a:pt x="32" y="181"/>
                  </a:cubicBezTo>
                  <a:cubicBezTo>
                    <a:pt x="34" y="178"/>
                    <a:pt x="39" y="177"/>
                    <a:pt x="42" y="177"/>
                  </a:cubicBezTo>
                  <a:cubicBezTo>
                    <a:pt x="43" y="177"/>
                    <a:pt x="45" y="177"/>
                    <a:pt x="45" y="176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9" y="175"/>
                    <a:pt x="53" y="173"/>
                    <a:pt x="55" y="172"/>
                  </a:cubicBezTo>
                  <a:cubicBezTo>
                    <a:pt x="54" y="171"/>
                    <a:pt x="54" y="171"/>
                    <a:pt x="54" y="171"/>
                  </a:cubicBezTo>
                  <a:cubicBezTo>
                    <a:pt x="54" y="170"/>
                    <a:pt x="53" y="167"/>
                    <a:pt x="56" y="165"/>
                  </a:cubicBezTo>
                  <a:cubicBezTo>
                    <a:pt x="57" y="164"/>
                    <a:pt x="59" y="164"/>
                    <a:pt x="61" y="164"/>
                  </a:cubicBezTo>
                  <a:cubicBezTo>
                    <a:pt x="64" y="164"/>
                    <a:pt x="64" y="164"/>
                    <a:pt x="64" y="164"/>
                  </a:cubicBezTo>
                  <a:cubicBezTo>
                    <a:pt x="67" y="164"/>
                    <a:pt x="70" y="164"/>
                    <a:pt x="71" y="162"/>
                  </a:cubicBezTo>
                  <a:cubicBezTo>
                    <a:pt x="74" y="159"/>
                    <a:pt x="78" y="155"/>
                    <a:pt x="81" y="152"/>
                  </a:cubicBezTo>
                  <a:cubicBezTo>
                    <a:pt x="81" y="152"/>
                    <a:pt x="82" y="151"/>
                    <a:pt x="82" y="151"/>
                  </a:cubicBezTo>
                  <a:cubicBezTo>
                    <a:pt x="83" y="151"/>
                    <a:pt x="83" y="151"/>
                    <a:pt x="83" y="150"/>
                  </a:cubicBezTo>
                  <a:cubicBezTo>
                    <a:pt x="83" y="149"/>
                    <a:pt x="83" y="147"/>
                    <a:pt x="85" y="145"/>
                  </a:cubicBezTo>
                  <a:cubicBezTo>
                    <a:pt x="87" y="144"/>
                    <a:pt x="91" y="141"/>
                    <a:pt x="94" y="141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41"/>
                    <a:pt x="95" y="141"/>
                    <a:pt x="96" y="141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94" y="138"/>
                    <a:pt x="91" y="135"/>
                    <a:pt x="91" y="131"/>
                  </a:cubicBezTo>
                  <a:cubicBezTo>
                    <a:pt x="91" y="130"/>
                    <a:pt x="91" y="129"/>
                    <a:pt x="91" y="128"/>
                  </a:cubicBezTo>
                  <a:cubicBezTo>
                    <a:pt x="91" y="127"/>
                    <a:pt x="91" y="125"/>
                    <a:pt x="91" y="125"/>
                  </a:cubicBezTo>
                  <a:cubicBezTo>
                    <a:pt x="89" y="125"/>
                    <a:pt x="87" y="124"/>
                    <a:pt x="86" y="122"/>
                  </a:cubicBezTo>
                  <a:cubicBezTo>
                    <a:pt x="85" y="120"/>
                    <a:pt x="86" y="117"/>
                    <a:pt x="88" y="115"/>
                  </a:cubicBezTo>
                  <a:cubicBezTo>
                    <a:pt x="88" y="115"/>
                    <a:pt x="88" y="114"/>
                    <a:pt x="87" y="113"/>
                  </a:cubicBezTo>
                  <a:cubicBezTo>
                    <a:pt x="87" y="111"/>
                    <a:pt x="86" y="109"/>
                    <a:pt x="87" y="108"/>
                  </a:cubicBezTo>
                  <a:cubicBezTo>
                    <a:pt x="87" y="107"/>
                    <a:pt x="88" y="106"/>
                    <a:pt x="90" y="106"/>
                  </a:cubicBezTo>
                  <a:cubicBezTo>
                    <a:pt x="91" y="106"/>
                    <a:pt x="91" y="106"/>
                    <a:pt x="91" y="104"/>
                  </a:cubicBezTo>
                  <a:cubicBezTo>
                    <a:pt x="91" y="102"/>
                    <a:pt x="91" y="99"/>
                    <a:pt x="95" y="98"/>
                  </a:cubicBezTo>
                  <a:cubicBezTo>
                    <a:pt x="96" y="98"/>
                    <a:pt x="97" y="97"/>
                    <a:pt x="97" y="93"/>
                  </a:cubicBezTo>
                  <a:cubicBezTo>
                    <a:pt x="97" y="89"/>
                    <a:pt x="104" y="86"/>
                    <a:pt x="108" y="85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8" y="84"/>
                    <a:pt x="108" y="81"/>
                    <a:pt x="108" y="78"/>
                  </a:cubicBezTo>
                  <a:cubicBezTo>
                    <a:pt x="108" y="77"/>
                    <a:pt x="108" y="76"/>
                    <a:pt x="108" y="7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0"/>
                    <a:pt x="17" y="14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20"/>
                    <a:pt x="18" y="21"/>
                  </a:cubicBezTo>
                  <a:cubicBezTo>
                    <a:pt x="20" y="23"/>
                    <a:pt x="22" y="25"/>
                    <a:pt x="21" y="28"/>
                  </a:cubicBezTo>
                  <a:cubicBezTo>
                    <a:pt x="21" y="30"/>
                    <a:pt x="22" y="30"/>
                    <a:pt x="22" y="31"/>
                  </a:cubicBezTo>
                  <a:cubicBezTo>
                    <a:pt x="23" y="32"/>
                    <a:pt x="24" y="34"/>
                    <a:pt x="23" y="37"/>
                  </a:cubicBezTo>
                  <a:cubicBezTo>
                    <a:pt x="22" y="42"/>
                    <a:pt x="21" y="46"/>
                    <a:pt x="21" y="49"/>
                  </a:cubicBezTo>
                  <a:cubicBezTo>
                    <a:pt x="21" y="77"/>
                    <a:pt x="20" y="78"/>
                    <a:pt x="19" y="79"/>
                  </a:cubicBezTo>
                  <a:cubicBezTo>
                    <a:pt x="18" y="80"/>
                    <a:pt x="3" y="95"/>
                    <a:pt x="2" y="100"/>
                  </a:cubicBezTo>
                  <a:cubicBezTo>
                    <a:pt x="2" y="103"/>
                    <a:pt x="1" y="104"/>
                    <a:pt x="0" y="105"/>
                  </a:cubicBezTo>
                  <a:cubicBezTo>
                    <a:pt x="0" y="106"/>
                    <a:pt x="0" y="106"/>
                    <a:pt x="0" y="10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1" y="113"/>
                  </a:cubicBezTo>
                  <a:cubicBezTo>
                    <a:pt x="1" y="113"/>
                    <a:pt x="1" y="113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5"/>
                    <a:pt x="3" y="115"/>
                    <a:pt x="3" y="116"/>
                  </a:cubicBezTo>
                  <a:cubicBezTo>
                    <a:pt x="4" y="117"/>
                    <a:pt x="4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6" y="118"/>
                    <a:pt x="6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9"/>
                    <a:pt x="8" y="119"/>
                    <a:pt x="9" y="119"/>
                  </a:cubicBezTo>
                  <a:cubicBezTo>
                    <a:pt x="9" y="120"/>
                    <a:pt x="9" y="120"/>
                    <a:pt x="10" y="120"/>
                  </a:cubicBezTo>
                  <a:cubicBezTo>
                    <a:pt x="12" y="123"/>
                    <a:pt x="14" y="128"/>
                    <a:pt x="14" y="131"/>
                  </a:cubicBezTo>
                  <a:cubicBezTo>
                    <a:pt x="14" y="132"/>
                    <a:pt x="14" y="133"/>
                    <a:pt x="15" y="134"/>
                  </a:cubicBezTo>
                  <a:cubicBezTo>
                    <a:pt x="15" y="135"/>
                    <a:pt x="16" y="137"/>
                    <a:pt x="15" y="141"/>
                  </a:cubicBezTo>
                  <a:cubicBezTo>
                    <a:pt x="15" y="145"/>
                    <a:pt x="18" y="152"/>
                    <a:pt x="19" y="153"/>
                  </a:cubicBezTo>
                  <a:cubicBezTo>
                    <a:pt x="21" y="154"/>
                    <a:pt x="21" y="155"/>
                    <a:pt x="21" y="156"/>
                  </a:cubicBezTo>
                  <a:cubicBezTo>
                    <a:pt x="20" y="158"/>
                    <a:pt x="18" y="159"/>
                    <a:pt x="13" y="158"/>
                  </a:cubicBezTo>
                  <a:cubicBezTo>
                    <a:pt x="12" y="158"/>
                    <a:pt x="11" y="158"/>
                    <a:pt x="9" y="158"/>
                  </a:cubicBezTo>
                  <a:cubicBezTo>
                    <a:pt x="7" y="158"/>
                    <a:pt x="6" y="158"/>
                    <a:pt x="6" y="158"/>
                  </a:cubicBezTo>
                  <a:cubicBezTo>
                    <a:pt x="6" y="159"/>
                    <a:pt x="6" y="159"/>
                    <a:pt x="6" y="159"/>
                  </a:cubicBezTo>
                  <a:cubicBezTo>
                    <a:pt x="5" y="160"/>
                    <a:pt x="5" y="162"/>
                    <a:pt x="8" y="164"/>
                  </a:cubicBezTo>
                  <a:cubicBezTo>
                    <a:pt x="9" y="165"/>
                    <a:pt x="10" y="166"/>
                    <a:pt x="11" y="167"/>
                  </a:cubicBezTo>
                  <a:cubicBezTo>
                    <a:pt x="14" y="169"/>
                    <a:pt x="17" y="171"/>
                    <a:pt x="18" y="175"/>
                  </a:cubicBezTo>
                  <a:cubicBezTo>
                    <a:pt x="18" y="175"/>
                    <a:pt x="18" y="176"/>
                    <a:pt x="18" y="177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9" y="178"/>
                    <a:pt x="19" y="179"/>
                    <a:pt x="19" y="179"/>
                  </a:cubicBezTo>
                  <a:cubicBezTo>
                    <a:pt x="19" y="179"/>
                    <a:pt x="19" y="179"/>
                    <a:pt x="19" y="179"/>
                  </a:cubicBezTo>
                  <a:cubicBezTo>
                    <a:pt x="20" y="181"/>
                    <a:pt x="20" y="182"/>
                    <a:pt x="21" y="1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5" name="Freeform 1589"/>
            <p:cNvSpPr>
              <a:spLocks/>
            </p:cNvSpPr>
            <p:nvPr/>
          </p:nvSpPr>
          <p:spPr bwMode="auto">
            <a:xfrm>
              <a:off x="1839" y="2716"/>
              <a:ext cx="80" cy="43"/>
            </a:xfrm>
            <a:custGeom>
              <a:avLst/>
              <a:gdLst>
                <a:gd name="T0" fmla="*/ 0 w 80"/>
                <a:gd name="T1" fmla="*/ 0 h 43"/>
                <a:gd name="T2" fmla="*/ 80 w 80"/>
                <a:gd name="T3" fmla="*/ 43 h 43"/>
                <a:gd name="T4" fmla="*/ 80 w 80"/>
                <a:gd name="T5" fmla="*/ 43 h 43"/>
                <a:gd name="T6" fmla="*/ 0 w 80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43">
                  <a:moveTo>
                    <a:pt x="0" y="0"/>
                  </a:moveTo>
                  <a:lnTo>
                    <a:pt x="80" y="43"/>
                  </a:lnTo>
                  <a:lnTo>
                    <a:pt x="8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6" name="Freeform 1590"/>
            <p:cNvSpPr>
              <a:spLocks/>
            </p:cNvSpPr>
            <p:nvPr/>
          </p:nvSpPr>
          <p:spPr bwMode="auto">
            <a:xfrm>
              <a:off x="1831" y="2716"/>
              <a:ext cx="8" cy="4"/>
            </a:xfrm>
            <a:custGeom>
              <a:avLst/>
              <a:gdLst>
                <a:gd name="T0" fmla="*/ 0 w 8"/>
                <a:gd name="T1" fmla="*/ 4 h 4"/>
                <a:gd name="T2" fmla="*/ 8 w 8"/>
                <a:gd name="T3" fmla="*/ 0 h 4"/>
                <a:gd name="T4" fmla="*/ 0 w 8"/>
                <a:gd name="T5" fmla="*/ 4 h 4"/>
                <a:gd name="T6" fmla="*/ 0 w 8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7" name="Freeform 1591"/>
            <p:cNvSpPr>
              <a:spLocks/>
            </p:cNvSpPr>
            <p:nvPr/>
          </p:nvSpPr>
          <p:spPr bwMode="auto">
            <a:xfrm>
              <a:off x="1906" y="285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8" name="Freeform 1592"/>
            <p:cNvSpPr>
              <a:spLocks/>
            </p:cNvSpPr>
            <p:nvPr/>
          </p:nvSpPr>
          <p:spPr bwMode="auto">
            <a:xfrm>
              <a:off x="1836" y="2890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9" name="Freeform 1593"/>
            <p:cNvSpPr>
              <a:spLocks/>
            </p:cNvSpPr>
            <p:nvPr/>
          </p:nvSpPr>
          <p:spPr bwMode="auto">
            <a:xfrm>
              <a:off x="1897" y="2850"/>
              <a:ext cx="9" cy="4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0"/>
                    <a:pt x="2" y="3"/>
                    <a:pt x="0" y="4"/>
                  </a:cubicBezTo>
                  <a:cubicBezTo>
                    <a:pt x="2" y="3"/>
                    <a:pt x="6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0" name="Freeform 1594"/>
            <p:cNvSpPr>
              <a:spLocks/>
            </p:cNvSpPr>
            <p:nvPr/>
          </p:nvSpPr>
          <p:spPr bwMode="auto">
            <a:xfrm>
              <a:off x="1836" y="2891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1" name="Freeform 1595"/>
            <p:cNvSpPr>
              <a:spLocks/>
            </p:cNvSpPr>
            <p:nvPr/>
          </p:nvSpPr>
          <p:spPr bwMode="auto">
            <a:xfrm>
              <a:off x="1818" y="2825"/>
              <a:ext cx="3" cy="3"/>
            </a:xfrm>
            <a:custGeom>
              <a:avLst/>
              <a:gdLst>
                <a:gd name="T0" fmla="*/ 3 w 3"/>
                <a:gd name="T1" fmla="*/ 4 h 4"/>
                <a:gd name="T2" fmla="*/ 1 w 3"/>
                <a:gd name="T3" fmla="*/ 2 h 4"/>
                <a:gd name="T4" fmla="*/ 0 w 3"/>
                <a:gd name="T5" fmla="*/ 0 h 4"/>
                <a:gd name="T6" fmla="*/ 1 w 3"/>
                <a:gd name="T7" fmla="*/ 2 h 4"/>
                <a:gd name="T8" fmla="*/ 2 w 3"/>
                <a:gd name="T9" fmla="*/ 4 h 4"/>
                <a:gd name="T10" fmla="*/ 3 w 3"/>
                <a:gd name="T11" fmla="*/ 4 h 4"/>
                <a:gd name="T12" fmla="*/ 3 w 3"/>
                <a:gd name="T13" fmla="*/ 4 h 4"/>
                <a:gd name="T14" fmla="*/ 3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4"/>
                    <a:pt x="2" y="3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2" name="Freeform 1596"/>
            <p:cNvSpPr>
              <a:spLocks/>
            </p:cNvSpPr>
            <p:nvPr/>
          </p:nvSpPr>
          <p:spPr bwMode="auto">
            <a:xfrm>
              <a:off x="1822" y="2828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3" name="Freeform 1597"/>
            <p:cNvSpPr>
              <a:spLocks/>
            </p:cNvSpPr>
            <p:nvPr/>
          </p:nvSpPr>
          <p:spPr bwMode="auto">
            <a:xfrm>
              <a:off x="1816" y="2823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1 w 1"/>
                <a:gd name="T9" fmla="*/ 1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4" name="Freeform 1598"/>
            <p:cNvSpPr>
              <a:spLocks/>
            </p:cNvSpPr>
            <p:nvPr/>
          </p:nvSpPr>
          <p:spPr bwMode="auto">
            <a:xfrm>
              <a:off x="1821" y="2828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5" name="Freeform 1599"/>
            <p:cNvSpPr>
              <a:spLocks/>
            </p:cNvSpPr>
            <p:nvPr/>
          </p:nvSpPr>
          <p:spPr bwMode="auto">
            <a:xfrm>
              <a:off x="1833" y="2883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6" name="Freeform 1600"/>
            <p:cNvSpPr>
              <a:spLocks/>
            </p:cNvSpPr>
            <p:nvPr/>
          </p:nvSpPr>
          <p:spPr bwMode="auto">
            <a:xfrm>
              <a:off x="1834" y="2887"/>
              <a:ext cx="2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2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7" name="Freeform 1601"/>
            <p:cNvSpPr>
              <a:spLocks/>
            </p:cNvSpPr>
            <p:nvPr/>
          </p:nvSpPr>
          <p:spPr bwMode="auto">
            <a:xfrm>
              <a:off x="1833" y="288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8" name="Freeform 1602"/>
            <p:cNvSpPr>
              <a:spLocks/>
            </p:cNvSpPr>
            <p:nvPr/>
          </p:nvSpPr>
          <p:spPr bwMode="auto">
            <a:xfrm>
              <a:off x="1823" y="2828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9" name="Freeform 1603"/>
            <p:cNvSpPr>
              <a:spLocks/>
            </p:cNvSpPr>
            <p:nvPr/>
          </p:nvSpPr>
          <p:spPr bwMode="auto">
            <a:xfrm>
              <a:off x="1836" y="289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0" name="Freeform 1604"/>
            <p:cNvSpPr>
              <a:spLocks/>
            </p:cNvSpPr>
            <p:nvPr/>
          </p:nvSpPr>
          <p:spPr bwMode="auto">
            <a:xfrm>
              <a:off x="1822" y="2828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1" name="Freeform 1605"/>
            <p:cNvSpPr>
              <a:spLocks/>
            </p:cNvSpPr>
            <p:nvPr/>
          </p:nvSpPr>
          <p:spPr bwMode="auto">
            <a:xfrm>
              <a:off x="1820" y="2828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2" name="Freeform 1606"/>
            <p:cNvSpPr>
              <a:spLocks/>
            </p:cNvSpPr>
            <p:nvPr/>
          </p:nvSpPr>
          <p:spPr bwMode="auto">
            <a:xfrm>
              <a:off x="1832" y="27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3" name="Freeform 1607"/>
            <p:cNvSpPr>
              <a:spLocks/>
            </p:cNvSpPr>
            <p:nvPr/>
          </p:nvSpPr>
          <p:spPr bwMode="auto">
            <a:xfrm>
              <a:off x="1832" y="27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4" name="Freeform 1608"/>
            <p:cNvSpPr>
              <a:spLocks/>
            </p:cNvSpPr>
            <p:nvPr/>
          </p:nvSpPr>
          <p:spPr bwMode="auto">
            <a:xfrm>
              <a:off x="1816" y="2821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5" name="Freeform 1609"/>
            <p:cNvSpPr>
              <a:spLocks/>
            </p:cNvSpPr>
            <p:nvPr/>
          </p:nvSpPr>
          <p:spPr bwMode="auto">
            <a:xfrm>
              <a:off x="1932" y="2617"/>
              <a:ext cx="112" cy="113"/>
            </a:xfrm>
            <a:custGeom>
              <a:avLst/>
              <a:gdLst>
                <a:gd name="T0" fmla="*/ 108 w 117"/>
                <a:gd name="T1" fmla="*/ 26 h 118"/>
                <a:gd name="T2" fmla="*/ 109 w 117"/>
                <a:gd name="T3" fmla="*/ 24 h 118"/>
                <a:gd name="T4" fmla="*/ 109 w 117"/>
                <a:gd name="T5" fmla="*/ 24 h 118"/>
                <a:gd name="T6" fmla="*/ 103 w 117"/>
                <a:gd name="T7" fmla="*/ 8 h 118"/>
                <a:gd name="T8" fmla="*/ 98 w 117"/>
                <a:gd name="T9" fmla="*/ 8 h 118"/>
                <a:gd name="T10" fmla="*/ 91 w 117"/>
                <a:gd name="T11" fmla="*/ 7 h 118"/>
                <a:gd name="T12" fmla="*/ 75 w 117"/>
                <a:gd name="T13" fmla="*/ 4 h 118"/>
                <a:gd name="T14" fmla="*/ 70 w 117"/>
                <a:gd name="T15" fmla="*/ 3 h 118"/>
                <a:gd name="T16" fmla="*/ 54 w 117"/>
                <a:gd name="T17" fmla="*/ 7 h 118"/>
                <a:gd name="T18" fmla="*/ 39 w 117"/>
                <a:gd name="T19" fmla="*/ 9 h 118"/>
                <a:gd name="T20" fmla="*/ 37 w 117"/>
                <a:gd name="T21" fmla="*/ 8 h 118"/>
                <a:gd name="T22" fmla="*/ 19 w 117"/>
                <a:gd name="T23" fmla="*/ 3 h 118"/>
                <a:gd name="T24" fmla="*/ 3 w 117"/>
                <a:gd name="T25" fmla="*/ 0 h 118"/>
                <a:gd name="T26" fmla="*/ 3 w 117"/>
                <a:gd name="T27" fmla="*/ 0 h 118"/>
                <a:gd name="T28" fmla="*/ 3 w 117"/>
                <a:gd name="T29" fmla="*/ 8 h 118"/>
                <a:gd name="T30" fmla="*/ 1 w 117"/>
                <a:gd name="T31" fmla="*/ 15 h 118"/>
                <a:gd name="T32" fmla="*/ 1 w 117"/>
                <a:gd name="T33" fmla="*/ 23 h 118"/>
                <a:gd name="T34" fmla="*/ 2 w 117"/>
                <a:gd name="T35" fmla="*/ 31 h 118"/>
                <a:gd name="T36" fmla="*/ 2 w 117"/>
                <a:gd name="T37" fmla="*/ 116 h 118"/>
                <a:gd name="T38" fmla="*/ 68 w 117"/>
                <a:gd name="T39" fmla="*/ 116 h 118"/>
                <a:gd name="T40" fmla="*/ 71 w 117"/>
                <a:gd name="T41" fmla="*/ 113 h 118"/>
                <a:gd name="T42" fmla="*/ 73 w 117"/>
                <a:gd name="T43" fmla="*/ 113 h 118"/>
                <a:gd name="T44" fmla="*/ 79 w 117"/>
                <a:gd name="T45" fmla="*/ 115 h 118"/>
                <a:gd name="T46" fmla="*/ 93 w 117"/>
                <a:gd name="T47" fmla="*/ 115 h 118"/>
                <a:gd name="T48" fmla="*/ 94 w 117"/>
                <a:gd name="T49" fmla="*/ 116 h 118"/>
                <a:gd name="T50" fmla="*/ 98 w 117"/>
                <a:gd name="T51" fmla="*/ 118 h 118"/>
                <a:gd name="T52" fmla="*/ 99 w 117"/>
                <a:gd name="T53" fmla="*/ 117 h 118"/>
                <a:gd name="T54" fmla="*/ 105 w 117"/>
                <a:gd name="T55" fmla="*/ 113 h 118"/>
                <a:gd name="T56" fmla="*/ 108 w 117"/>
                <a:gd name="T57" fmla="*/ 110 h 118"/>
                <a:gd name="T58" fmla="*/ 112 w 117"/>
                <a:gd name="T59" fmla="*/ 105 h 118"/>
                <a:gd name="T60" fmla="*/ 114 w 117"/>
                <a:gd name="T61" fmla="*/ 105 h 118"/>
                <a:gd name="T62" fmla="*/ 116 w 117"/>
                <a:gd name="T63" fmla="*/ 102 h 118"/>
                <a:gd name="T64" fmla="*/ 117 w 117"/>
                <a:gd name="T65" fmla="*/ 102 h 118"/>
                <a:gd name="T66" fmla="*/ 117 w 117"/>
                <a:gd name="T67" fmla="*/ 98 h 118"/>
                <a:gd name="T68" fmla="*/ 115 w 117"/>
                <a:gd name="T69" fmla="*/ 93 h 118"/>
                <a:gd name="T70" fmla="*/ 112 w 117"/>
                <a:gd name="T71" fmla="*/ 86 h 118"/>
                <a:gd name="T72" fmla="*/ 105 w 117"/>
                <a:gd name="T73" fmla="*/ 74 h 118"/>
                <a:gd name="T74" fmla="*/ 100 w 117"/>
                <a:gd name="T75" fmla="*/ 63 h 118"/>
                <a:gd name="T76" fmla="*/ 97 w 117"/>
                <a:gd name="T77" fmla="*/ 58 h 118"/>
                <a:gd name="T78" fmla="*/ 94 w 117"/>
                <a:gd name="T79" fmla="*/ 51 h 118"/>
                <a:gd name="T80" fmla="*/ 92 w 117"/>
                <a:gd name="T81" fmla="*/ 45 h 118"/>
                <a:gd name="T82" fmla="*/ 87 w 117"/>
                <a:gd name="T83" fmla="*/ 40 h 118"/>
                <a:gd name="T84" fmla="*/ 81 w 117"/>
                <a:gd name="T85" fmla="*/ 18 h 118"/>
                <a:gd name="T86" fmla="*/ 83 w 117"/>
                <a:gd name="T87" fmla="*/ 16 h 118"/>
                <a:gd name="T88" fmla="*/ 84 w 117"/>
                <a:gd name="T89" fmla="*/ 16 h 118"/>
                <a:gd name="T90" fmla="*/ 91 w 117"/>
                <a:gd name="T91" fmla="*/ 28 h 118"/>
                <a:gd name="T92" fmla="*/ 93 w 117"/>
                <a:gd name="T93" fmla="*/ 31 h 118"/>
                <a:gd name="T94" fmla="*/ 102 w 117"/>
                <a:gd name="T95" fmla="*/ 45 h 118"/>
                <a:gd name="T96" fmla="*/ 105 w 117"/>
                <a:gd name="T97" fmla="*/ 35 h 118"/>
                <a:gd name="T98" fmla="*/ 108 w 117"/>
                <a:gd name="T99" fmla="*/ 29 h 118"/>
                <a:gd name="T100" fmla="*/ 108 w 117"/>
                <a:gd name="T101" fmla="*/ 28 h 118"/>
                <a:gd name="T102" fmla="*/ 108 w 117"/>
                <a:gd name="T103" fmla="*/ 2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18">
                  <a:moveTo>
                    <a:pt x="108" y="26"/>
                  </a:move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8"/>
                    <a:pt x="100" y="8"/>
                    <a:pt x="98" y="8"/>
                  </a:cubicBezTo>
                  <a:cubicBezTo>
                    <a:pt x="96" y="7"/>
                    <a:pt x="93" y="7"/>
                    <a:pt x="91" y="7"/>
                  </a:cubicBezTo>
                  <a:cubicBezTo>
                    <a:pt x="85" y="9"/>
                    <a:pt x="81" y="7"/>
                    <a:pt x="75" y="4"/>
                  </a:cubicBezTo>
                  <a:cubicBezTo>
                    <a:pt x="74" y="4"/>
                    <a:pt x="73" y="3"/>
                    <a:pt x="70" y="3"/>
                  </a:cubicBezTo>
                  <a:cubicBezTo>
                    <a:pt x="63" y="3"/>
                    <a:pt x="55" y="6"/>
                    <a:pt x="54" y="7"/>
                  </a:cubicBezTo>
                  <a:cubicBezTo>
                    <a:pt x="52" y="11"/>
                    <a:pt x="45" y="12"/>
                    <a:pt x="39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3" y="7"/>
                    <a:pt x="27" y="4"/>
                    <a:pt x="19" y="3"/>
                  </a:cubicBezTo>
                  <a:cubicBezTo>
                    <a:pt x="10" y="3"/>
                    <a:pt x="5" y="2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2" y="6"/>
                    <a:pt x="3" y="8"/>
                  </a:cubicBezTo>
                  <a:cubicBezTo>
                    <a:pt x="3" y="10"/>
                    <a:pt x="4" y="13"/>
                    <a:pt x="1" y="15"/>
                  </a:cubicBezTo>
                  <a:cubicBezTo>
                    <a:pt x="0" y="17"/>
                    <a:pt x="0" y="19"/>
                    <a:pt x="1" y="23"/>
                  </a:cubicBezTo>
                  <a:cubicBezTo>
                    <a:pt x="1" y="25"/>
                    <a:pt x="2" y="28"/>
                    <a:pt x="2" y="31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1" y="113"/>
                    <a:pt x="71" y="113"/>
                    <a:pt x="71" y="113"/>
                  </a:cubicBezTo>
                  <a:cubicBezTo>
                    <a:pt x="72" y="113"/>
                    <a:pt x="73" y="113"/>
                    <a:pt x="73" y="113"/>
                  </a:cubicBezTo>
                  <a:cubicBezTo>
                    <a:pt x="76" y="113"/>
                    <a:pt x="77" y="114"/>
                    <a:pt x="79" y="115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5" y="116"/>
                    <a:pt x="96" y="118"/>
                    <a:pt x="98" y="118"/>
                  </a:cubicBezTo>
                  <a:cubicBezTo>
                    <a:pt x="99" y="118"/>
                    <a:pt x="99" y="118"/>
                    <a:pt x="99" y="117"/>
                  </a:cubicBezTo>
                  <a:cubicBezTo>
                    <a:pt x="100" y="116"/>
                    <a:pt x="101" y="113"/>
                    <a:pt x="105" y="113"/>
                  </a:cubicBezTo>
                  <a:cubicBezTo>
                    <a:pt x="106" y="113"/>
                    <a:pt x="107" y="112"/>
                    <a:pt x="108" y="110"/>
                  </a:cubicBezTo>
                  <a:cubicBezTo>
                    <a:pt x="109" y="108"/>
                    <a:pt x="110" y="105"/>
                    <a:pt x="112" y="105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4"/>
                    <a:pt x="116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0"/>
                    <a:pt x="117" y="99"/>
                    <a:pt x="117" y="98"/>
                  </a:cubicBezTo>
                  <a:cubicBezTo>
                    <a:pt x="117" y="95"/>
                    <a:pt x="117" y="95"/>
                    <a:pt x="115" y="93"/>
                  </a:cubicBezTo>
                  <a:cubicBezTo>
                    <a:pt x="114" y="92"/>
                    <a:pt x="113" y="90"/>
                    <a:pt x="112" y="86"/>
                  </a:cubicBezTo>
                  <a:cubicBezTo>
                    <a:pt x="111" y="83"/>
                    <a:pt x="108" y="78"/>
                    <a:pt x="105" y="74"/>
                  </a:cubicBezTo>
                  <a:cubicBezTo>
                    <a:pt x="102" y="68"/>
                    <a:pt x="100" y="65"/>
                    <a:pt x="100" y="63"/>
                  </a:cubicBezTo>
                  <a:cubicBezTo>
                    <a:pt x="99" y="61"/>
                    <a:pt x="98" y="60"/>
                    <a:pt x="97" y="58"/>
                  </a:cubicBezTo>
                  <a:cubicBezTo>
                    <a:pt x="96" y="56"/>
                    <a:pt x="94" y="54"/>
                    <a:pt x="94" y="51"/>
                  </a:cubicBezTo>
                  <a:cubicBezTo>
                    <a:pt x="94" y="49"/>
                    <a:pt x="94" y="48"/>
                    <a:pt x="92" y="45"/>
                  </a:cubicBezTo>
                  <a:cubicBezTo>
                    <a:pt x="90" y="44"/>
                    <a:pt x="89" y="42"/>
                    <a:pt x="87" y="40"/>
                  </a:cubicBezTo>
                  <a:cubicBezTo>
                    <a:pt x="82" y="32"/>
                    <a:pt x="80" y="21"/>
                    <a:pt x="81" y="18"/>
                  </a:cubicBezTo>
                  <a:cubicBezTo>
                    <a:pt x="82" y="16"/>
                    <a:pt x="82" y="16"/>
                    <a:pt x="83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6" y="16"/>
                    <a:pt x="87" y="18"/>
                    <a:pt x="91" y="28"/>
                  </a:cubicBezTo>
                  <a:cubicBezTo>
                    <a:pt x="92" y="30"/>
                    <a:pt x="92" y="31"/>
                    <a:pt x="93" y="31"/>
                  </a:cubicBezTo>
                  <a:cubicBezTo>
                    <a:pt x="96" y="39"/>
                    <a:pt x="101" y="45"/>
                    <a:pt x="102" y="45"/>
                  </a:cubicBezTo>
                  <a:cubicBezTo>
                    <a:pt x="103" y="44"/>
                    <a:pt x="105" y="38"/>
                    <a:pt x="105" y="35"/>
                  </a:cubicBezTo>
                  <a:cubicBezTo>
                    <a:pt x="106" y="32"/>
                    <a:pt x="107" y="30"/>
                    <a:pt x="108" y="29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8" y="26"/>
                    <a:pt x="108" y="26"/>
                    <a:pt x="108" y="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6" name="Rectangle 1610"/>
            <p:cNvSpPr>
              <a:spLocks noChangeArrowheads="1"/>
            </p:cNvSpPr>
            <p:nvPr/>
          </p:nvSpPr>
          <p:spPr bwMode="auto">
            <a:xfrm>
              <a:off x="1935" y="2617"/>
              <a:ext cx="1" cy="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7" name="Freeform 1611"/>
            <p:cNvSpPr>
              <a:spLocks/>
            </p:cNvSpPr>
            <p:nvPr/>
          </p:nvSpPr>
          <p:spPr bwMode="auto">
            <a:xfrm>
              <a:off x="1766" y="2950"/>
              <a:ext cx="56" cy="63"/>
            </a:xfrm>
            <a:custGeom>
              <a:avLst/>
              <a:gdLst>
                <a:gd name="T0" fmla="*/ 29 w 58"/>
                <a:gd name="T1" fmla="*/ 0 h 66"/>
                <a:gd name="T2" fmla="*/ 29 w 58"/>
                <a:gd name="T3" fmla="*/ 3 h 66"/>
                <a:gd name="T4" fmla="*/ 29 w 58"/>
                <a:gd name="T5" fmla="*/ 5 h 66"/>
                <a:gd name="T6" fmla="*/ 29 w 58"/>
                <a:gd name="T7" fmla="*/ 8 h 66"/>
                <a:gd name="T8" fmla="*/ 29 w 58"/>
                <a:gd name="T9" fmla="*/ 10 h 66"/>
                <a:gd name="T10" fmla="*/ 29 w 58"/>
                <a:gd name="T11" fmla="*/ 11 h 66"/>
                <a:gd name="T12" fmla="*/ 29 w 58"/>
                <a:gd name="T13" fmla="*/ 13 h 66"/>
                <a:gd name="T14" fmla="*/ 29 w 58"/>
                <a:gd name="T15" fmla="*/ 13 h 66"/>
                <a:gd name="T16" fmla="*/ 29 w 58"/>
                <a:gd name="T17" fmla="*/ 15 h 66"/>
                <a:gd name="T18" fmla="*/ 12 w 58"/>
                <a:gd name="T19" fmla="*/ 16 h 66"/>
                <a:gd name="T20" fmla="*/ 11 w 58"/>
                <a:gd name="T21" fmla="*/ 16 h 66"/>
                <a:gd name="T22" fmla="*/ 10 w 58"/>
                <a:gd name="T23" fmla="*/ 16 h 66"/>
                <a:gd name="T24" fmla="*/ 9 w 58"/>
                <a:gd name="T25" fmla="*/ 16 h 66"/>
                <a:gd name="T26" fmla="*/ 7 w 58"/>
                <a:gd name="T27" fmla="*/ 17 h 66"/>
                <a:gd name="T28" fmla="*/ 7 w 58"/>
                <a:gd name="T29" fmla="*/ 19 h 66"/>
                <a:gd name="T30" fmla="*/ 11 w 58"/>
                <a:gd name="T31" fmla="*/ 24 h 66"/>
                <a:gd name="T32" fmla="*/ 5 w 58"/>
                <a:gd name="T33" fmla="*/ 28 h 66"/>
                <a:gd name="T34" fmla="*/ 2 w 58"/>
                <a:gd name="T35" fmla="*/ 39 h 66"/>
                <a:gd name="T36" fmla="*/ 13 w 58"/>
                <a:gd name="T37" fmla="*/ 54 h 66"/>
                <a:gd name="T38" fmla="*/ 23 w 58"/>
                <a:gd name="T39" fmla="*/ 66 h 66"/>
                <a:gd name="T40" fmla="*/ 23 w 58"/>
                <a:gd name="T41" fmla="*/ 66 h 66"/>
                <a:gd name="T42" fmla="*/ 25 w 58"/>
                <a:gd name="T43" fmla="*/ 65 h 66"/>
                <a:gd name="T44" fmla="*/ 26 w 58"/>
                <a:gd name="T45" fmla="*/ 64 h 66"/>
                <a:gd name="T46" fmla="*/ 30 w 58"/>
                <a:gd name="T47" fmla="*/ 64 h 66"/>
                <a:gd name="T48" fmla="*/ 28 w 58"/>
                <a:gd name="T49" fmla="*/ 57 h 66"/>
                <a:gd name="T50" fmla="*/ 34 w 58"/>
                <a:gd name="T51" fmla="*/ 50 h 66"/>
                <a:gd name="T52" fmla="*/ 37 w 58"/>
                <a:gd name="T53" fmla="*/ 48 h 66"/>
                <a:gd name="T54" fmla="*/ 46 w 58"/>
                <a:gd name="T55" fmla="*/ 48 h 66"/>
                <a:gd name="T56" fmla="*/ 52 w 58"/>
                <a:gd name="T57" fmla="*/ 51 h 66"/>
                <a:gd name="T58" fmla="*/ 58 w 58"/>
                <a:gd name="T59" fmla="*/ 41 h 66"/>
                <a:gd name="T60" fmla="*/ 56 w 58"/>
                <a:gd name="T61" fmla="*/ 31 h 66"/>
                <a:gd name="T62" fmla="*/ 54 w 58"/>
                <a:gd name="T63" fmla="*/ 18 h 66"/>
                <a:gd name="T64" fmla="*/ 55 w 58"/>
                <a:gd name="T65" fmla="*/ 12 h 66"/>
                <a:gd name="T66" fmla="*/ 46 w 58"/>
                <a:gd name="T67" fmla="*/ 13 h 66"/>
                <a:gd name="T68" fmla="*/ 45 w 58"/>
                <a:gd name="T69" fmla="*/ 13 h 66"/>
                <a:gd name="T70" fmla="*/ 44 w 58"/>
                <a:gd name="T71" fmla="*/ 13 h 66"/>
                <a:gd name="T72" fmla="*/ 43 w 58"/>
                <a:gd name="T73" fmla="*/ 12 h 66"/>
                <a:gd name="T74" fmla="*/ 43 w 58"/>
                <a:gd name="T75" fmla="*/ 11 h 66"/>
                <a:gd name="T76" fmla="*/ 43 w 58"/>
                <a:gd name="T77" fmla="*/ 9 h 66"/>
                <a:gd name="T78" fmla="*/ 43 w 58"/>
                <a:gd name="T79" fmla="*/ 7 h 66"/>
                <a:gd name="T80" fmla="*/ 44 w 58"/>
                <a:gd name="T81" fmla="*/ 4 h 66"/>
                <a:gd name="T82" fmla="*/ 44 w 58"/>
                <a:gd name="T83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66"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2"/>
                    <a:pt x="29" y="2"/>
                    <a:pt x="29" y="3"/>
                  </a:cubicBezTo>
                  <a:cubicBezTo>
                    <a:pt x="29" y="3"/>
                    <a:pt x="29" y="4"/>
                    <a:pt x="29" y="4"/>
                  </a:cubicBezTo>
                  <a:cubicBezTo>
                    <a:pt x="29" y="4"/>
                    <a:pt x="29" y="5"/>
                    <a:pt x="29" y="5"/>
                  </a:cubicBezTo>
                  <a:cubicBezTo>
                    <a:pt x="29" y="6"/>
                    <a:pt x="29" y="6"/>
                    <a:pt x="29" y="7"/>
                  </a:cubicBezTo>
                  <a:cubicBezTo>
                    <a:pt x="29" y="7"/>
                    <a:pt x="29" y="7"/>
                    <a:pt x="29" y="8"/>
                  </a:cubicBezTo>
                  <a:cubicBezTo>
                    <a:pt x="29" y="8"/>
                    <a:pt x="29" y="8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6"/>
                    <a:pt x="14" y="16"/>
                    <a:pt x="1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9" y="16"/>
                    <a:pt x="9" y="16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8" y="17"/>
                    <a:pt x="8" y="17"/>
                    <a:pt x="7" y="17"/>
                  </a:cubicBezTo>
                  <a:cubicBezTo>
                    <a:pt x="7" y="17"/>
                    <a:pt x="7" y="18"/>
                    <a:pt x="7" y="18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9" y="20"/>
                    <a:pt x="10" y="21"/>
                    <a:pt x="11" y="22"/>
                  </a:cubicBezTo>
                  <a:cubicBezTo>
                    <a:pt x="11" y="23"/>
                    <a:pt x="11" y="24"/>
                    <a:pt x="11" y="24"/>
                  </a:cubicBezTo>
                  <a:cubicBezTo>
                    <a:pt x="10" y="26"/>
                    <a:pt x="8" y="26"/>
                    <a:pt x="7" y="27"/>
                  </a:cubicBezTo>
                  <a:cubicBezTo>
                    <a:pt x="6" y="27"/>
                    <a:pt x="5" y="27"/>
                    <a:pt x="5" y="28"/>
                  </a:cubicBezTo>
                  <a:cubicBezTo>
                    <a:pt x="5" y="30"/>
                    <a:pt x="3" y="33"/>
                    <a:pt x="0" y="36"/>
                  </a:cubicBezTo>
                  <a:cubicBezTo>
                    <a:pt x="0" y="37"/>
                    <a:pt x="2" y="38"/>
                    <a:pt x="2" y="39"/>
                  </a:cubicBezTo>
                  <a:cubicBezTo>
                    <a:pt x="4" y="42"/>
                    <a:pt x="5" y="43"/>
                    <a:pt x="6" y="45"/>
                  </a:cubicBezTo>
                  <a:cubicBezTo>
                    <a:pt x="6" y="46"/>
                    <a:pt x="7" y="48"/>
                    <a:pt x="13" y="54"/>
                  </a:cubicBezTo>
                  <a:cubicBezTo>
                    <a:pt x="16" y="56"/>
                    <a:pt x="17" y="58"/>
                    <a:pt x="18" y="60"/>
                  </a:cubicBezTo>
                  <a:cubicBezTo>
                    <a:pt x="19" y="62"/>
                    <a:pt x="20" y="64"/>
                    <a:pt x="23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6"/>
                    <a:pt x="24" y="65"/>
                    <a:pt x="24" y="65"/>
                  </a:cubicBezTo>
                  <a:cubicBezTo>
                    <a:pt x="24" y="65"/>
                    <a:pt x="24" y="65"/>
                    <a:pt x="25" y="65"/>
                  </a:cubicBezTo>
                  <a:cubicBezTo>
                    <a:pt x="25" y="64"/>
                    <a:pt x="25" y="64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7" y="64"/>
                    <a:pt x="28" y="64"/>
                    <a:pt x="28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3"/>
                    <a:pt x="29" y="61"/>
                    <a:pt x="29" y="59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7" y="55"/>
                    <a:pt x="27" y="53"/>
                    <a:pt x="28" y="52"/>
                  </a:cubicBezTo>
                  <a:cubicBezTo>
                    <a:pt x="30" y="50"/>
                    <a:pt x="33" y="50"/>
                    <a:pt x="34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48"/>
                    <a:pt x="37" y="48"/>
                  </a:cubicBezTo>
                  <a:cubicBezTo>
                    <a:pt x="38" y="46"/>
                    <a:pt x="39" y="44"/>
                    <a:pt x="42" y="44"/>
                  </a:cubicBezTo>
                  <a:cubicBezTo>
                    <a:pt x="44" y="44"/>
                    <a:pt x="45" y="46"/>
                    <a:pt x="46" y="48"/>
                  </a:cubicBezTo>
                  <a:cubicBezTo>
                    <a:pt x="47" y="49"/>
                    <a:pt x="47" y="50"/>
                    <a:pt x="48" y="51"/>
                  </a:cubicBezTo>
                  <a:cubicBezTo>
                    <a:pt x="49" y="50"/>
                    <a:pt x="51" y="51"/>
                    <a:pt x="52" y="51"/>
                  </a:cubicBezTo>
                  <a:cubicBezTo>
                    <a:pt x="54" y="52"/>
                    <a:pt x="54" y="52"/>
                    <a:pt x="56" y="52"/>
                  </a:cubicBezTo>
                  <a:cubicBezTo>
                    <a:pt x="58" y="52"/>
                    <a:pt x="58" y="44"/>
                    <a:pt x="58" y="41"/>
                  </a:cubicBezTo>
                  <a:cubicBezTo>
                    <a:pt x="58" y="40"/>
                    <a:pt x="58" y="39"/>
                    <a:pt x="58" y="38"/>
                  </a:cubicBezTo>
                  <a:cubicBezTo>
                    <a:pt x="58" y="34"/>
                    <a:pt x="58" y="32"/>
                    <a:pt x="56" y="31"/>
                  </a:cubicBezTo>
                  <a:cubicBezTo>
                    <a:pt x="53" y="29"/>
                    <a:pt x="51" y="26"/>
                    <a:pt x="51" y="23"/>
                  </a:cubicBezTo>
                  <a:cubicBezTo>
                    <a:pt x="51" y="21"/>
                    <a:pt x="52" y="19"/>
                    <a:pt x="54" y="18"/>
                  </a:cubicBezTo>
                  <a:cubicBezTo>
                    <a:pt x="55" y="17"/>
                    <a:pt x="56" y="16"/>
                    <a:pt x="56" y="15"/>
                  </a:cubicBezTo>
                  <a:cubicBezTo>
                    <a:pt x="56" y="14"/>
                    <a:pt x="56" y="13"/>
                    <a:pt x="55" y="12"/>
                  </a:cubicBezTo>
                  <a:cubicBezTo>
                    <a:pt x="54" y="12"/>
                    <a:pt x="51" y="12"/>
                    <a:pt x="49" y="13"/>
                  </a:cubicBezTo>
                  <a:cubicBezTo>
                    <a:pt x="48" y="13"/>
                    <a:pt x="47" y="13"/>
                    <a:pt x="46" y="13"/>
                  </a:cubicBezTo>
                  <a:cubicBezTo>
                    <a:pt x="46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1"/>
                    <a:pt x="43" y="1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8"/>
                    <a:pt x="43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6"/>
                    <a:pt x="43" y="6"/>
                    <a:pt x="44" y="5"/>
                  </a:cubicBezTo>
                  <a:cubicBezTo>
                    <a:pt x="44" y="5"/>
                    <a:pt x="44" y="4"/>
                    <a:pt x="44" y="4"/>
                  </a:cubicBezTo>
                  <a:cubicBezTo>
                    <a:pt x="44" y="3"/>
                    <a:pt x="44" y="2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37" y="1"/>
                    <a:pt x="31" y="0"/>
                    <a:pt x="3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8" name="Freeform 1612"/>
            <p:cNvSpPr>
              <a:spLocks/>
            </p:cNvSpPr>
            <p:nvPr/>
          </p:nvSpPr>
          <p:spPr bwMode="auto">
            <a:xfrm>
              <a:off x="1795" y="2950"/>
              <a:ext cx="13" cy="1"/>
            </a:xfrm>
            <a:custGeom>
              <a:avLst/>
              <a:gdLst>
                <a:gd name="T0" fmla="*/ 14 w 14"/>
                <a:gd name="T1" fmla="*/ 1 h 1"/>
                <a:gd name="T2" fmla="*/ 0 w 14"/>
                <a:gd name="T3" fmla="*/ 0 h 1"/>
                <a:gd name="T4" fmla="*/ 0 w 14"/>
                <a:gd name="T5" fmla="*/ 0 h 1"/>
                <a:gd name="T6" fmla="*/ 14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1"/>
                  </a:moveTo>
                  <a:cubicBezTo>
                    <a:pt x="7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7" y="1"/>
                    <a:pt x="14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9" name="Freeform 1613"/>
            <p:cNvSpPr>
              <a:spLocks/>
            </p:cNvSpPr>
            <p:nvPr/>
          </p:nvSpPr>
          <p:spPr bwMode="auto">
            <a:xfrm>
              <a:off x="1772" y="2952"/>
              <a:ext cx="18" cy="9"/>
            </a:xfrm>
            <a:custGeom>
              <a:avLst/>
              <a:gdLst>
                <a:gd name="T0" fmla="*/ 6 w 19"/>
                <a:gd name="T1" fmla="*/ 0 h 10"/>
                <a:gd name="T2" fmla="*/ 6 w 19"/>
                <a:gd name="T3" fmla="*/ 3 h 10"/>
                <a:gd name="T4" fmla="*/ 1 w 19"/>
                <a:gd name="T5" fmla="*/ 7 h 10"/>
                <a:gd name="T6" fmla="*/ 0 w 19"/>
                <a:gd name="T7" fmla="*/ 8 h 10"/>
                <a:gd name="T8" fmla="*/ 0 w 19"/>
                <a:gd name="T9" fmla="*/ 8 h 10"/>
                <a:gd name="T10" fmla="*/ 3 w 19"/>
                <a:gd name="T11" fmla="*/ 10 h 10"/>
                <a:gd name="T12" fmla="*/ 3 w 19"/>
                <a:gd name="T13" fmla="*/ 10 h 10"/>
                <a:gd name="T14" fmla="*/ 5 w 19"/>
                <a:gd name="T15" fmla="*/ 10 h 10"/>
                <a:gd name="T16" fmla="*/ 5 w 19"/>
                <a:gd name="T17" fmla="*/ 10 h 10"/>
                <a:gd name="T18" fmla="*/ 5 w 19"/>
                <a:gd name="T19" fmla="*/ 10 h 10"/>
                <a:gd name="T20" fmla="*/ 5 w 19"/>
                <a:gd name="T21" fmla="*/ 10 h 10"/>
                <a:gd name="T22" fmla="*/ 6 w 19"/>
                <a:gd name="T23" fmla="*/ 10 h 10"/>
                <a:gd name="T24" fmla="*/ 19 w 19"/>
                <a:gd name="T25" fmla="*/ 10 h 10"/>
                <a:gd name="T26" fmla="*/ 19 w 19"/>
                <a:gd name="T27" fmla="*/ 8 h 10"/>
                <a:gd name="T28" fmla="*/ 19 w 19"/>
                <a:gd name="T29" fmla="*/ 7 h 10"/>
                <a:gd name="T30" fmla="*/ 19 w 19"/>
                <a:gd name="T31" fmla="*/ 5 h 10"/>
                <a:gd name="T32" fmla="*/ 19 w 19"/>
                <a:gd name="T33" fmla="*/ 4 h 10"/>
                <a:gd name="T34" fmla="*/ 19 w 19"/>
                <a:gd name="T35" fmla="*/ 2 h 10"/>
                <a:gd name="T36" fmla="*/ 19 w 19"/>
                <a:gd name="T37" fmla="*/ 0 h 10"/>
                <a:gd name="T38" fmla="*/ 19 w 19"/>
                <a:gd name="T39" fmla="*/ 0 h 10"/>
                <a:gd name="T40" fmla="*/ 19 w 19"/>
                <a:gd name="T41" fmla="*/ 0 h 10"/>
                <a:gd name="T42" fmla="*/ 6 w 19"/>
                <a:gd name="T4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0">
                  <a:moveTo>
                    <a:pt x="6" y="0"/>
                  </a:moveTo>
                  <a:cubicBezTo>
                    <a:pt x="6" y="1"/>
                    <a:pt x="6" y="2"/>
                    <a:pt x="6" y="3"/>
                  </a:cubicBezTo>
                  <a:cubicBezTo>
                    <a:pt x="5" y="5"/>
                    <a:pt x="3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8" y="10"/>
                    <a:pt x="16" y="10"/>
                    <a:pt x="19" y="10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6"/>
                    <a:pt x="19" y="5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3"/>
                    <a:pt x="19" y="3"/>
                    <a:pt x="19" y="2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0" name="Freeform 1614"/>
            <p:cNvSpPr>
              <a:spLocks/>
            </p:cNvSpPr>
            <p:nvPr/>
          </p:nvSpPr>
          <p:spPr bwMode="auto">
            <a:xfrm>
              <a:off x="1790" y="29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1" name="Freeform 1615"/>
            <p:cNvSpPr>
              <a:spLocks/>
            </p:cNvSpPr>
            <p:nvPr/>
          </p:nvSpPr>
          <p:spPr bwMode="auto">
            <a:xfrm>
              <a:off x="1790" y="2954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2" name="Freeform 1616"/>
            <p:cNvSpPr>
              <a:spLocks/>
            </p:cNvSpPr>
            <p:nvPr/>
          </p:nvSpPr>
          <p:spPr bwMode="auto">
            <a:xfrm>
              <a:off x="1775" y="2961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3" name="Freeform 1617"/>
            <p:cNvSpPr>
              <a:spLocks/>
            </p:cNvSpPr>
            <p:nvPr/>
          </p:nvSpPr>
          <p:spPr bwMode="auto">
            <a:xfrm>
              <a:off x="1777" y="296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4" name="Freeform 1618"/>
            <p:cNvSpPr>
              <a:spLocks/>
            </p:cNvSpPr>
            <p:nvPr/>
          </p:nvSpPr>
          <p:spPr bwMode="auto">
            <a:xfrm>
              <a:off x="1777" y="296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5" name="Freeform 1619"/>
            <p:cNvSpPr>
              <a:spLocks/>
            </p:cNvSpPr>
            <p:nvPr/>
          </p:nvSpPr>
          <p:spPr bwMode="auto">
            <a:xfrm>
              <a:off x="1790" y="2959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6" name="Freeform 1620"/>
            <p:cNvSpPr>
              <a:spLocks/>
            </p:cNvSpPr>
            <p:nvPr/>
          </p:nvSpPr>
          <p:spPr bwMode="auto">
            <a:xfrm>
              <a:off x="1790" y="2957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7" name="Freeform 1621"/>
            <p:cNvSpPr>
              <a:spLocks/>
            </p:cNvSpPr>
            <p:nvPr/>
          </p:nvSpPr>
          <p:spPr bwMode="auto">
            <a:xfrm>
              <a:off x="1791" y="2935"/>
              <a:ext cx="71" cy="90"/>
            </a:xfrm>
            <a:custGeom>
              <a:avLst/>
              <a:gdLst>
                <a:gd name="T0" fmla="*/ 62 w 74"/>
                <a:gd name="T1" fmla="*/ 2 h 95"/>
                <a:gd name="T2" fmla="*/ 54 w 74"/>
                <a:gd name="T3" fmla="*/ 11 h 95"/>
                <a:gd name="T4" fmla="*/ 54 w 74"/>
                <a:gd name="T5" fmla="*/ 11 h 95"/>
                <a:gd name="T6" fmla="*/ 51 w 74"/>
                <a:gd name="T7" fmla="*/ 21 h 95"/>
                <a:gd name="T8" fmla="*/ 51 w 74"/>
                <a:gd name="T9" fmla="*/ 24 h 95"/>
                <a:gd name="T10" fmla="*/ 34 w 74"/>
                <a:gd name="T11" fmla="*/ 17 h 95"/>
                <a:gd name="T12" fmla="*/ 29 w 74"/>
                <a:gd name="T13" fmla="*/ 17 h 95"/>
                <a:gd name="T14" fmla="*/ 26 w 74"/>
                <a:gd name="T15" fmla="*/ 17 h 95"/>
                <a:gd name="T16" fmla="*/ 23 w 74"/>
                <a:gd name="T17" fmla="*/ 17 h 95"/>
                <a:gd name="T18" fmla="*/ 22 w 74"/>
                <a:gd name="T19" fmla="*/ 20 h 95"/>
                <a:gd name="T20" fmla="*/ 21 w 74"/>
                <a:gd name="T21" fmla="*/ 22 h 95"/>
                <a:gd name="T22" fmla="*/ 21 w 74"/>
                <a:gd name="T23" fmla="*/ 24 h 95"/>
                <a:gd name="T24" fmla="*/ 21 w 74"/>
                <a:gd name="T25" fmla="*/ 25 h 95"/>
                <a:gd name="T26" fmla="*/ 31 w 74"/>
                <a:gd name="T27" fmla="*/ 25 h 95"/>
                <a:gd name="T28" fmla="*/ 30 w 74"/>
                <a:gd name="T29" fmla="*/ 38 h 95"/>
                <a:gd name="T30" fmla="*/ 32 w 74"/>
                <a:gd name="T31" fmla="*/ 43 h 95"/>
                <a:gd name="T32" fmla="*/ 36 w 74"/>
                <a:gd name="T33" fmla="*/ 57 h 95"/>
                <a:gd name="T34" fmla="*/ 25 w 74"/>
                <a:gd name="T35" fmla="*/ 71 h 95"/>
                <a:gd name="T36" fmla="*/ 21 w 74"/>
                <a:gd name="T37" fmla="*/ 71 h 95"/>
                <a:gd name="T38" fmla="*/ 16 w 74"/>
                <a:gd name="T39" fmla="*/ 64 h 95"/>
                <a:gd name="T40" fmla="*/ 11 w 74"/>
                <a:gd name="T41" fmla="*/ 70 h 95"/>
                <a:gd name="T42" fmla="*/ 5 w 74"/>
                <a:gd name="T43" fmla="*/ 70 h 95"/>
                <a:gd name="T44" fmla="*/ 6 w 74"/>
                <a:gd name="T45" fmla="*/ 74 h 95"/>
                <a:gd name="T46" fmla="*/ 2 w 74"/>
                <a:gd name="T47" fmla="*/ 84 h 95"/>
                <a:gd name="T48" fmla="*/ 1 w 74"/>
                <a:gd name="T49" fmla="*/ 84 h 95"/>
                <a:gd name="T50" fmla="*/ 0 w 74"/>
                <a:gd name="T51" fmla="*/ 85 h 95"/>
                <a:gd name="T52" fmla="*/ 9 w 74"/>
                <a:gd name="T53" fmla="*/ 94 h 95"/>
                <a:gd name="T54" fmla="*/ 12 w 74"/>
                <a:gd name="T55" fmla="*/ 93 h 95"/>
                <a:gd name="T56" fmla="*/ 13 w 74"/>
                <a:gd name="T57" fmla="*/ 92 h 95"/>
                <a:gd name="T58" fmla="*/ 15 w 74"/>
                <a:gd name="T59" fmla="*/ 91 h 95"/>
                <a:gd name="T60" fmla="*/ 16 w 74"/>
                <a:gd name="T61" fmla="*/ 91 h 95"/>
                <a:gd name="T62" fmla="*/ 17 w 74"/>
                <a:gd name="T63" fmla="*/ 90 h 95"/>
                <a:gd name="T64" fmla="*/ 18 w 74"/>
                <a:gd name="T65" fmla="*/ 90 h 95"/>
                <a:gd name="T66" fmla="*/ 18 w 74"/>
                <a:gd name="T67" fmla="*/ 90 h 95"/>
                <a:gd name="T68" fmla="*/ 21 w 74"/>
                <a:gd name="T69" fmla="*/ 92 h 95"/>
                <a:gd name="T70" fmla="*/ 32 w 74"/>
                <a:gd name="T71" fmla="*/ 89 h 95"/>
                <a:gd name="T72" fmla="*/ 38 w 74"/>
                <a:gd name="T73" fmla="*/ 91 h 95"/>
                <a:gd name="T74" fmla="*/ 45 w 74"/>
                <a:gd name="T75" fmla="*/ 89 h 95"/>
                <a:gd name="T76" fmla="*/ 45 w 74"/>
                <a:gd name="T77" fmla="*/ 87 h 95"/>
                <a:gd name="T78" fmla="*/ 49 w 74"/>
                <a:gd name="T79" fmla="*/ 81 h 95"/>
                <a:gd name="T80" fmla="*/ 50 w 74"/>
                <a:gd name="T81" fmla="*/ 65 h 95"/>
                <a:gd name="T82" fmla="*/ 55 w 74"/>
                <a:gd name="T83" fmla="*/ 53 h 95"/>
                <a:gd name="T84" fmla="*/ 64 w 74"/>
                <a:gd name="T85" fmla="*/ 35 h 95"/>
                <a:gd name="T86" fmla="*/ 71 w 74"/>
                <a:gd name="T87" fmla="*/ 12 h 95"/>
                <a:gd name="T88" fmla="*/ 73 w 74"/>
                <a:gd name="T89" fmla="*/ 9 h 95"/>
                <a:gd name="T90" fmla="*/ 74 w 74"/>
                <a:gd name="T91" fmla="*/ 6 h 95"/>
                <a:gd name="T92" fmla="*/ 74 w 74"/>
                <a:gd name="T93" fmla="*/ 4 h 95"/>
                <a:gd name="T94" fmla="*/ 74 w 74"/>
                <a:gd name="T95" fmla="*/ 2 h 95"/>
                <a:gd name="T96" fmla="*/ 66 w 74"/>
                <a:gd name="T9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5">
                  <a:moveTo>
                    <a:pt x="66" y="0"/>
                  </a:moveTo>
                  <a:cubicBezTo>
                    <a:pt x="62" y="2"/>
                    <a:pt x="62" y="2"/>
                    <a:pt x="62" y="2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5"/>
                    <a:pt x="56" y="8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2" y="14"/>
                    <a:pt x="51" y="19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4" y="20"/>
                    <a:pt x="37" y="17"/>
                    <a:pt x="34" y="17"/>
                  </a:cubicBezTo>
                  <a:cubicBezTo>
                    <a:pt x="33" y="17"/>
                    <a:pt x="32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5" y="17"/>
                    <a:pt x="24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8"/>
                    <a:pt x="22" y="19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1" y="21"/>
                    <a:pt x="21" y="22"/>
                  </a:cubicBezTo>
                  <a:cubicBezTo>
                    <a:pt x="21" y="22"/>
                    <a:pt x="21" y="22"/>
                    <a:pt x="21" y="23"/>
                  </a:cubicBezTo>
                  <a:cubicBezTo>
                    <a:pt x="21" y="23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5" y="24"/>
                    <a:pt x="29" y="23"/>
                    <a:pt x="31" y="25"/>
                  </a:cubicBezTo>
                  <a:cubicBezTo>
                    <a:pt x="34" y="27"/>
                    <a:pt x="35" y="29"/>
                    <a:pt x="34" y="31"/>
                  </a:cubicBezTo>
                  <a:cubicBezTo>
                    <a:pt x="34" y="34"/>
                    <a:pt x="32" y="36"/>
                    <a:pt x="30" y="38"/>
                  </a:cubicBezTo>
                  <a:cubicBezTo>
                    <a:pt x="29" y="38"/>
                    <a:pt x="29" y="39"/>
                    <a:pt x="29" y="39"/>
                  </a:cubicBezTo>
                  <a:cubicBezTo>
                    <a:pt x="29" y="40"/>
                    <a:pt x="30" y="42"/>
                    <a:pt x="32" y="43"/>
                  </a:cubicBezTo>
                  <a:cubicBezTo>
                    <a:pt x="36" y="45"/>
                    <a:pt x="36" y="50"/>
                    <a:pt x="36" y="54"/>
                  </a:cubicBezTo>
                  <a:cubicBezTo>
                    <a:pt x="36" y="55"/>
                    <a:pt x="36" y="56"/>
                    <a:pt x="36" y="57"/>
                  </a:cubicBezTo>
                  <a:cubicBezTo>
                    <a:pt x="36" y="63"/>
                    <a:pt x="36" y="71"/>
                    <a:pt x="31" y="72"/>
                  </a:cubicBezTo>
                  <a:cubicBezTo>
                    <a:pt x="28" y="72"/>
                    <a:pt x="26" y="72"/>
                    <a:pt x="25" y="71"/>
                  </a:cubicBezTo>
                  <a:cubicBezTo>
                    <a:pt x="24" y="71"/>
                    <a:pt x="23" y="70"/>
                    <a:pt x="22" y="70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19" y="71"/>
                    <a:pt x="18" y="68"/>
                    <a:pt x="17" y="66"/>
                  </a:cubicBezTo>
                  <a:cubicBezTo>
                    <a:pt x="16" y="65"/>
                    <a:pt x="16" y="64"/>
                    <a:pt x="16" y="64"/>
                  </a:cubicBezTo>
                  <a:cubicBezTo>
                    <a:pt x="16" y="64"/>
                    <a:pt x="15" y="65"/>
                    <a:pt x="15" y="65"/>
                  </a:cubicBezTo>
                  <a:cubicBezTo>
                    <a:pt x="15" y="67"/>
                    <a:pt x="14" y="70"/>
                    <a:pt x="11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6" y="70"/>
                    <a:pt x="5" y="70"/>
                    <a:pt x="5" y="70"/>
                  </a:cubicBezTo>
                  <a:cubicBezTo>
                    <a:pt x="5" y="70"/>
                    <a:pt x="5" y="71"/>
                    <a:pt x="6" y="72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7"/>
                    <a:pt x="9" y="80"/>
                    <a:pt x="7" y="82"/>
                  </a:cubicBezTo>
                  <a:cubicBezTo>
                    <a:pt x="6" y="84"/>
                    <a:pt x="4" y="84"/>
                    <a:pt x="2" y="84"/>
                  </a:cubicBezTo>
                  <a:cubicBezTo>
                    <a:pt x="2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" y="88"/>
                    <a:pt x="6" y="91"/>
                    <a:pt x="8" y="95"/>
                  </a:cubicBezTo>
                  <a:cubicBezTo>
                    <a:pt x="9" y="95"/>
                    <a:pt x="9" y="95"/>
                    <a:pt x="9" y="94"/>
                  </a:cubicBezTo>
                  <a:cubicBezTo>
                    <a:pt x="9" y="94"/>
                    <a:pt x="10" y="94"/>
                    <a:pt x="10" y="94"/>
                  </a:cubicBezTo>
                  <a:cubicBezTo>
                    <a:pt x="11" y="94"/>
                    <a:pt x="11" y="93"/>
                    <a:pt x="12" y="93"/>
                  </a:cubicBezTo>
                  <a:cubicBezTo>
                    <a:pt x="12" y="93"/>
                    <a:pt x="12" y="93"/>
                    <a:pt x="12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4" y="92"/>
                    <a:pt x="14" y="92"/>
                    <a:pt x="14" y="91"/>
                  </a:cubicBezTo>
                  <a:cubicBezTo>
                    <a:pt x="14" y="91"/>
                    <a:pt x="15" y="91"/>
                    <a:pt x="15" y="91"/>
                  </a:cubicBezTo>
                  <a:cubicBezTo>
                    <a:pt x="15" y="91"/>
                    <a:pt x="15" y="91"/>
                    <a:pt x="16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1"/>
                    <a:pt x="16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0" y="91"/>
                    <a:pt x="20" y="91"/>
                    <a:pt x="21" y="92"/>
                  </a:cubicBezTo>
                  <a:cubicBezTo>
                    <a:pt x="23" y="93"/>
                    <a:pt x="23" y="93"/>
                    <a:pt x="25" y="91"/>
                  </a:cubicBezTo>
                  <a:cubicBezTo>
                    <a:pt x="27" y="90"/>
                    <a:pt x="29" y="89"/>
                    <a:pt x="32" y="89"/>
                  </a:cubicBezTo>
                  <a:cubicBezTo>
                    <a:pt x="35" y="89"/>
                    <a:pt x="37" y="90"/>
                    <a:pt x="37" y="93"/>
                  </a:cubicBezTo>
                  <a:cubicBezTo>
                    <a:pt x="37" y="93"/>
                    <a:pt x="38" y="92"/>
                    <a:pt x="38" y="91"/>
                  </a:cubicBezTo>
                  <a:cubicBezTo>
                    <a:pt x="40" y="90"/>
                    <a:pt x="42" y="89"/>
                    <a:pt x="44" y="89"/>
                  </a:cubicBezTo>
                  <a:cubicBezTo>
                    <a:pt x="44" y="89"/>
                    <a:pt x="44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7"/>
                  </a:cubicBezTo>
                  <a:cubicBezTo>
                    <a:pt x="45" y="83"/>
                    <a:pt x="46" y="81"/>
                    <a:pt x="48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81"/>
                    <a:pt x="49" y="80"/>
                    <a:pt x="49" y="78"/>
                  </a:cubicBezTo>
                  <a:cubicBezTo>
                    <a:pt x="49" y="74"/>
                    <a:pt x="49" y="69"/>
                    <a:pt x="50" y="65"/>
                  </a:cubicBezTo>
                  <a:cubicBezTo>
                    <a:pt x="50" y="63"/>
                    <a:pt x="50" y="61"/>
                    <a:pt x="50" y="59"/>
                  </a:cubicBezTo>
                  <a:cubicBezTo>
                    <a:pt x="50" y="57"/>
                    <a:pt x="52" y="55"/>
                    <a:pt x="55" y="53"/>
                  </a:cubicBezTo>
                  <a:cubicBezTo>
                    <a:pt x="57" y="51"/>
                    <a:pt x="60" y="49"/>
                    <a:pt x="60" y="47"/>
                  </a:cubicBezTo>
                  <a:cubicBezTo>
                    <a:pt x="60" y="44"/>
                    <a:pt x="61" y="40"/>
                    <a:pt x="64" y="35"/>
                  </a:cubicBezTo>
                  <a:cubicBezTo>
                    <a:pt x="66" y="31"/>
                    <a:pt x="68" y="26"/>
                    <a:pt x="68" y="23"/>
                  </a:cubicBezTo>
                  <a:cubicBezTo>
                    <a:pt x="68" y="17"/>
                    <a:pt x="69" y="15"/>
                    <a:pt x="71" y="12"/>
                  </a:cubicBezTo>
                  <a:cubicBezTo>
                    <a:pt x="72" y="12"/>
                    <a:pt x="72" y="11"/>
                    <a:pt x="72" y="10"/>
                  </a:cubicBezTo>
                  <a:cubicBezTo>
                    <a:pt x="73" y="10"/>
                    <a:pt x="73" y="9"/>
                    <a:pt x="73" y="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7"/>
                    <a:pt x="74" y="7"/>
                    <a:pt x="74" y="6"/>
                  </a:cubicBezTo>
                  <a:cubicBezTo>
                    <a:pt x="74" y="6"/>
                    <a:pt x="74" y="6"/>
                    <a:pt x="74" y="5"/>
                  </a:cubicBezTo>
                  <a:cubicBezTo>
                    <a:pt x="74" y="5"/>
                    <a:pt x="74" y="4"/>
                    <a:pt x="74" y="4"/>
                  </a:cubicBezTo>
                  <a:cubicBezTo>
                    <a:pt x="74" y="3"/>
                    <a:pt x="74" y="3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0" y="1"/>
                    <a:pt x="70" y="1"/>
                    <a:pt x="70" y="1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8" name="Freeform 1622"/>
            <p:cNvSpPr>
              <a:spLocks/>
            </p:cNvSpPr>
            <p:nvPr/>
          </p:nvSpPr>
          <p:spPr bwMode="auto">
            <a:xfrm>
              <a:off x="1843" y="29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9" name="Freeform 1623"/>
            <p:cNvSpPr>
              <a:spLocks/>
            </p:cNvSpPr>
            <p:nvPr/>
          </p:nvSpPr>
          <p:spPr bwMode="auto">
            <a:xfrm>
              <a:off x="1854" y="2935"/>
              <a:ext cx="4" cy="1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0" name="Freeform 1624"/>
            <p:cNvSpPr>
              <a:spLocks/>
            </p:cNvSpPr>
            <p:nvPr/>
          </p:nvSpPr>
          <p:spPr bwMode="auto">
            <a:xfrm>
              <a:off x="1813" y="2951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1" name="Freeform 1625"/>
            <p:cNvSpPr>
              <a:spLocks/>
            </p:cNvSpPr>
            <p:nvPr/>
          </p:nvSpPr>
          <p:spPr bwMode="auto">
            <a:xfrm>
              <a:off x="1816" y="2951"/>
              <a:ext cx="3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2" name="Freeform 1626"/>
            <p:cNvSpPr>
              <a:spLocks/>
            </p:cNvSpPr>
            <p:nvPr/>
          </p:nvSpPr>
          <p:spPr bwMode="auto">
            <a:xfrm>
              <a:off x="1840" y="2945"/>
              <a:ext cx="3" cy="10"/>
            </a:xfrm>
            <a:custGeom>
              <a:avLst/>
              <a:gdLst>
                <a:gd name="T0" fmla="*/ 0 w 3"/>
                <a:gd name="T1" fmla="*/ 10 h 10"/>
                <a:gd name="T2" fmla="*/ 0 w 3"/>
                <a:gd name="T3" fmla="*/ 10 h 10"/>
                <a:gd name="T4" fmla="*/ 0 w 3"/>
                <a:gd name="T5" fmla="*/ 10 h 10"/>
                <a:gd name="T6" fmla="*/ 3 w 3"/>
                <a:gd name="T7" fmla="*/ 1 h 10"/>
                <a:gd name="T8" fmla="*/ 3 w 3"/>
                <a:gd name="T9" fmla="*/ 0 h 10"/>
                <a:gd name="T10" fmla="*/ 3 w 3"/>
                <a:gd name="T11" fmla="*/ 1 h 10"/>
                <a:gd name="T12" fmla="*/ 0 w 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0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3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4"/>
                    <a:pt x="0" y="8"/>
                    <a:pt x="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3" name="Freeform 1627"/>
            <p:cNvSpPr>
              <a:spLocks/>
            </p:cNvSpPr>
            <p:nvPr/>
          </p:nvSpPr>
          <p:spPr bwMode="auto">
            <a:xfrm>
              <a:off x="1843" y="2945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4" name="Freeform 1628"/>
            <p:cNvSpPr>
              <a:spLocks/>
            </p:cNvSpPr>
            <p:nvPr/>
          </p:nvSpPr>
          <p:spPr bwMode="auto">
            <a:xfrm>
              <a:off x="1812" y="29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5" name="Freeform 1629"/>
            <p:cNvSpPr>
              <a:spLocks/>
            </p:cNvSpPr>
            <p:nvPr/>
          </p:nvSpPr>
          <p:spPr bwMode="auto">
            <a:xfrm>
              <a:off x="1811" y="2956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6" name="Freeform 1630"/>
            <p:cNvSpPr>
              <a:spLocks/>
            </p:cNvSpPr>
            <p:nvPr/>
          </p:nvSpPr>
          <p:spPr bwMode="auto">
            <a:xfrm>
              <a:off x="1792" y="30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97" name="Group 1832"/>
          <p:cNvGrpSpPr>
            <a:grpSpLocks/>
          </p:cNvGrpSpPr>
          <p:nvPr/>
        </p:nvGrpSpPr>
        <p:grpSpPr bwMode="auto">
          <a:xfrm>
            <a:off x="1833729" y="3568655"/>
            <a:ext cx="2086970" cy="3125366"/>
            <a:chOff x="1791" y="2634"/>
            <a:chExt cx="411" cy="63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98" name="Freeform 1632"/>
            <p:cNvSpPr>
              <a:spLocks/>
            </p:cNvSpPr>
            <p:nvPr/>
          </p:nvSpPr>
          <p:spPr bwMode="auto">
            <a:xfrm>
              <a:off x="1811" y="29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9" name="Freeform 1633"/>
            <p:cNvSpPr>
              <a:spLocks/>
            </p:cNvSpPr>
            <p:nvPr/>
          </p:nvSpPr>
          <p:spPr bwMode="auto">
            <a:xfrm>
              <a:off x="1791" y="30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0" name="Freeform 1634"/>
            <p:cNvSpPr>
              <a:spLocks/>
            </p:cNvSpPr>
            <p:nvPr/>
          </p:nvSpPr>
          <p:spPr bwMode="auto">
            <a:xfrm>
              <a:off x="1902" y="2719"/>
              <a:ext cx="172" cy="214"/>
            </a:xfrm>
            <a:custGeom>
              <a:avLst/>
              <a:gdLst>
                <a:gd name="T0" fmla="*/ 22 w 180"/>
                <a:gd name="T1" fmla="*/ 44 h 223"/>
                <a:gd name="T2" fmla="*/ 19 w 180"/>
                <a:gd name="T3" fmla="*/ 85 h 223"/>
                <a:gd name="T4" fmla="*/ 5 w 180"/>
                <a:gd name="T5" fmla="*/ 100 h 223"/>
                <a:gd name="T6" fmla="*/ 1 w 180"/>
                <a:gd name="T7" fmla="*/ 114 h 223"/>
                <a:gd name="T8" fmla="*/ 4 w 180"/>
                <a:gd name="T9" fmla="*/ 118 h 223"/>
                <a:gd name="T10" fmla="*/ 9 w 180"/>
                <a:gd name="T11" fmla="*/ 132 h 223"/>
                <a:gd name="T12" fmla="*/ 9 w 180"/>
                <a:gd name="T13" fmla="*/ 139 h 223"/>
                <a:gd name="T14" fmla="*/ 12 w 180"/>
                <a:gd name="T15" fmla="*/ 142 h 223"/>
                <a:gd name="T16" fmla="*/ 13 w 180"/>
                <a:gd name="T17" fmla="*/ 143 h 223"/>
                <a:gd name="T18" fmla="*/ 17 w 180"/>
                <a:gd name="T19" fmla="*/ 149 h 223"/>
                <a:gd name="T20" fmla="*/ 17 w 180"/>
                <a:gd name="T21" fmla="*/ 150 h 223"/>
                <a:gd name="T22" fmla="*/ 17 w 180"/>
                <a:gd name="T23" fmla="*/ 162 h 223"/>
                <a:gd name="T24" fmla="*/ 22 w 180"/>
                <a:gd name="T25" fmla="*/ 167 h 223"/>
                <a:gd name="T26" fmla="*/ 37 w 180"/>
                <a:gd name="T27" fmla="*/ 180 h 223"/>
                <a:gd name="T28" fmla="*/ 48 w 180"/>
                <a:gd name="T29" fmla="*/ 193 h 223"/>
                <a:gd name="T30" fmla="*/ 58 w 180"/>
                <a:gd name="T31" fmla="*/ 204 h 223"/>
                <a:gd name="T32" fmla="*/ 59 w 180"/>
                <a:gd name="T33" fmla="*/ 205 h 223"/>
                <a:gd name="T34" fmla="*/ 60 w 180"/>
                <a:gd name="T35" fmla="*/ 206 h 223"/>
                <a:gd name="T36" fmla="*/ 61 w 180"/>
                <a:gd name="T37" fmla="*/ 209 h 223"/>
                <a:gd name="T38" fmla="*/ 65 w 180"/>
                <a:gd name="T39" fmla="*/ 212 h 223"/>
                <a:gd name="T40" fmla="*/ 70 w 180"/>
                <a:gd name="T41" fmla="*/ 213 h 223"/>
                <a:gd name="T42" fmla="*/ 85 w 180"/>
                <a:gd name="T43" fmla="*/ 212 h 223"/>
                <a:gd name="T44" fmla="*/ 86 w 180"/>
                <a:gd name="T45" fmla="*/ 214 h 223"/>
                <a:gd name="T46" fmla="*/ 89 w 180"/>
                <a:gd name="T47" fmla="*/ 216 h 223"/>
                <a:gd name="T48" fmla="*/ 92 w 180"/>
                <a:gd name="T49" fmla="*/ 218 h 223"/>
                <a:gd name="T50" fmla="*/ 95 w 180"/>
                <a:gd name="T51" fmla="*/ 221 h 223"/>
                <a:gd name="T52" fmla="*/ 102 w 180"/>
                <a:gd name="T53" fmla="*/ 220 h 223"/>
                <a:gd name="T54" fmla="*/ 104 w 180"/>
                <a:gd name="T55" fmla="*/ 220 h 223"/>
                <a:gd name="T56" fmla="*/ 110 w 180"/>
                <a:gd name="T57" fmla="*/ 223 h 223"/>
                <a:gd name="T58" fmla="*/ 123 w 180"/>
                <a:gd name="T59" fmla="*/ 220 h 223"/>
                <a:gd name="T60" fmla="*/ 129 w 180"/>
                <a:gd name="T61" fmla="*/ 216 h 223"/>
                <a:gd name="T62" fmla="*/ 143 w 180"/>
                <a:gd name="T63" fmla="*/ 207 h 223"/>
                <a:gd name="T64" fmla="*/ 146 w 180"/>
                <a:gd name="T65" fmla="*/ 208 h 223"/>
                <a:gd name="T66" fmla="*/ 149 w 180"/>
                <a:gd name="T67" fmla="*/ 209 h 223"/>
                <a:gd name="T68" fmla="*/ 138 w 180"/>
                <a:gd name="T69" fmla="*/ 195 h 223"/>
                <a:gd name="T70" fmla="*/ 128 w 180"/>
                <a:gd name="T71" fmla="*/ 182 h 223"/>
                <a:gd name="T72" fmla="*/ 119 w 180"/>
                <a:gd name="T73" fmla="*/ 171 h 223"/>
                <a:gd name="T74" fmla="*/ 129 w 180"/>
                <a:gd name="T75" fmla="*/ 165 h 223"/>
                <a:gd name="T76" fmla="*/ 133 w 180"/>
                <a:gd name="T77" fmla="*/ 148 h 223"/>
                <a:gd name="T78" fmla="*/ 137 w 180"/>
                <a:gd name="T79" fmla="*/ 139 h 223"/>
                <a:gd name="T80" fmla="*/ 143 w 180"/>
                <a:gd name="T81" fmla="*/ 127 h 223"/>
                <a:gd name="T82" fmla="*/ 154 w 180"/>
                <a:gd name="T83" fmla="*/ 114 h 223"/>
                <a:gd name="T84" fmla="*/ 158 w 180"/>
                <a:gd name="T85" fmla="*/ 101 h 223"/>
                <a:gd name="T86" fmla="*/ 163 w 180"/>
                <a:gd name="T87" fmla="*/ 75 h 223"/>
                <a:gd name="T88" fmla="*/ 172 w 180"/>
                <a:gd name="T89" fmla="*/ 65 h 223"/>
                <a:gd name="T90" fmla="*/ 176 w 180"/>
                <a:gd name="T91" fmla="*/ 63 h 223"/>
                <a:gd name="T92" fmla="*/ 179 w 180"/>
                <a:gd name="T93" fmla="*/ 59 h 223"/>
                <a:gd name="T94" fmla="*/ 166 w 180"/>
                <a:gd name="T95" fmla="*/ 34 h 223"/>
                <a:gd name="T96" fmla="*/ 155 w 180"/>
                <a:gd name="T97" fmla="*/ 6 h 223"/>
                <a:gd name="T98" fmla="*/ 149 w 180"/>
                <a:gd name="T99" fmla="*/ 0 h 223"/>
                <a:gd name="T100" fmla="*/ 147 w 180"/>
                <a:gd name="T101" fmla="*/ 2 h 223"/>
                <a:gd name="T102" fmla="*/ 143 w 180"/>
                <a:gd name="T103" fmla="*/ 2 h 223"/>
                <a:gd name="T104" fmla="*/ 134 w 180"/>
                <a:gd name="T105" fmla="*/ 12 h 223"/>
                <a:gd name="T106" fmla="*/ 108 w 180"/>
                <a:gd name="T107" fmla="*/ 12 h 223"/>
                <a:gd name="T108" fmla="*/ 100 w 180"/>
                <a:gd name="T109" fmla="*/ 13 h 223"/>
                <a:gd name="T110" fmla="*/ 22 w 180"/>
                <a:gd name="T111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0" h="223">
                  <a:moveTo>
                    <a:pt x="22" y="36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3" y="84"/>
                    <a:pt x="20" y="85"/>
                    <a:pt x="19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2" y="87"/>
                    <a:pt x="11" y="89"/>
                    <a:pt x="11" y="89"/>
                  </a:cubicBezTo>
                  <a:cubicBezTo>
                    <a:pt x="11" y="91"/>
                    <a:pt x="11" y="97"/>
                    <a:pt x="5" y="98"/>
                  </a:cubicBezTo>
                  <a:cubicBezTo>
                    <a:pt x="5" y="98"/>
                    <a:pt x="5" y="100"/>
                    <a:pt x="5" y="100"/>
                  </a:cubicBezTo>
                  <a:cubicBezTo>
                    <a:pt x="5" y="102"/>
                    <a:pt x="5" y="106"/>
                    <a:pt x="1" y="106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2" y="109"/>
                    <a:pt x="3" y="112"/>
                    <a:pt x="1" y="114"/>
                  </a:cubicBezTo>
                  <a:cubicBezTo>
                    <a:pt x="0" y="115"/>
                    <a:pt x="0" y="116"/>
                    <a:pt x="0" y="117"/>
                  </a:cubicBezTo>
                  <a:cubicBezTo>
                    <a:pt x="0" y="117"/>
                    <a:pt x="0" y="117"/>
                    <a:pt x="1" y="117"/>
                  </a:cubicBezTo>
                  <a:cubicBezTo>
                    <a:pt x="2" y="117"/>
                    <a:pt x="3" y="118"/>
                    <a:pt x="4" y="118"/>
                  </a:cubicBezTo>
                  <a:cubicBezTo>
                    <a:pt x="5" y="120"/>
                    <a:pt x="5" y="122"/>
                    <a:pt x="5" y="125"/>
                  </a:cubicBezTo>
                  <a:cubicBezTo>
                    <a:pt x="5" y="126"/>
                    <a:pt x="5" y="127"/>
                    <a:pt x="5" y="127"/>
                  </a:cubicBezTo>
                  <a:cubicBezTo>
                    <a:pt x="5" y="130"/>
                    <a:pt x="8" y="132"/>
                    <a:pt x="9" y="132"/>
                  </a:cubicBezTo>
                  <a:cubicBezTo>
                    <a:pt x="9" y="132"/>
                    <a:pt x="9" y="133"/>
                    <a:pt x="9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10" y="140"/>
                    <a:pt x="11" y="140"/>
                    <a:pt x="11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3"/>
                    <a:pt x="12" y="143"/>
                    <a:pt x="13" y="143"/>
                  </a:cubicBezTo>
                  <a:cubicBezTo>
                    <a:pt x="14" y="145"/>
                    <a:pt x="15" y="146"/>
                    <a:pt x="16" y="148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6" y="148"/>
                    <a:pt x="17" y="148"/>
                    <a:pt x="17" y="149"/>
                  </a:cubicBezTo>
                  <a:cubicBezTo>
                    <a:pt x="17" y="149"/>
                    <a:pt x="17" y="149"/>
                    <a:pt x="17" y="149"/>
                  </a:cubicBezTo>
                  <a:cubicBezTo>
                    <a:pt x="17" y="149"/>
                    <a:pt x="17" y="149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8" y="151"/>
                    <a:pt x="18" y="151"/>
                  </a:cubicBezTo>
                  <a:cubicBezTo>
                    <a:pt x="19" y="153"/>
                    <a:pt x="20" y="156"/>
                    <a:pt x="20" y="159"/>
                  </a:cubicBezTo>
                  <a:cubicBezTo>
                    <a:pt x="19" y="160"/>
                    <a:pt x="18" y="161"/>
                    <a:pt x="17" y="162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24" y="167"/>
                    <a:pt x="29" y="168"/>
                    <a:pt x="31" y="171"/>
                  </a:cubicBezTo>
                  <a:cubicBezTo>
                    <a:pt x="32" y="173"/>
                    <a:pt x="33" y="173"/>
                    <a:pt x="34" y="174"/>
                  </a:cubicBezTo>
                  <a:cubicBezTo>
                    <a:pt x="36" y="176"/>
                    <a:pt x="37" y="177"/>
                    <a:pt x="37" y="180"/>
                  </a:cubicBezTo>
                  <a:cubicBezTo>
                    <a:pt x="37" y="180"/>
                    <a:pt x="38" y="181"/>
                    <a:pt x="39" y="181"/>
                  </a:cubicBezTo>
                  <a:cubicBezTo>
                    <a:pt x="40" y="182"/>
                    <a:pt x="41" y="183"/>
                    <a:pt x="43" y="184"/>
                  </a:cubicBezTo>
                  <a:cubicBezTo>
                    <a:pt x="48" y="188"/>
                    <a:pt x="48" y="191"/>
                    <a:pt x="48" y="193"/>
                  </a:cubicBezTo>
                  <a:cubicBezTo>
                    <a:pt x="48" y="194"/>
                    <a:pt x="51" y="196"/>
                    <a:pt x="54" y="197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0" y="207"/>
                    <a:pt x="61" y="207"/>
                    <a:pt x="61" y="208"/>
                  </a:cubicBezTo>
                  <a:cubicBezTo>
                    <a:pt x="61" y="208"/>
                    <a:pt x="61" y="208"/>
                    <a:pt x="61" y="209"/>
                  </a:cubicBezTo>
                  <a:cubicBezTo>
                    <a:pt x="61" y="209"/>
                    <a:pt x="61" y="209"/>
                    <a:pt x="61" y="209"/>
                  </a:cubicBezTo>
                  <a:cubicBezTo>
                    <a:pt x="62" y="209"/>
                    <a:pt x="62" y="209"/>
                    <a:pt x="62" y="210"/>
                  </a:cubicBezTo>
                  <a:cubicBezTo>
                    <a:pt x="62" y="210"/>
                    <a:pt x="62" y="210"/>
                    <a:pt x="62" y="210"/>
                  </a:cubicBezTo>
                  <a:cubicBezTo>
                    <a:pt x="63" y="211"/>
                    <a:pt x="65" y="212"/>
                    <a:pt x="65" y="212"/>
                  </a:cubicBezTo>
                  <a:cubicBezTo>
                    <a:pt x="65" y="212"/>
                    <a:pt x="65" y="212"/>
                    <a:pt x="65" y="212"/>
                  </a:cubicBezTo>
                  <a:cubicBezTo>
                    <a:pt x="66" y="213"/>
                    <a:pt x="67" y="213"/>
                    <a:pt x="68" y="213"/>
                  </a:cubicBezTo>
                  <a:cubicBezTo>
                    <a:pt x="69" y="213"/>
                    <a:pt x="69" y="213"/>
                    <a:pt x="70" y="213"/>
                  </a:cubicBezTo>
                  <a:cubicBezTo>
                    <a:pt x="72" y="210"/>
                    <a:pt x="75" y="211"/>
                    <a:pt x="77" y="212"/>
                  </a:cubicBezTo>
                  <a:cubicBezTo>
                    <a:pt x="79" y="211"/>
                    <a:pt x="82" y="210"/>
                    <a:pt x="84" y="212"/>
                  </a:cubicBezTo>
                  <a:cubicBezTo>
                    <a:pt x="84" y="212"/>
                    <a:pt x="84" y="212"/>
                    <a:pt x="85" y="212"/>
                  </a:cubicBezTo>
                  <a:cubicBezTo>
                    <a:pt x="85" y="212"/>
                    <a:pt x="85" y="212"/>
                    <a:pt x="85" y="212"/>
                  </a:cubicBezTo>
                  <a:cubicBezTo>
                    <a:pt x="85" y="213"/>
                    <a:pt x="85" y="213"/>
                    <a:pt x="86" y="213"/>
                  </a:cubicBezTo>
                  <a:cubicBezTo>
                    <a:pt x="86" y="213"/>
                    <a:pt x="86" y="213"/>
                    <a:pt x="86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4"/>
                    <a:pt x="88" y="215"/>
                    <a:pt x="88" y="215"/>
                  </a:cubicBezTo>
                  <a:cubicBezTo>
                    <a:pt x="88" y="215"/>
                    <a:pt x="89" y="215"/>
                    <a:pt x="89" y="216"/>
                  </a:cubicBezTo>
                  <a:cubicBezTo>
                    <a:pt x="89" y="216"/>
                    <a:pt x="90" y="216"/>
                    <a:pt x="90" y="216"/>
                  </a:cubicBezTo>
                  <a:cubicBezTo>
                    <a:pt x="90" y="217"/>
                    <a:pt x="90" y="217"/>
                    <a:pt x="91" y="217"/>
                  </a:cubicBezTo>
                  <a:cubicBezTo>
                    <a:pt x="91" y="217"/>
                    <a:pt x="91" y="218"/>
                    <a:pt x="92" y="218"/>
                  </a:cubicBezTo>
                  <a:cubicBezTo>
                    <a:pt x="92" y="218"/>
                    <a:pt x="92" y="219"/>
                    <a:pt x="93" y="219"/>
                  </a:cubicBezTo>
                  <a:cubicBezTo>
                    <a:pt x="93" y="219"/>
                    <a:pt x="93" y="219"/>
                    <a:pt x="94" y="220"/>
                  </a:cubicBezTo>
                  <a:cubicBezTo>
                    <a:pt x="94" y="220"/>
                    <a:pt x="94" y="220"/>
                    <a:pt x="95" y="221"/>
                  </a:cubicBezTo>
                  <a:cubicBezTo>
                    <a:pt x="95" y="221"/>
                    <a:pt x="95" y="221"/>
                    <a:pt x="96" y="222"/>
                  </a:cubicBezTo>
                  <a:cubicBezTo>
                    <a:pt x="96" y="222"/>
                    <a:pt x="96" y="222"/>
                    <a:pt x="96" y="222"/>
                  </a:cubicBezTo>
                  <a:cubicBezTo>
                    <a:pt x="98" y="222"/>
                    <a:pt x="100" y="221"/>
                    <a:pt x="102" y="220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103" y="220"/>
                    <a:pt x="103" y="220"/>
                    <a:pt x="104" y="220"/>
                  </a:cubicBezTo>
                  <a:cubicBezTo>
                    <a:pt x="104" y="220"/>
                    <a:pt x="104" y="220"/>
                    <a:pt x="104" y="220"/>
                  </a:cubicBezTo>
                  <a:cubicBezTo>
                    <a:pt x="104" y="220"/>
                    <a:pt x="104" y="220"/>
                    <a:pt x="104" y="220"/>
                  </a:cubicBezTo>
                  <a:cubicBezTo>
                    <a:pt x="106" y="220"/>
                    <a:pt x="108" y="221"/>
                    <a:pt x="109" y="222"/>
                  </a:cubicBezTo>
                  <a:cubicBezTo>
                    <a:pt x="109" y="222"/>
                    <a:pt x="110" y="222"/>
                    <a:pt x="110" y="223"/>
                  </a:cubicBezTo>
                  <a:cubicBezTo>
                    <a:pt x="112" y="221"/>
                    <a:pt x="116" y="219"/>
                    <a:pt x="118" y="219"/>
                  </a:cubicBezTo>
                  <a:cubicBezTo>
                    <a:pt x="119" y="219"/>
                    <a:pt x="120" y="220"/>
                    <a:pt x="120" y="220"/>
                  </a:cubicBezTo>
                  <a:cubicBezTo>
                    <a:pt x="121" y="220"/>
                    <a:pt x="122" y="220"/>
                    <a:pt x="123" y="220"/>
                  </a:cubicBezTo>
                  <a:cubicBezTo>
                    <a:pt x="124" y="220"/>
                    <a:pt x="124" y="220"/>
                    <a:pt x="125" y="220"/>
                  </a:cubicBezTo>
                  <a:cubicBezTo>
                    <a:pt x="125" y="219"/>
                    <a:pt x="126" y="218"/>
                    <a:pt x="128" y="217"/>
                  </a:cubicBezTo>
                  <a:cubicBezTo>
                    <a:pt x="128" y="217"/>
                    <a:pt x="129" y="216"/>
                    <a:pt x="129" y="216"/>
                  </a:cubicBezTo>
                  <a:cubicBezTo>
                    <a:pt x="130" y="215"/>
                    <a:pt x="130" y="215"/>
                    <a:pt x="130" y="215"/>
                  </a:cubicBezTo>
                  <a:cubicBezTo>
                    <a:pt x="131" y="212"/>
                    <a:pt x="138" y="208"/>
                    <a:pt x="140" y="208"/>
                  </a:cubicBezTo>
                  <a:cubicBezTo>
                    <a:pt x="141" y="207"/>
                    <a:pt x="142" y="207"/>
                    <a:pt x="143" y="207"/>
                  </a:cubicBezTo>
                  <a:cubicBezTo>
                    <a:pt x="143" y="207"/>
                    <a:pt x="144" y="207"/>
                    <a:pt x="144" y="207"/>
                  </a:cubicBezTo>
                  <a:cubicBezTo>
                    <a:pt x="145" y="207"/>
                    <a:pt x="145" y="207"/>
                    <a:pt x="146" y="207"/>
                  </a:cubicBezTo>
                  <a:cubicBezTo>
                    <a:pt x="146" y="207"/>
                    <a:pt x="146" y="208"/>
                    <a:pt x="146" y="208"/>
                  </a:cubicBezTo>
                  <a:cubicBezTo>
                    <a:pt x="147" y="208"/>
                    <a:pt x="147" y="208"/>
                    <a:pt x="147" y="208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8" y="209"/>
                    <a:pt x="149" y="209"/>
                    <a:pt x="149" y="209"/>
                  </a:cubicBezTo>
                  <a:cubicBezTo>
                    <a:pt x="149" y="208"/>
                    <a:pt x="149" y="208"/>
                    <a:pt x="149" y="207"/>
                  </a:cubicBezTo>
                  <a:cubicBezTo>
                    <a:pt x="149" y="206"/>
                    <a:pt x="149" y="205"/>
                    <a:pt x="149" y="204"/>
                  </a:cubicBezTo>
                  <a:cubicBezTo>
                    <a:pt x="146" y="204"/>
                    <a:pt x="140" y="200"/>
                    <a:pt x="138" y="195"/>
                  </a:cubicBezTo>
                  <a:cubicBezTo>
                    <a:pt x="138" y="194"/>
                    <a:pt x="137" y="193"/>
                    <a:pt x="137" y="193"/>
                  </a:cubicBezTo>
                  <a:cubicBezTo>
                    <a:pt x="136" y="191"/>
                    <a:pt x="134" y="189"/>
                    <a:pt x="133" y="187"/>
                  </a:cubicBezTo>
                  <a:cubicBezTo>
                    <a:pt x="131" y="186"/>
                    <a:pt x="129" y="184"/>
                    <a:pt x="128" y="182"/>
                  </a:cubicBezTo>
                  <a:cubicBezTo>
                    <a:pt x="128" y="181"/>
                    <a:pt x="126" y="181"/>
                    <a:pt x="124" y="180"/>
                  </a:cubicBezTo>
                  <a:cubicBezTo>
                    <a:pt x="122" y="179"/>
                    <a:pt x="119" y="179"/>
                    <a:pt x="118" y="177"/>
                  </a:cubicBezTo>
                  <a:cubicBezTo>
                    <a:pt x="117" y="174"/>
                    <a:pt x="118" y="172"/>
                    <a:pt x="119" y="171"/>
                  </a:cubicBezTo>
                  <a:cubicBezTo>
                    <a:pt x="120" y="171"/>
                    <a:pt x="120" y="170"/>
                    <a:pt x="120" y="169"/>
                  </a:cubicBezTo>
                  <a:cubicBezTo>
                    <a:pt x="120" y="168"/>
                    <a:pt x="121" y="165"/>
                    <a:pt x="126" y="165"/>
                  </a:cubicBezTo>
                  <a:cubicBezTo>
                    <a:pt x="127" y="165"/>
                    <a:pt x="128" y="165"/>
                    <a:pt x="129" y="165"/>
                  </a:cubicBezTo>
                  <a:cubicBezTo>
                    <a:pt x="129" y="165"/>
                    <a:pt x="129" y="165"/>
                    <a:pt x="129" y="166"/>
                  </a:cubicBezTo>
                  <a:cubicBezTo>
                    <a:pt x="130" y="163"/>
                    <a:pt x="130" y="158"/>
                    <a:pt x="130" y="155"/>
                  </a:cubicBezTo>
                  <a:cubicBezTo>
                    <a:pt x="130" y="152"/>
                    <a:pt x="132" y="150"/>
                    <a:pt x="133" y="148"/>
                  </a:cubicBezTo>
                  <a:cubicBezTo>
                    <a:pt x="133" y="147"/>
                    <a:pt x="134" y="146"/>
                    <a:pt x="134" y="146"/>
                  </a:cubicBezTo>
                  <a:cubicBezTo>
                    <a:pt x="133" y="145"/>
                    <a:pt x="133" y="144"/>
                    <a:pt x="133" y="143"/>
                  </a:cubicBezTo>
                  <a:cubicBezTo>
                    <a:pt x="134" y="141"/>
                    <a:pt x="135" y="140"/>
                    <a:pt x="137" y="139"/>
                  </a:cubicBezTo>
                  <a:cubicBezTo>
                    <a:pt x="138" y="139"/>
                    <a:pt x="139" y="138"/>
                    <a:pt x="139" y="138"/>
                  </a:cubicBezTo>
                  <a:cubicBezTo>
                    <a:pt x="140" y="137"/>
                    <a:pt x="140" y="136"/>
                    <a:pt x="140" y="134"/>
                  </a:cubicBezTo>
                  <a:cubicBezTo>
                    <a:pt x="141" y="132"/>
                    <a:pt x="141" y="129"/>
                    <a:pt x="143" y="127"/>
                  </a:cubicBezTo>
                  <a:cubicBezTo>
                    <a:pt x="144" y="126"/>
                    <a:pt x="145" y="124"/>
                    <a:pt x="146" y="123"/>
                  </a:cubicBezTo>
                  <a:cubicBezTo>
                    <a:pt x="147" y="120"/>
                    <a:pt x="149" y="118"/>
                    <a:pt x="151" y="118"/>
                  </a:cubicBezTo>
                  <a:cubicBezTo>
                    <a:pt x="152" y="118"/>
                    <a:pt x="154" y="116"/>
                    <a:pt x="154" y="114"/>
                  </a:cubicBezTo>
                  <a:cubicBezTo>
                    <a:pt x="154" y="113"/>
                    <a:pt x="155" y="111"/>
                    <a:pt x="156" y="109"/>
                  </a:cubicBezTo>
                  <a:cubicBezTo>
                    <a:pt x="157" y="107"/>
                    <a:pt x="158" y="104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0"/>
                    <a:pt x="158" y="99"/>
                  </a:cubicBezTo>
                  <a:cubicBezTo>
                    <a:pt x="157" y="94"/>
                    <a:pt x="156" y="89"/>
                    <a:pt x="159" y="85"/>
                  </a:cubicBezTo>
                  <a:cubicBezTo>
                    <a:pt x="162" y="81"/>
                    <a:pt x="164" y="78"/>
                    <a:pt x="163" y="75"/>
                  </a:cubicBezTo>
                  <a:cubicBezTo>
                    <a:pt x="162" y="71"/>
                    <a:pt x="166" y="70"/>
                    <a:pt x="168" y="68"/>
                  </a:cubicBezTo>
                  <a:cubicBezTo>
                    <a:pt x="169" y="68"/>
                    <a:pt x="169" y="67"/>
                    <a:pt x="170" y="67"/>
                  </a:cubicBezTo>
                  <a:cubicBezTo>
                    <a:pt x="170" y="66"/>
                    <a:pt x="171" y="66"/>
                    <a:pt x="172" y="65"/>
                  </a:cubicBezTo>
                  <a:cubicBezTo>
                    <a:pt x="173" y="65"/>
                    <a:pt x="173" y="65"/>
                    <a:pt x="174" y="64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5" y="63"/>
                    <a:pt x="175" y="63"/>
                    <a:pt x="176" y="63"/>
                  </a:cubicBezTo>
                  <a:cubicBezTo>
                    <a:pt x="176" y="62"/>
                    <a:pt x="176" y="62"/>
                    <a:pt x="177" y="62"/>
                  </a:cubicBezTo>
                  <a:cubicBezTo>
                    <a:pt x="177" y="61"/>
                    <a:pt x="178" y="61"/>
                    <a:pt x="178" y="61"/>
                  </a:cubicBezTo>
                  <a:cubicBezTo>
                    <a:pt x="178" y="60"/>
                    <a:pt x="178" y="60"/>
                    <a:pt x="179" y="59"/>
                  </a:cubicBezTo>
                  <a:cubicBezTo>
                    <a:pt x="179" y="59"/>
                    <a:pt x="179" y="59"/>
                    <a:pt x="180" y="58"/>
                  </a:cubicBezTo>
                  <a:cubicBezTo>
                    <a:pt x="177" y="56"/>
                    <a:pt x="175" y="54"/>
                    <a:pt x="174" y="54"/>
                  </a:cubicBezTo>
                  <a:cubicBezTo>
                    <a:pt x="169" y="52"/>
                    <a:pt x="166" y="44"/>
                    <a:pt x="166" y="34"/>
                  </a:cubicBezTo>
                  <a:cubicBezTo>
                    <a:pt x="166" y="28"/>
                    <a:pt x="165" y="23"/>
                    <a:pt x="165" y="19"/>
                  </a:cubicBezTo>
                  <a:cubicBezTo>
                    <a:pt x="164" y="18"/>
                    <a:pt x="164" y="17"/>
                    <a:pt x="164" y="16"/>
                  </a:cubicBezTo>
                  <a:cubicBezTo>
                    <a:pt x="164" y="14"/>
                    <a:pt x="160" y="8"/>
                    <a:pt x="155" y="6"/>
                  </a:cubicBezTo>
                  <a:cubicBezTo>
                    <a:pt x="152" y="4"/>
                    <a:pt x="150" y="2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8" y="1"/>
                    <a:pt x="148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7" y="1"/>
                    <a:pt x="147" y="1"/>
                    <a:pt x="147" y="2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6" y="2"/>
                    <a:pt x="146" y="2"/>
                    <a:pt x="145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2"/>
                    <a:pt x="143" y="3"/>
                    <a:pt x="143" y="4"/>
                  </a:cubicBezTo>
                  <a:cubicBezTo>
                    <a:pt x="142" y="6"/>
                    <a:pt x="140" y="10"/>
                    <a:pt x="136" y="10"/>
                  </a:cubicBezTo>
                  <a:cubicBezTo>
                    <a:pt x="134" y="10"/>
                    <a:pt x="134" y="10"/>
                    <a:pt x="134" y="12"/>
                  </a:cubicBezTo>
                  <a:cubicBezTo>
                    <a:pt x="133" y="13"/>
                    <a:pt x="132" y="15"/>
                    <a:pt x="129" y="15"/>
                  </a:cubicBezTo>
                  <a:cubicBezTo>
                    <a:pt x="126" y="15"/>
                    <a:pt x="124" y="13"/>
                    <a:pt x="123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5" y="10"/>
                    <a:pt x="104" y="10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36"/>
                    <a:pt x="33" y="36"/>
                    <a:pt x="33" y="36"/>
                  </a:cubicBezTo>
                  <a:lnTo>
                    <a:pt x="22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1" name="Freeform 1635"/>
            <p:cNvSpPr>
              <a:spLocks/>
            </p:cNvSpPr>
            <p:nvPr/>
          </p:nvSpPr>
          <p:spPr bwMode="auto">
            <a:xfrm>
              <a:off x="1913" y="2855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2" name="Freeform 1636"/>
            <p:cNvSpPr>
              <a:spLocks/>
            </p:cNvSpPr>
            <p:nvPr/>
          </p:nvSpPr>
          <p:spPr bwMode="auto">
            <a:xfrm>
              <a:off x="1955" y="2909"/>
              <a:ext cx="3" cy="6"/>
            </a:xfrm>
            <a:custGeom>
              <a:avLst/>
              <a:gdLst>
                <a:gd name="T0" fmla="*/ 3 w 3"/>
                <a:gd name="T1" fmla="*/ 6 h 6"/>
                <a:gd name="T2" fmla="*/ 0 w 3"/>
                <a:gd name="T3" fmla="*/ 0 h 6"/>
                <a:gd name="T4" fmla="*/ 3 w 3"/>
                <a:gd name="T5" fmla="*/ 6 h 6"/>
                <a:gd name="T6" fmla="*/ 3 w 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3" name="Freeform 1637"/>
            <p:cNvSpPr>
              <a:spLocks/>
            </p:cNvSpPr>
            <p:nvPr/>
          </p:nvSpPr>
          <p:spPr bwMode="auto">
            <a:xfrm>
              <a:off x="1918" y="286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4" name="Freeform 1638"/>
            <p:cNvSpPr>
              <a:spLocks/>
            </p:cNvSpPr>
            <p:nvPr/>
          </p:nvSpPr>
          <p:spPr bwMode="auto">
            <a:xfrm>
              <a:off x="1914" y="28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5" name="Freeform 1639"/>
            <p:cNvSpPr>
              <a:spLocks/>
            </p:cNvSpPr>
            <p:nvPr/>
          </p:nvSpPr>
          <p:spPr bwMode="auto">
            <a:xfrm>
              <a:off x="1917" y="2861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6" name="Freeform 1640"/>
            <p:cNvSpPr>
              <a:spLocks/>
            </p:cNvSpPr>
            <p:nvPr/>
          </p:nvSpPr>
          <p:spPr bwMode="auto">
            <a:xfrm>
              <a:off x="1914" y="2856"/>
              <a:ext cx="3" cy="5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0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1" y="2"/>
                    <a:pt x="2" y="3"/>
                    <a:pt x="3" y="5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7" name="Freeform 1641"/>
            <p:cNvSpPr>
              <a:spLocks/>
            </p:cNvSpPr>
            <p:nvPr/>
          </p:nvSpPr>
          <p:spPr bwMode="auto">
            <a:xfrm>
              <a:off x="1911" y="2846"/>
              <a:ext cx="2" cy="6"/>
            </a:xfrm>
            <a:custGeom>
              <a:avLst/>
              <a:gdLst>
                <a:gd name="T0" fmla="*/ 2 w 2"/>
                <a:gd name="T1" fmla="*/ 1 h 7"/>
                <a:gd name="T2" fmla="*/ 0 w 2"/>
                <a:gd name="T3" fmla="*/ 7 h 7"/>
                <a:gd name="T4" fmla="*/ 0 w 2"/>
                <a:gd name="T5" fmla="*/ 7 h 7"/>
                <a:gd name="T6" fmla="*/ 2 w 2"/>
                <a:gd name="T7" fmla="*/ 1 h 7"/>
                <a:gd name="T8" fmla="*/ 0 w 2"/>
                <a:gd name="T9" fmla="*/ 1 h 7"/>
                <a:gd name="T10" fmla="*/ 0 w 2"/>
                <a:gd name="T11" fmla="*/ 0 h 7"/>
                <a:gd name="T12" fmla="*/ 0 w 2"/>
                <a:gd name="T13" fmla="*/ 1 h 7"/>
                <a:gd name="T14" fmla="*/ 2 w 2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7">
                  <a:moveTo>
                    <a:pt x="2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8" name="Freeform 1642"/>
            <p:cNvSpPr>
              <a:spLocks/>
            </p:cNvSpPr>
            <p:nvPr/>
          </p:nvSpPr>
          <p:spPr bwMode="auto">
            <a:xfrm>
              <a:off x="1914" y="28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9" name="Oval 1643"/>
            <p:cNvSpPr>
              <a:spLocks noChangeArrowheads="1"/>
            </p:cNvSpPr>
            <p:nvPr/>
          </p:nvSpPr>
          <p:spPr bwMode="auto">
            <a:xfrm>
              <a:off x="1914" y="2855"/>
              <a:ext cx="1" cy="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0" name="Freeform 1644"/>
            <p:cNvSpPr>
              <a:spLocks/>
            </p:cNvSpPr>
            <p:nvPr/>
          </p:nvSpPr>
          <p:spPr bwMode="auto">
            <a:xfrm>
              <a:off x="2043" y="27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1" name="Freeform 1645"/>
            <p:cNvSpPr>
              <a:spLocks/>
            </p:cNvSpPr>
            <p:nvPr/>
          </p:nvSpPr>
          <p:spPr bwMode="auto">
            <a:xfrm>
              <a:off x="2044" y="272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2" name="Freeform 1646"/>
            <p:cNvSpPr>
              <a:spLocks/>
            </p:cNvSpPr>
            <p:nvPr/>
          </p:nvSpPr>
          <p:spPr bwMode="auto">
            <a:xfrm>
              <a:off x="2045" y="27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3" name="Freeform 1647"/>
            <p:cNvSpPr>
              <a:spLocks/>
            </p:cNvSpPr>
            <p:nvPr/>
          </p:nvSpPr>
          <p:spPr bwMode="auto">
            <a:xfrm>
              <a:off x="2112" y="2837"/>
              <a:ext cx="16" cy="15"/>
            </a:xfrm>
            <a:custGeom>
              <a:avLst/>
              <a:gdLst>
                <a:gd name="T0" fmla="*/ 4 w 16"/>
                <a:gd name="T1" fmla="*/ 5 h 16"/>
                <a:gd name="T2" fmla="*/ 4 w 16"/>
                <a:gd name="T3" fmla="*/ 6 h 16"/>
                <a:gd name="T4" fmla="*/ 3 w 16"/>
                <a:gd name="T5" fmla="*/ 7 h 16"/>
                <a:gd name="T6" fmla="*/ 3 w 16"/>
                <a:gd name="T7" fmla="*/ 8 h 16"/>
                <a:gd name="T8" fmla="*/ 1 w 16"/>
                <a:gd name="T9" fmla="*/ 9 h 16"/>
                <a:gd name="T10" fmla="*/ 1 w 16"/>
                <a:gd name="T11" fmla="*/ 16 h 16"/>
                <a:gd name="T12" fmla="*/ 2 w 16"/>
                <a:gd name="T13" fmla="*/ 16 h 16"/>
                <a:gd name="T14" fmla="*/ 5 w 16"/>
                <a:gd name="T15" fmla="*/ 15 h 16"/>
                <a:gd name="T16" fmla="*/ 6 w 16"/>
                <a:gd name="T17" fmla="*/ 15 h 16"/>
                <a:gd name="T18" fmla="*/ 6 w 16"/>
                <a:gd name="T19" fmla="*/ 14 h 16"/>
                <a:gd name="T20" fmla="*/ 8 w 16"/>
                <a:gd name="T21" fmla="*/ 14 h 16"/>
                <a:gd name="T22" fmla="*/ 8 w 16"/>
                <a:gd name="T23" fmla="*/ 14 h 16"/>
                <a:gd name="T24" fmla="*/ 9 w 16"/>
                <a:gd name="T25" fmla="*/ 15 h 16"/>
                <a:gd name="T26" fmla="*/ 10 w 16"/>
                <a:gd name="T27" fmla="*/ 15 h 16"/>
                <a:gd name="T28" fmla="*/ 10 w 16"/>
                <a:gd name="T29" fmla="*/ 16 h 16"/>
                <a:gd name="T30" fmla="*/ 11 w 16"/>
                <a:gd name="T31" fmla="*/ 16 h 16"/>
                <a:gd name="T32" fmla="*/ 12 w 16"/>
                <a:gd name="T33" fmla="*/ 14 h 16"/>
                <a:gd name="T34" fmla="*/ 11 w 16"/>
                <a:gd name="T35" fmla="*/ 13 h 16"/>
                <a:gd name="T36" fmla="*/ 8 w 16"/>
                <a:gd name="T37" fmla="*/ 12 h 16"/>
                <a:gd name="T38" fmla="*/ 8 w 16"/>
                <a:gd name="T39" fmla="*/ 9 h 16"/>
                <a:gd name="T40" fmla="*/ 16 w 16"/>
                <a:gd name="T41" fmla="*/ 3 h 16"/>
                <a:gd name="T42" fmla="*/ 14 w 16"/>
                <a:gd name="T43" fmla="*/ 0 h 16"/>
                <a:gd name="T44" fmla="*/ 13 w 16"/>
                <a:gd name="T45" fmla="*/ 0 h 16"/>
                <a:gd name="T46" fmla="*/ 13 w 16"/>
                <a:gd name="T47" fmla="*/ 0 h 16"/>
                <a:gd name="T48" fmla="*/ 13 w 16"/>
                <a:gd name="T49" fmla="*/ 0 h 16"/>
                <a:gd name="T50" fmla="*/ 12 w 16"/>
                <a:gd name="T51" fmla="*/ 1 h 16"/>
                <a:gd name="T52" fmla="*/ 12 w 16"/>
                <a:gd name="T53" fmla="*/ 1 h 16"/>
                <a:gd name="T54" fmla="*/ 12 w 16"/>
                <a:gd name="T55" fmla="*/ 1 h 16"/>
                <a:gd name="T56" fmla="*/ 12 w 16"/>
                <a:gd name="T57" fmla="*/ 1 h 16"/>
                <a:gd name="T58" fmla="*/ 9 w 16"/>
                <a:gd name="T59" fmla="*/ 2 h 16"/>
                <a:gd name="T60" fmla="*/ 9 w 16"/>
                <a:gd name="T61" fmla="*/ 2 h 16"/>
                <a:gd name="T62" fmla="*/ 6 w 16"/>
                <a:gd name="T63" fmla="*/ 2 h 16"/>
                <a:gd name="T64" fmla="*/ 4 w 16"/>
                <a:gd name="T65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16">
                  <a:moveTo>
                    <a:pt x="4" y="5"/>
                  </a:move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2" y="8"/>
                    <a:pt x="2" y="9"/>
                    <a:pt x="1" y="9"/>
                  </a:cubicBezTo>
                  <a:cubicBezTo>
                    <a:pt x="0" y="11"/>
                    <a:pt x="1" y="15"/>
                    <a:pt x="1" y="16"/>
                  </a:cubicBezTo>
                  <a:cubicBezTo>
                    <a:pt x="1" y="16"/>
                    <a:pt x="1" y="16"/>
                    <a:pt x="2" y="16"/>
                  </a:cubicBezTo>
                  <a:cubicBezTo>
                    <a:pt x="3" y="16"/>
                    <a:pt x="4" y="16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5"/>
                    <a:pt x="6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4"/>
                    <a:pt x="12" y="14"/>
                  </a:cubicBezTo>
                  <a:cubicBezTo>
                    <a:pt x="12" y="14"/>
                    <a:pt x="11" y="13"/>
                    <a:pt x="11" y="13"/>
                  </a:cubicBezTo>
                  <a:cubicBezTo>
                    <a:pt x="10" y="13"/>
                    <a:pt x="9" y="13"/>
                    <a:pt x="8" y="12"/>
                  </a:cubicBezTo>
                  <a:cubicBezTo>
                    <a:pt x="8" y="11"/>
                    <a:pt x="7" y="10"/>
                    <a:pt x="8" y="9"/>
                  </a:cubicBezTo>
                  <a:cubicBezTo>
                    <a:pt x="8" y="7"/>
                    <a:pt x="13" y="4"/>
                    <a:pt x="16" y="3"/>
                  </a:cubicBezTo>
                  <a:cubicBezTo>
                    <a:pt x="16" y="3"/>
                    <a:pt x="16" y="2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4" name="Freeform 1648"/>
            <p:cNvSpPr>
              <a:spLocks/>
            </p:cNvSpPr>
            <p:nvPr/>
          </p:nvSpPr>
          <p:spPr bwMode="auto">
            <a:xfrm>
              <a:off x="2123" y="2850"/>
              <a:ext cx="1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0 h 2"/>
                <a:gd name="T6" fmla="*/ 0 w 1"/>
                <a:gd name="T7" fmla="*/ 2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5" name="Freeform 1649"/>
            <p:cNvSpPr>
              <a:spLocks/>
            </p:cNvSpPr>
            <p:nvPr/>
          </p:nvSpPr>
          <p:spPr bwMode="auto">
            <a:xfrm>
              <a:off x="2055" y="2779"/>
              <a:ext cx="68" cy="56"/>
            </a:xfrm>
            <a:custGeom>
              <a:avLst/>
              <a:gdLst>
                <a:gd name="T0" fmla="*/ 2 w 71"/>
                <a:gd name="T1" fmla="*/ 37 h 59"/>
                <a:gd name="T2" fmla="*/ 5 w 71"/>
                <a:gd name="T3" fmla="*/ 37 h 59"/>
                <a:gd name="T4" fmla="*/ 10 w 71"/>
                <a:gd name="T5" fmla="*/ 38 h 59"/>
                <a:gd name="T6" fmla="*/ 11 w 71"/>
                <a:gd name="T7" fmla="*/ 35 h 59"/>
                <a:gd name="T8" fmla="*/ 16 w 71"/>
                <a:gd name="T9" fmla="*/ 31 h 59"/>
                <a:gd name="T10" fmla="*/ 20 w 71"/>
                <a:gd name="T11" fmla="*/ 33 h 59"/>
                <a:gd name="T12" fmla="*/ 21 w 71"/>
                <a:gd name="T13" fmla="*/ 34 h 59"/>
                <a:gd name="T14" fmla="*/ 24 w 71"/>
                <a:gd name="T15" fmla="*/ 36 h 59"/>
                <a:gd name="T16" fmla="*/ 30 w 71"/>
                <a:gd name="T17" fmla="*/ 35 h 59"/>
                <a:gd name="T18" fmla="*/ 31 w 71"/>
                <a:gd name="T19" fmla="*/ 36 h 59"/>
                <a:gd name="T20" fmla="*/ 33 w 71"/>
                <a:gd name="T21" fmla="*/ 36 h 59"/>
                <a:gd name="T22" fmla="*/ 36 w 71"/>
                <a:gd name="T23" fmla="*/ 36 h 59"/>
                <a:gd name="T24" fmla="*/ 42 w 71"/>
                <a:gd name="T25" fmla="*/ 35 h 59"/>
                <a:gd name="T26" fmla="*/ 67 w 71"/>
                <a:gd name="T27" fmla="*/ 59 h 59"/>
                <a:gd name="T28" fmla="*/ 67 w 71"/>
                <a:gd name="T29" fmla="*/ 59 h 59"/>
                <a:gd name="T30" fmla="*/ 68 w 71"/>
                <a:gd name="T31" fmla="*/ 59 h 59"/>
                <a:gd name="T32" fmla="*/ 68 w 71"/>
                <a:gd name="T33" fmla="*/ 59 h 59"/>
                <a:gd name="T34" fmla="*/ 69 w 71"/>
                <a:gd name="T35" fmla="*/ 59 h 59"/>
                <a:gd name="T36" fmla="*/ 70 w 71"/>
                <a:gd name="T37" fmla="*/ 59 h 59"/>
                <a:gd name="T38" fmla="*/ 70 w 71"/>
                <a:gd name="T39" fmla="*/ 59 h 59"/>
                <a:gd name="T40" fmla="*/ 70 w 71"/>
                <a:gd name="T41" fmla="*/ 58 h 59"/>
                <a:gd name="T42" fmla="*/ 71 w 71"/>
                <a:gd name="T43" fmla="*/ 58 h 59"/>
                <a:gd name="T44" fmla="*/ 60 w 71"/>
                <a:gd name="T45" fmla="*/ 46 h 59"/>
                <a:gd name="T46" fmla="*/ 44 w 71"/>
                <a:gd name="T47" fmla="*/ 35 h 59"/>
                <a:gd name="T48" fmla="*/ 38 w 71"/>
                <a:gd name="T49" fmla="*/ 29 h 59"/>
                <a:gd name="T50" fmla="*/ 36 w 71"/>
                <a:gd name="T51" fmla="*/ 27 h 59"/>
                <a:gd name="T52" fmla="*/ 26 w 71"/>
                <a:gd name="T53" fmla="*/ 9 h 59"/>
                <a:gd name="T54" fmla="*/ 22 w 71"/>
                <a:gd name="T55" fmla="*/ 0 h 59"/>
                <a:gd name="T56" fmla="*/ 22 w 71"/>
                <a:gd name="T57" fmla="*/ 0 h 59"/>
                <a:gd name="T58" fmla="*/ 21 w 71"/>
                <a:gd name="T59" fmla="*/ 1 h 59"/>
                <a:gd name="T60" fmla="*/ 19 w 71"/>
                <a:gd name="T61" fmla="*/ 3 h 59"/>
                <a:gd name="T62" fmla="*/ 18 w 71"/>
                <a:gd name="T63" fmla="*/ 4 h 59"/>
                <a:gd name="T64" fmla="*/ 17 w 71"/>
                <a:gd name="T65" fmla="*/ 5 h 59"/>
                <a:gd name="T66" fmla="*/ 16 w 71"/>
                <a:gd name="T67" fmla="*/ 5 h 59"/>
                <a:gd name="T68" fmla="*/ 14 w 71"/>
                <a:gd name="T69" fmla="*/ 7 h 59"/>
                <a:gd name="T70" fmla="*/ 13 w 71"/>
                <a:gd name="T71" fmla="*/ 8 h 59"/>
                <a:gd name="T72" fmla="*/ 10 w 71"/>
                <a:gd name="T73" fmla="*/ 10 h 59"/>
                <a:gd name="T74" fmla="*/ 7 w 71"/>
                <a:gd name="T75" fmla="*/ 12 h 59"/>
                <a:gd name="T76" fmla="*/ 2 w 71"/>
                <a:gd name="T77" fmla="*/ 25 h 59"/>
                <a:gd name="T78" fmla="*/ 2 w 71"/>
                <a:gd name="T79" fmla="*/ 36 h 59"/>
                <a:gd name="T80" fmla="*/ 2 w 71"/>
                <a:gd name="T81" fmla="*/ 36 h 59"/>
                <a:gd name="T82" fmla="*/ 2 w 71"/>
                <a:gd name="T83" fmla="*/ 37 h 59"/>
                <a:gd name="T84" fmla="*/ 2 w 71"/>
                <a:gd name="T85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59">
                  <a:moveTo>
                    <a:pt x="2" y="37"/>
                  </a:moveTo>
                  <a:cubicBezTo>
                    <a:pt x="3" y="37"/>
                    <a:pt x="4" y="37"/>
                    <a:pt x="5" y="37"/>
                  </a:cubicBezTo>
                  <a:cubicBezTo>
                    <a:pt x="8" y="37"/>
                    <a:pt x="10" y="37"/>
                    <a:pt x="10" y="38"/>
                  </a:cubicBezTo>
                  <a:cubicBezTo>
                    <a:pt x="11" y="37"/>
                    <a:pt x="11" y="36"/>
                    <a:pt x="11" y="35"/>
                  </a:cubicBezTo>
                  <a:cubicBezTo>
                    <a:pt x="12" y="32"/>
                    <a:pt x="14" y="31"/>
                    <a:pt x="16" y="31"/>
                  </a:cubicBezTo>
                  <a:cubicBezTo>
                    <a:pt x="17" y="31"/>
                    <a:pt x="18" y="32"/>
                    <a:pt x="20" y="33"/>
                  </a:cubicBezTo>
                  <a:cubicBezTo>
                    <a:pt x="20" y="34"/>
                    <a:pt x="21" y="34"/>
                    <a:pt x="21" y="34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28" y="34"/>
                    <a:pt x="30" y="35"/>
                    <a:pt x="30" y="35"/>
                  </a:cubicBezTo>
                  <a:cubicBezTo>
                    <a:pt x="31" y="35"/>
                    <a:pt x="31" y="35"/>
                    <a:pt x="31" y="36"/>
                  </a:cubicBezTo>
                  <a:cubicBezTo>
                    <a:pt x="31" y="36"/>
                    <a:pt x="31" y="36"/>
                    <a:pt x="33" y="36"/>
                  </a:cubicBezTo>
                  <a:cubicBezTo>
                    <a:pt x="34" y="36"/>
                    <a:pt x="35" y="36"/>
                    <a:pt x="36" y="36"/>
                  </a:cubicBezTo>
                  <a:cubicBezTo>
                    <a:pt x="39" y="35"/>
                    <a:pt x="41" y="35"/>
                    <a:pt x="42" y="35"/>
                  </a:cubicBezTo>
                  <a:cubicBezTo>
                    <a:pt x="43" y="36"/>
                    <a:pt x="45" y="36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59"/>
                    <a:pt x="67" y="59"/>
                    <a:pt x="68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9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1" y="58"/>
                  </a:cubicBezTo>
                  <a:cubicBezTo>
                    <a:pt x="67" y="55"/>
                    <a:pt x="64" y="51"/>
                    <a:pt x="60" y="46"/>
                  </a:cubicBezTo>
                  <a:cubicBezTo>
                    <a:pt x="54" y="38"/>
                    <a:pt x="47" y="35"/>
                    <a:pt x="44" y="35"/>
                  </a:cubicBezTo>
                  <a:cubicBezTo>
                    <a:pt x="40" y="35"/>
                    <a:pt x="39" y="32"/>
                    <a:pt x="38" y="29"/>
                  </a:cubicBezTo>
                  <a:cubicBezTo>
                    <a:pt x="37" y="29"/>
                    <a:pt x="37" y="28"/>
                    <a:pt x="36" y="27"/>
                  </a:cubicBezTo>
                  <a:cubicBezTo>
                    <a:pt x="32" y="27"/>
                    <a:pt x="27" y="15"/>
                    <a:pt x="26" y="9"/>
                  </a:cubicBezTo>
                  <a:cubicBezTo>
                    <a:pt x="26" y="7"/>
                    <a:pt x="25" y="3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2"/>
                    <a:pt x="20" y="2"/>
                    <a:pt x="19" y="3"/>
                  </a:cubicBezTo>
                  <a:cubicBezTo>
                    <a:pt x="19" y="3"/>
                    <a:pt x="19" y="3"/>
                    <a:pt x="18" y="4"/>
                  </a:cubicBezTo>
                  <a:cubicBezTo>
                    <a:pt x="18" y="4"/>
                    <a:pt x="17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6" y="6"/>
                    <a:pt x="15" y="6"/>
                    <a:pt x="14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8" y="16"/>
                    <a:pt x="6" y="20"/>
                    <a:pt x="2" y="25"/>
                  </a:cubicBezTo>
                  <a:cubicBezTo>
                    <a:pt x="0" y="28"/>
                    <a:pt x="1" y="32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6" name="Freeform 1650"/>
            <p:cNvSpPr>
              <a:spLocks/>
            </p:cNvSpPr>
            <p:nvPr/>
          </p:nvSpPr>
          <p:spPr bwMode="auto">
            <a:xfrm>
              <a:off x="2072" y="2782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7" name="Freeform 1651"/>
            <p:cNvSpPr>
              <a:spLocks/>
            </p:cNvSpPr>
            <p:nvPr/>
          </p:nvSpPr>
          <p:spPr bwMode="auto">
            <a:xfrm>
              <a:off x="2070" y="2783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8" name="Freeform 1652"/>
            <p:cNvSpPr>
              <a:spLocks/>
            </p:cNvSpPr>
            <p:nvPr/>
          </p:nvSpPr>
          <p:spPr bwMode="auto">
            <a:xfrm>
              <a:off x="2075" y="2779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9" name="Freeform 1653"/>
            <p:cNvSpPr>
              <a:spLocks/>
            </p:cNvSpPr>
            <p:nvPr/>
          </p:nvSpPr>
          <p:spPr bwMode="auto">
            <a:xfrm>
              <a:off x="2055" y="2803"/>
              <a:ext cx="2" cy="10"/>
            </a:xfrm>
            <a:custGeom>
              <a:avLst/>
              <a:gdLst>
                <a:gd name="T0" fmla="*/ 2 w 2"/>
                <a:gd name="T1" fmla="*/ 0 h 11"/>
                <a:gd name="T2" fmla="*/ 2 w 2"/>
                <a:gd name="T3" fmla="*/ 11 h 11"/>
                <a:gd name="T4" fmla="*/ 2 w 2"/>
                <a:gd name="T5" fmla="*/ 11 h 11"/>
                <a:gd name="T6" fmla="*/ 2 w 2"/>
                <a:gd name="T7" fmla="*/ 11 h 11"/>
                <a:gd name="T8" fmla="*/ 2 w 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1">
                  <a:moveTo>
                    <a:pt x="2" y="0"/>
                  </a:moveTo>
                  <a:cubicBezTo>
                    <a:pt x="0" y="3"/>
                    <a:pt x="1" y="7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7"/>
                    <a:pt x="0" y="3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0" name="Freeform 1654"/>
            <p:cNvSpPr>
              <a:spLocks/>
            </p:cNvSpPr>
            <p:nvPr/>
          </p:nvSpPr>
          <p:spPr bwMode="auto">
            <a:xfrm>
              <a:off x="2121" y="2835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1" name="Freeform 1655"/>
            <p:cNvSpPr>
              <a:spLocks/>
            </p:cNvSpPr>
            <p:nvPr/>
          </p:nvSpPr>
          <p:spPr bwMode="auto">
            <a:xfrm>
              <a:off x="2122" y="283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2" name="Freeform 1656"/>
            <p:cNvSpPr>
              <a:spLocks/>
            </p:cNvSpPr>
            <p:nvPr/>
          </p:nvSpPr>
          <p:spPr bwMode="auto">
            <a:xfrm>
              <a:off x="2119" y="28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3" name="Freeform 1657"/>
            <p:cNvSpPr>
              <a:spLocks/>
            </p:cNvSpPr>
            <p:nvPr/>
          </p:nvSpPr>
          <p:spPr bwMode="auto">
            <a:xfrm>
              <a:off x="2120" y="28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4" name="Freeform 1658"/>
            <p:cNvSpPr>
              <a:spLocks/>
            </p:cNvSpPr>
            <p:nvPr/>
          </p:nvSpPr>
          <p:spPr bwMode="auto">
            <a:xfrm>
              <a:off x="2018" y="2812"/>
              <a:ext cx="156" cy="122"/>
            </a:xfrm>
            <a:custGeom>
              <a:avLst/>
              <a:gdLst>
                <a:gd name="T0" fmla="*/ 41 w 163"/>
                <a:gd name="T1" fmla="*/ 8 h 127"/>
                <a:gd name="T2" fmla="*/ 40 w 163"/>
                <a:gd name="T3" fmla="*/ 11 h 127"/>
                <a:gd name="T4" fmla="*/ 38 w 163"/>
                <a:gd name="T5" fmla="*/ 14 h 127"/>
                <a:gd name="T6" fmla="*/ 30 w 163"/>
                <a:gd name="T7" fmla="*/ 25 h 127"/>
                <a:gd name="T8" fmla="*/ 25 w 163"/>
                <a:gd name="T9" fmla="*/ 33 h 127"/>
                <a:gd name="T10" fmla="*/ 21 w 163"/>
                <a:gd name="T11" fmla="*/ 44 h 127"/>
                <a:gd name="T12" fmla="*/ 17 w 163"/>
                <a:gd name="T13" fmla="*/ 47 h 127"/>
                <a:gd name="T14" fmla="*/ 13 w 163"/>
                <a:gd name="T15" fmla="*/ 58 h 127"/>
                <a:gd name="T16" fmla="*/ 7 w 163"/>
                <a:gd name="T17" fmla="*/ 72 h 127"/>
                <a:gd name="T18" fmla="*/ 3 w 163"/>
                <a:gd name="T19" fmla="*/ 73 h 127"/>
                <a:gd name="T20" fmla="*/ 0 w 163"/>
                <a:gd name="T21" fmla="*/ 78 h 127"/>
                <a:gd name="T22" fmla="*/ 11 w 163"/>
                <a:gd name="T23" fmla="*/ 84 h 127"/>
                <a:gd name="T24" fmla="*/ 21 w 163"/>
                <a:gd name="T25" fmla="*/ 96 h 127"/>
                <a:gd name="T26" fmla="*/ 32 w 163"/>
                <a:gd name="T27" fmla="*/ 104 h 127"/>
                <a:gd name="T28" fmla="*/ 32 w 163"/>
                <a:gd name="T29" fmla="*/ 111 h 127"/>
                <a:gd name="T30" fmla="*/ 31 w 163"/>
                <a:gd name="T31" fmla="*/ 114 h 127"/>
                <a:gd name="T32" fmla="*/ 33 w 163"/>
                <a:gd name="T33" fmla="*/ 114 h 127"/>
                <a:gd name="T34" fmla="*/ 34 w 163"/>
                <a:gd name="T35" fmla="*/ 115 h 127"/>
                <a:gd name="T36" fmla="*/ 46 w 163"/>
                <a:gd name="T37" fmla="*/ 117 h 127"/>
                <a:gd name="T38" fmla="*/ 71 w 163"/>
                <a:gd name="T39" fmla="*/ 127 h 127"/>
                <a:gd name="T40" fmla="*/ 77 w 163"/>
                <a:gd name="T41" fmla="*/ 121 h 127"/>
                <a:gd name="T42" fmla="*/ 89 w 163"/>
                <a:gd name="T43" fmla="*/ 120 h 127"/>
                <a:gd name="T44" fmla="*/ 98 w 163"/>
                <a:gd name="T45" fmla="*/ 120 h 127"/>
                <a:gd name="T46" fmla="*/ 98 w 163"/>
                <a:gd name="T47" fmla="*/ 119 h 127"/>
                <a:gd name="T48" fmla="*/ 103 w 163"/>
                <a:gd name="T49" fmla="*/ 118 h 127"/>
                <a:gd name="T50" fmla="*/ 106 w 163"/>
                <a:gd name="T51" fmla="*/ 118 h 127"/>
                <a:gd name="T52" fmla="*/ 108 w 163"/>
                <a:gd name="T53" fmla="*/ 118 h 127"/>
                <a:gd name="T54" fmla="*/ 123 w 163"/>
                <a:gd name="T55" fmla="*/ 110 h 127"/>
                <a:gd name="T56" fmla="*/ 134 w 163"/>
                <a:gd name="T57" fmla="*/ 109 h 127"/>
                <a:gd name="T58" fmla="*/ 161 w 163"/>
                <a:gd name="T59" fmla="*/ 79 h 127"/>
                <a:gd name="T60" fmla="*/ 122 w 163"/>
                <a:gd name="T61" fmla="*/ 68 h 127"/>
                <a:gd name="T62" fmla="*/ 115 w 163"/>
                <a:gd name="T63" fmla="*/ 61 h 127"/>
                <a:gd name="T64" fmla="*/ 106 w 163"/>
                <a:gd name="T65" fmla="*/ 49 h 127"/>
                <a:gd name="T66" fmla="*/ 107 w 163"/>
                <a:gd name="T67" fmla="*/ 47 h 127"/>
                <a:gd name="T68" fmla="*/ 107 w 163"/>
                <a:gd name="T69" fmla="*/ 46 h 127"/>
                <a:gd name="T70" fmla="*/ 108 w 163"/>
                <a:gd name="T71" fmla="*/ 45 h 127"/>
                <a:gd name="T72" fmla="*/ 107 w 163"/>
                <a:gd name="T73" fmla="*/ 45 h 127"/>
                <a:gd name="T74" fmla="*/ 106 w 163"/>
                <a:gd name="T75" fmla="*/ 44 h 127"/>
                <a:gd name="T76" fmla="*/ 101 w 163"/>
                <a:gd name="T77" fmla="*/ 46 h 127"/>
                <a:gd name="T78" fmla="*/ 97 w 163"/>
                <a:gd name="T79" fmla="*/ 32 h 127"/>
                <a:gd name="T80" fmla="*/ 99 w 163"/>
                <a:gd name="T81" fmla="*/ 31 h 127"/>
                <a:gd name="T82" fmla="*/ 100 w 163"/>
                <a:gd name="T83" fmla="*/ 29 h 127"/>
                <a:gd name="T84" fmla="*/ 102 w 163"/>
                <a:gd name="T85" fmla="*/ 27 h 127"/>
                <a:gd name="T86" fmla="*/ 91 w 163"/>
                <a:gd name="T87" fmla="*/ 15 h 127"/>
                <a:gd name="T88" fmla="*/ 88 w 163"/>
                <a:gd name="T89" fmla="*/ 12 h 127"/>
                <a:gd name="T90" fmla="*/ 85 w 163"/>
                <a:gd name="T91" fmla="*/ 9 h 127"/>
                <a:gd name="T92" fmla="*/ 83 w 163"/>
                <a:gd name="T93" fmla="*/ 7 h 127"/>
                <a:gd name="T94" fmla="*/ 80 w 163"/>
                <a:gd name="T95" fmla="*/ 4 h 127"/>
                <a:gd name="T96" fmla="*/ 76 w 163"/>
                <a:gd name="T97" fmla="*/ 5 h 127"/>
                <a:gd name="T98" fmla="*/ 69 w 163"/>
                <a:gd name="T99" fmla="*/ 4 h 127"/>
                <a:gd name="T100" fmla="*/ 65 w 163"/>
                <a:gd name="T101" fmla="*/ 4 h 127"/>
                <a:gd name="T102" fmla="*/ 57 w 163"/>
                <a:gd name="T103" fmla="*/ 2 h 127"/>
                <a:gd name="T104" fmla="*/ 55 w 163"/>
                <a:gd name="T105" fmla="*/ 0 h 127"/>
                <a:gd name="T106" fmla="*/ 54 w 163"/>
                <a:gd name="T107" fmla="*/ 3 h 127"/>
                <a:gd name="T108" fmla="*/ 47 w 163"/>
                <a:gd name="T109" fmla="*/ 6 h 127"/>
                <a:gd name="T110" fmla="*/ 41 w 163"/>
                <a:gd name="T111" fmla="*/ 6 h 127"/>
                <a:gd name="T112" fmla="*/ 41 w 163"/>
                <a:gd name="T113" fmla="*/ 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" h="127">
                  <a:moveTo>
                    <a:pt x="41" y="8"/>
                  </a:move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0" y="9"/>
                    <a:pt x="40" y="10"/>
                  </a:cubicBezTo>
                  <a:cubicBezTo>
                    <a:pt x="40" y="10"/>
                    <a:pt x="40" y="11"/>
                    <a:pt x="40" y="11"/>
                  </a:cubicBezTo>
                  <a:cubicBezTo>
                    <a:pt x="40" y="11"/>
                    <a:pt x="40" y="12"/>
                    <a:pt x="39" y="12"/>
                  </a:cubicBezTo>
                  <a:cubicBezTo>
                    <a:pt x="39" y="13"/>
                    <a:pt x="39" y="13"/>
                    <a:pt x="38" y="14"/>
                  </a:cubicBezTo>
                  <a:cubicBezTo>
                    <a:pt x="38" y="15"/>
                    <a:pt x="37" y="17"/>
                    <a:pt x="37" y="17"/>
                  </a:cubicBezTo>
                  <a:cubicBezTo>
                    <a:pt x="37" y="21"/>
                    <a:pt x="33" y="25"/>
                    <a:pt x="30" y="25"/>
                  </a:cubicBezTo>
                  <a:cubicBezTo>
                    <a:pt x="30" y="25"/>
                    <a:pt x="29" y="27"/>
                    <a:pt x="28" y="28"/>
                  </a:cubicBezTo>
                  <a:cubicBezTo>
                    <a:pt x="27" y="30"/>
                    <a:pt x="26" y="31"/>
                    <a:pt x="25" y="33"/>
                  </a:cubicBezTo>
                  <a:cubicBezTo>
                    <a:pt x="24" y="34"/>
                    <a:pt x="24" y="35"/>
                    <a:pt x="23" y="37"/>
                  </a:cubicBezTo>
                  <a:cubicBezTo>
                    <a:pt x="23" y="40"/>
                    <a:pt x="23" y="42"/>
                    <a:pt x="21" y="44"/>
                  </a:cubicBezTo>
                  <a:cubicBezTo>
                    <a:pt x="20" y="45"/>
                    <a:pt x="19" y="45"/>
                    <a:pt x="18" y="46"/>
                  </a:cubicBezTo>
                  <a:cubicBezTo>
                    <a:pt x="17" y="46"/>
                    <a:pt x="17" y="46"/>
                    <a:pt x="17" y="47"/>
                  </a:cubicBezTo>
                  <a:cubicBezTo>
                    <a:pt x="18" y="49"/>
                    <a:pt x="17" y="51"/>
                    <a:pt x="15" y="53"/>
                  </a:cubicBezTo>
                  <a:cubicBezTo>
                    <a:pt x="14" y="55"/>
                    <a:pt x="13" y="56"/>
                    <a:pt x="13" y="58"/>
                  </a:cubicBezTo>
                  <a:cubicBezTo>
                    <a:pt x="13" y="58"/>
                    <a:pt x="13" y="70"/>
                    <a:pt x="11" y="72"/>
                  </a:cubicBezTo>
                  <a:cubicBezTo>
                    <a:pt x="10" y="73"/>
                    <a:pt x="9" y="73"/>
                    <a:pt x="7" y="72"/>
                  </a:cubicBezTo>
                  <a:cubicBezTo>
                    <a:pt x="7" y="72"/>
                    <a:pt x="6" y="72"/>
                    <a:pt x="5" y="72"/>
                  </a:cubicBezTo>
                  <a:cubicBezTo>
                    <a:pt x="3" y="72"/>
                    <a:pt x="3" y="73"/>
                    <a:pt x="3" y="73"/>
                  </a:cubicBezTo>
                  <a:cubicBezTo>
                    <a:pt x="3" y="75"/>
                    <a:pt x="2" y="76"/>
                    <a:pt x="1" y="77"/>
                  </a:cubicBezTo>
                  <a:cubicBezTo>
                    <a:pt x="1" y="77"/>
                    <a:pt x="0" y="78"/>
                    <a:pt x="0" y="78"/>
                  </a:cubicBezTo>
                  <a:cubicBezTo>
                    <a:pt x="1" y="78"/>
                    <a:pt x="3" y="79"/>
                    <a:pt x="4" y="79"/>
                  </a:cubicBezTo>
                  <a:cubicBezTo>
                    <a:pt x="7" y="80"/>
                    <a:pt x="10" y="81"/>
                    <a:pt x="11" y="84"/>
                  </a:cubicBezTo>
                  <a:cubicBezTo>
                    <a:pt x="12" y="85"/>
                    <a:pt x="13" y="86"/>
                    <a:pt x="14" y="88"/>
                  </a:cubicBezTo>
                  <a:cubicBezTo>
                    <a:pt x="17" y="90"/>
                    <a:pt x="19" y="93"/>
                    <a:pt x="21" y="96"/>
                  </a:cubicBezTo>
                  <a:cubicBezTo>
                    <a:pt x="23" y="101"/>
                    <a:pt x="27" y="103"/>
                    <a:pt x="29" y="103"/>
                  </a:cubicBezTo>
                  <a:cubicBezTo>
                    <a:pt x="30" y="103"/>
                    <a:pt x="31" y="104"/>
                    <a:pt x="32" y="104"/>
                  </a:cubicBezTo>
                  <a:cubicBezTo>
                    <a:pt x="32" y="105"/>
                    <a:pt x="32" y="106"/>
                    <a:pt x="32" y="107"/>
                  </a:cubicBezTo>
                  <a:cubicBezTo>
                    <a:pt x="32" y="108"/>
                    <a:pt x="32" y="109"/>
                    <a:pt x="32" y="111"/>
                  </a:cubicBezTo>
                  <a:cubicBezTo>
                    <a:pt x="32" y="112"/>
                    <a:pt x="32" y="112"/>
                    <a:pt x="32" y="113"/>
                  </a:cubicBezTo>
                  <a:cubicBezTo>
                    <a:pt x="31" y="113"/>
                    <a:pt x="31" y="114"/>
                    <a:pt x="31" y="11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5"/>
                    <a:pt x="33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6" y="115"/>
                    <a:pt x="37" y="115"/>
                  </a:cubicBezTo>
                  <a:cubicBezTo>
                    <a:pt x="40" y="115"/>
                    <a:pt x="44" y="116"/>
                    <a:pt x="46" y="117"/>
                  </a:cubicBezTo>
                  <a:cubicBezTo>
                    <a:pt x="48" y="120"/>
                    <a:pt x="56" y="124"/>
                    <a:pt x="57" y="124"/>
                  </a:cubicBezTo>
                  <a:cubicBezTo>
                    <a:pt x="59" y="124"/>
                    <a:pt x="68" y="125"/>
                    <a:pt x="71" y="127"/>
                  </a:cubicBezTo>
                  <a:cubicBezTo>
                    <a:pt x="71" y="126"/>
                    <a:pt x="72" y="126"/>
                    <a:pt x="72" y="125"/>
                  </a:cubicBezTo>
                  <a:cubicBezTo>
                    <a:pt x="73" y="124"/>
                    <a:pt x="75" y="122"/>
                    <a:pt x="77" y="121"/>
                  </a:cubicBezTo>
                  <a:cubicBezTo>
                    <a:pt x="80" y="119"/>
                    <a:pt x="83" y="118"/>
                    <a:pt x="86" y="118"/>
                  </a:cubicBezTo>
                  <a:cubicBezTo>
                    <a:pt x="88" y="118"/>
                    <a:pt x="89" y="119"/>
                    <a:pt x="89" y="120"/>
                  </a:cubicBezTo>
                  <a:cubicBezTo>
                    <a:pt x="90" y="121"/>
                    <a:pt x="91" y="122"/>
                    <a:pt x="92" y="121"/>
                  </a:cubicBezTo>
                  <a:cubicBezTo>
                    <a:pt x="93" y="121"/>
                    <a:pt x="96" y="120"/>
                    <a:pt x="98" y="120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8" y="119"/>
                    <a:pt x="98" y="119"/>
                    <a:pt x="98" y="119"/>
                  </a:cubicBezTo>
                  <a:cubicBezTo>
                    <a:pt x="98" y="119"/>
                    <a:pt x="98" y="119"/>
                    <a:pt x="98" y="119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4" y="118"/>
                    <a:pt x="105" y="118"/>
                    <a:pt x="106" y="118"/>
                  </a:cubicBezTo>
                  <a:cubicBezTo>
                    <a:pt x="106" y="118"/>
                    <a:pt x="107" y="118"/>
                    <a:pt x="108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8"/>
                    <a:pt x="109" y="117"/>
                    <a:pt x="110" y="116"/>
                  </a:cubicBezTo>
                  <a:cubicBezTo>
                    <a:pt x="113" y="114"/>
                    <a:pt x="117" y="110"/>
                    <a:pt x="123" y="110"/>
                  </a:cubicBezTo>
                  <a:cubicBezTo>
                    <a:pt x="124" y="110"/>
                    <a:pt x="126" y="110"/>
                    <a:pt x="127" y="110"/>
                  </a:cubicBezTo>
                  <a:cubicBezTo>
                    <a:pt x="130" y="110"/>
                    <a:pt x="132" y="111"/>
                    <a:pt x="134" y="109"/>
                  </a:cubicBezTo>
                  <a:cubicBezTo>
                    <a:pt x="136" y="106"/>
                    <a:pt x="157" y="85"/>
                    <a:pt x="163" y="79"/>
                  </a:cubicBezTo>
                  <a:cubicBezTo>
                    <a:pt x="162" y="79"/>
                    <a:pt x="162" y="79"/>
                    <a:pt x="161" y="79"/>
                  </a:cubicBezTo>
                  <a:cubicBezTo>
                    <a:pt x="159" y="79"/>
                    <a:pt x="154" y="79"/>
                    <a:pt x="145" y="76"/>
                  </a:cubicBezTo>
                  <a:cubicBezTo>
                    <a:pt x="137" y="73"/>
                    <a:pt x="125" y="68"/>
                    <a:pt x="122" y="68"/>
                  </a:cubicBezTo>
                  <a:cubicBezTo>
                    <a:pt x="121" y="67"/>
                    <a:pt x="119" y="66"/>
                    <a:pt x="117" y="64"/>
                  </a:cubicBezTo>
                  <a:cubicBezTo>
                    <a:pt x="116" y="63"/>
                    <a:pt x="115" y="61"/>
                    <a:pt x="115" y="61"/>
                  </a:cubicBezTo>
                  <a:cubicBezTo>
                    <a:pt x="111" y="59"/>
                    <a:pt x="107" y="51"/>
                    <a:pt x="107" y="50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8"/>
                    <a:pt x="106" y="48"/>
                    <a:pt x="107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6"/>
                    <a:pt x="107" y="46"/>
                  </a:cubicBezTo>
                  <a:cubicBezTo>
                    <a:pt x="107" y="46"/>
                    <a:pt x="107" y="45"/>
                    <a:pt x="107" y="45"/>
                  </a:cubicBezTo>
                  <a:cubicBezTo>
                    <a:pt x="107" y="45"/>
                    <a:pt x="107" y="45"/>
                    <a:pt x="108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5"/>
                    <a:pt x="107" y="44"/>
                    <a:pt x="107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5"/>
                  </a:cubicBezTo>
                  <a:cubicBezTo>
                    <a:pt x="104" y="46"/>
                    <a:pt x="102" y="46"/>
                    <a:pt x="101" y="46"/>
                  </a:cubicBezTo>
                  <a:cubicBezTo>
                    <a:pt x="98" y="46"/>
                    <a:pt x="97" y="45"/>
                    <a:pt x="97" y="44"/>
                  </a:cubicBezTo>
                  <a:cubicBezTo>
                    <a:pt x="96" y="43"/>
                    <a:pt x="94" y="36"/>
                    <a:pt x="97" y="32"/>
                  </a:cubicBezTo>
                  <a:cubicBezTo>
                    <a:pt x="98" y="32"/>
                    <a:pt x="98" y="31"/>
                    <a:pt x="99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9" y="30"/>
                    <a:pt x="100" y="30"/>
                    <a:pt x="100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1" y="27"/>
                    <a:pt x="101" y="27"/>
                    <a:pt x="102" y="27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98" y="22"/>
                    <a:pt x="95" y="18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0" y="14"/>
                    <a:pt x="89" y="13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7" y="11"/>
                    <a:pt x="86" y="10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8"/>
                    <a:pt x="84" y="7"/>
                    <a:pt x="8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4"/>
                    <a:pt x="80" y="4"/>
                    <a:pt x="79" y="4"/>
                  </a:cubicBezTo>
                  <a:cubicBezTo>
                    <a:pt x="78" y="4"/>
                    <a:pt x="77" y="4"/>
                    <a:pt x="76" y="5"/>
                  </a:cubicBezTo>
                  <a:cubicBezTo>
                    <a:pt x="74" y="5"/>
                    <a:pt x="73" y="5"/>
                    <a:pt x="72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8" y="4"/>
                    <a:pt x="68" y="4"/>
                    <a:pt x="67" y="4"/>
                  </a:cubicBezTo>
                  <a:cubicBezTo>
                    <a:pt x="67" y="4"/>
                    <a:pt x="67" y="4"/>
                    <a:pt x="65" y="4"/>
                  </a:cubicBezTo>
                  <a:cubicBezTo>
                    <a:pt x="64" y="5"/>
                    <a:pt x="63" y="5"/>
                    <a:pt x="62" y="5"/>
                  </a:cubicBezTo>
                  <a:cubicBezTo>
                    <a:pt x="60" y="5"/>
                    <a:pt x="58" y="3"/>
                    <a:pt x="57" y="2"/>
                  </a:cubicBezTo>
                  <a:cubicBezTo>
                    <a:pt x="57" y="2"/>
                    <a:pt x="56" y="2"/>
                    <a:pt x="56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4" y="1"/>
                    <a:pt x="54" y="2"/>
                  </a:cubicBezTo>
                  <a:cubicBezTo>
                    <a:pt x="54" y="2"/>
                    <a:pt x="54" y="2"/>
                    <a:pt x="54" y="3"/>
                  </a:cubicBezTo>
                  <a:cubicBezTo>
                    <a:pt x="53" y="5"/>
                    <a:pt x="52" y="7"/>
                    <a:pt x="50" y="7"/>
                  </a:cubicBezTo>
                  <a:cubicBezTo>
                    <a:pt x="49" y="7"/>
                    <a:pt x="48" y="7"/>
                    <a:pt x="47" y="6"/>
                  </a:cubicBezTo>
                  <a:cubicBezTo>
                    <a:pt x="47" y="6"/>
                    <a:pt x="47" y="6"/>
                    <a:pt x="44" y="6"/>
                  </a:cubicBezTo>
                  <a:cubicBezTo>
                    <a:pt x="43" y="6"/>
                    <a:pt x="42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7"/>
                    <a:pt x="41" y="7"/>
                    <a:pt x="41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5" name="Freeform 1659"/>
            <p:cNvSpPr>
              <a:spLocks/>
            </p:cNvSpPr>
            <p:nvPr/>
          </p:nvSpPr>
          <p:spPr bwMode="auto">
            <a:xfrm>
              <a:off x="2120" y="285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6" name="Freeform 1660"/>
            <p:cNvSpPr>
              <a:spLocks/>
            </p:cNvSpPr>
            <p:nvPr/>
          </p:nvSpPr>
          <p:spPr bwMode="auto">
            <a:xfrm>
              <a:off x="2119" y="28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7" name="Freeform 1661"/>
            <p:cNvSpPr>
              <a:spLocks/>
            </p:cNvSpPr>
            <p:nvPr/>
          </p:nvSpPr>
          <p:spPr bwMode="auto">
            <a:xfrm>
              <a:off x="2120" y="285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8" name="Freeform 1662"/>
            <p:cNvSpPr>
              <a:spLocks/>
            </p:cNvSpPr>
            <p:nvPr/>
          </p:nvSpPr>
          <p:spPr bwMode="auto">
            <a:xfrm>
              <a:off x="2112" y="2926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9" name="Freeform 1663"/>
            <p:cNvSpPr>
              <a:spLocks/>
            </p:cNvSpPr>
            <p:nvPr/>
          </p:nvSpPr>
          <p:spPr bwMode="auto">
            <a:xfrm>
              <a:off x="2056" y="2820"/>
              <a:ext cx="1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0" name="Freeform 1664"/>
            <p:cNvSpPr>
              <a:spLocks/>
            </p:cNvSpPr>
            <p:nvPr/>
          </p:nvSpPr>
          <p:spPr bwMode="auto">
            <a:xfrm>
              <a:off x="2047" y="2920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1" name="Freeform 1665"/>
            <p:cNvSpPr>
              <a:spLocks/>
            </p:cNvSpPr>
            <p:nvPr/>
          </p:nvSpPr>
          <p:spPr bwMode="auto">
            <a:xfrm>
              <a:off x="2048" y="2915"/>
              <a:ext cx="0" cy="3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2" name="Freeform 1666"/>
            <p:cNvSpPr>
              <a:spLocks/>
            </p:cNvSpPr>
            <p:nvPr/>
          </p:nvSpPr>
          <p:spPr bwMode="auto">
            <a:xfrm>
              <a:off x="2055" y="2823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3" name="Freeform 1667"/>
            <p:cNvSpPr>
              <a:spLocks/>
            </p:cNvSpPr>
            <p:nvPr/>
          </p:nvSpPr>
          <p:spPr bwMode="auto">
            <a:xfrm>
              <a:off x="2057" y="2818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4" name="Freeform 1668"/>
            <p:cNvSpPr>
              <a:spLocks/>
            </p:cNvSpPr>
            <p:nvPr/>
          </p:nvSpPr>
          <p:spPr bwMode="auto">
            <a:xfrm>
              <a:off x="2115" y="2837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5" name="Freeform 1669"/>
            <p:cNvSpPr>
              <a:spLocks/>
            </p:cNvSpPr>
            <p:nvPr/>
          </p:nvSpPr>
          <p:spPr bwMode="auto">
            <a:xfrm>
              <a:off x="2112" y="2840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6" name="Freeform 1670"/>
            <p:cNvSpPr>
              <a:spLocks/>
            </p:cNvSpPr>
            <p:nvPr/>
          </p:nvSpPr>
          <p:spPr bwMode="auto">
            <a:xfrm>
              <a:off x="2120" y="2855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7" name="Freeform 1671"/>
            <p:cNvSpPr>
              <a:spLocks/>
            </p:cNvSpPr>
            <p:nvPr/>
          </p:nvSpPr>
          <p:spPr bwMode="auto">
            <a:xfrm>
              <a:off x="2120" y="285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8" name="Freeform 1672"/>
            <p:cNvSpPr>
              <a:spLocks/>
            </p:cNvSpPr>
            <p:nvPr/>
          </p:nvSpPr>
          <p:spPr bwMode="auto">
            <a:xfrm>
              <a:off x="2111" y="2842"/>
              <a:ext cx="1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9" name="Freeform 1673"/>
            <p:cNvSpPr>
              <a:spLocks/>
            </p:cNvSpPr>
            <p:nvPr/>
          </p:nvSpPr>
          <p:spPr bwMode="auto">
            <a:xfrm>
              <a:off x="2113" y="2838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0" name="Freeform 1674"/>
            <p:cNvSpPr>
              <a:spLocks/>
            </p:cNvSpPr>
            <p:nvPr/>
          </p:nvSpPr>
          <p:spPr bwMode="auto">
            <a:xfrm>
              <a:off x="2097" y="28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1" name="Freeform 1675"/>
            <p:cNvSpPr>
              <a:spLocks/>
            </p:cNvSpPr>
            <p:nvPr/>
          </p:nvSpPr>
          <p:spPr bwMode="auto">
            <a:xfrm>
              <a:off x="2082" y="28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2" name="Freeform 1676"/>
            <p:cNvSpPr>
              <a:spLocks/>
            </p:cNvSpPr>
            <p:nvPr/>
          </p:nvSpPr>
          <p:spPr bwMode="auto">
            <a:xfrm>
              <a:off x="2099" y="28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3" name="Freeform 1677"/>
            <p:cNvSpPr>
              <a:spLocks/>
            </p:cNvSpPr>
            <p:nvPr/>
          </p:nvSpPr>
          <p:spPr bwMode="auto">
            <a:xfrm>
              <a:off x="2105" y="28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4" name="Freeform 1678"/>
            <p:cNvSpPr>
              <a:spLocks/>
            </p:cNvSpPr>
            <p:nvPr/>
          </p:nvSpPr>
          <p:spPr bwMode="auto">
            <a:xfrm>
              <a:off x="2102" y="282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5" name="Freeform 1679"/>
            <p:cNvSpPr>
              <a:spLocks/>
            </p:cNvSpPr>
            <p:nvPr/>
          </p:nvSpPr>
          <p:spPr bwMode="auto">
            <a:xfrm>
              <a:off x="2057" y="281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6" name="Freeform 1680"/>
            <p:cNvSpPr>
              <a:spLocks/>
            </p:cNvSpPr>
            <p:nvPr/>
          </p:nvSpPr>
          <p:spPr bwMode="auto">
            <a:xfrm>
              <a:off x="2066" y="2815"/>
              <a:ext cx="3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3" y="2"/>
                    <a:pt x="2" y="4"/>
                    <a:pt x="0" y="4"/>
                  </a:cubicBezTo>
                  <a:cubicBezTo>
                    <a:pt x="2" y="4"/>
                    <a:pt x="3" y="2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7" name="Freeform 1681"/>
            <p:cNvSpPr>
              <a:spLocks/>
            </p:cNvSpPr>
            <p:nvPr/>
          </p:nvSpPr>
          <p:spPr bwMode="auto">
            <a:xfrm>
              <a:off x="2041" y="264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8" name="Freeform 1682"/>
            <p:cNvSpPr>
              <a:spLocks/>
            </p:cNvSpPr>
            <p:nvPr/>
          </p:nvSpPr>
          <p:spPr bwMode="auto">
            <a:xfrm>
              <a:off x="2042" y="263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9" name="Freeform 1683"/>
            <p:cNvSpPr>
              <a:spLocks/>
            </p:cNvSpPr>
            <p:nvPr/>
          </p:nvSpPr>
          <p:spPr bwMode="auto">
            <a:xfrm>
              <a:off x="2042" y="263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0" name="Freeform 1684"/>
            <p:cNvSpPr>
              <a:spLocks/>
            </p:cNvSpPr>
            <p:nvPr/>
          </p:nvSpPr>
          <p:spPr bwMode="auto">
            <a:xfrm>
              <a:off x="2038" y="2645"/>
              <a:ext cx="1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1" name="Freeform 1685"/>
            <p:cNvSpPr>
              <a:spLocks/>
            </p:cNvSpPr>
            <p:nvPr/>
          </p:nvSpPr>
          <p:spPr bwMode="auto">
            <a:xfrm>
              <a:off x="2039" y="2644"/>
              <a:ext cx="0" cy="1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2" name="Freeform 1686"/>
            <p:cNvSpPr>
              <a:spLocks/>
            </p:cNvSpPr>
            <p:nvPr/>
          </p:nvSpPr>
          <p:spPr bwMode="auto">
            <a:xfrm>
              <a:off x="2040" y="2645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3" name="Freeform 1687"/>
            <p:cNvSpPr>
              <a:spLocks/>
            </p:cNvSpPr>
            <p:nvPr/>
          </p:nvSpPr>
          <p:spPr bwMode="auto">
            <a:xfrm>
              <a:off x="2047" y="26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4" name="Freeform 1688"/>
            <p:cNvSpPr>
              <a:spLocks/>
            </p:cNvSpPr>
            <p:nvPr/>
          </p:nvSpPr>
          <p:spPr bwMode="auto">
            <a:xfrm>
              <a:off x="2046" y="26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5" name="Freeform 1689"/>
            <p:cNvSpPr>
              <a:spLocks/>
            </p:cNvSpPr>
            <p:nvPr/>
          </p:nvSpPr>
          <p:spPr bwMode="auto">
            <a:xfrm>
              <a:off x="2046" y="2647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6" name="Freeform 1690"/>
            <p:cNvSpPr>
              <a:spLocks/>
            </p:cNvSpPr>
            <p:nvPr/>
          </p:nvSpPr>
          <p:spPr bwMode="auto">
            <a:xfrm>
              <a:off x="2043" y="26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7" name="Freeform 1691"/>
            <p:cNvSpPr>
              <a:spLocks/>
            </p:cNvSpPr>
            <p:nvPr/>
          </p:nvSpPr>
          <p:spPr bwMode="auto">
            <a:xfrm>
              <a:off x="2041" y="26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8" name="Freeform 1692"/>
            <p:cNvSpPr>
              <a:spLocks/>
            </p:cNvSpPr>
            <p:nvPr/>
          </p:nvSpPr>
          <p:spPr bwMode="auto">
            <a:xfrm>
              <a:off x="2044" y="264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9" name="Freeform 1693"/>
            <p:cNvSpPr>
              <a:spLocks/>
            </p:cNvSpPr>
            <p:nvPr/>
          </p:nvSpPr>
          <p:spPr bwMode="auto">
            <a:xfrm>
              <a:off x="2040" y="2645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0" name="Freeform 1694"/>
            <p:cNvSpPr>
              <a:spLocks/>
            </p:cNvSpPr>
            <p:nvPr/>
          </p:nvSpPr>
          <p:spPr bwMode="auto">
            <a:xfrm>
              <a:off x="2027" y="2921"/>
              <a:ext cx="81" cy="101"/>
            </a:xfrm>
            <a:custGeom>
              <a:avLst/>
              <a:gdLst>
                <a:gd name="T0" fmla="*/ 76 w 84"/>
                <a:gd name="T1" fmla="*/ 8 h 105"/>
                <a:gd name="T2" fmla="*/ 65 w 84"/>
                <a:gd name="T3" fmla="*/ 14 h 105"/>
                <a:gd name="T4" fmla="*/ 59 w 84"/>
                <a:gd name="T5" fmla="*/ 16 h 105"/>
                <a:gd name="T6" fmla="*/ 33 w 84"/>
                <a:gd name="T7" fmla="*/ 6 h 105"/>
                <a:gd name="T8" fmla="*/ 22 w 84"/>
                <a:gd name="T9" fmla="*/ 4 h 105"/>
                <a:gd name="T10" fmla="*/ 21 w 84"/>
                <a:gd name="T11" fmla="*/ 4 h 105"/>
                <a:gd name="T12" fmla="*/ 18 w 84"/>
                <a:gd name="T13" fmla="*/ 3 h 105"/>
                <a:gd name="T14" fmla="*/ 17 w 84"/>
                <a:gd name="T15" fmla="*/ 2 h 105"/>
                <a:gd name="T16" fmla="*/ 16 w 84"/>
                <a:gd name="T17" fmla="*/ 2 h 105"/>
                <a:gd name="T18" fmla="*/ 10 w 84"/>
                <a:gd name="T19" fmla="*/ 1 h 105"/>
                <a:gd name="T20" fmla="*/ 2 w 84"/>
                <a:gd name="T21" fmla="*/ 6 h 105"/>
                <a:gd name="T22" fmla="*/ 6 w 84"/>
                <a:gd name="T23" fmla="*/ 10 h 105"/>
                <a:gd name="T24" fmla="*/ 12 w 84"/>
                <a:gd name="T25" fmla="*/ 22 h 105"/>
                <a:gd name="T26" fmla="*/ 12 w 84"/>
                <a:gd name="T27" fmla="*/ 33 h 105"/>
                <a:gd name="T28" fmla="*/ 3 w 84"/>
                <a:gd name="T29" fmla="*/ 47 h 105"/>
                <a:gd name="T30" fmla="*/ 3 w 84"/>
                <a:gd name="T31" fmla="*/ 47 h 105"/>
                <a:gd name="T32" fmla="*/ 3 w 84"/>
                <a:gd name="T33" fmla="*/ 48 h 105"/>
                <a:gd name="T34" fmla="*/ 3 w 84"/>
                <a:gd name="T35" fmla="*/ 48 h 105"/>
                <a:gd name="T36" fmla="*/ 3 w 84"/>
                <a:gd name="T37" fmla="*/ 49 h 105"/>
                <a:gd name="T38" fmla="*/ 2 w 84"/>
                <a:gd name="T39" fmla="*/ 50 h 105"/>
                <a:gd name="T40" fmla="*/ 1 w 84"/>
                <a:gd name="T41" fmla="*/ 51 h 105"/>
                <a:gd name="T42" fmla="*/ 4 w 84"/>
                <a:gd name="T43" fmla="*/ 61 h 105"/>
                <a:gd name="T44" fmla="*/ 43 w 84"/>
                <a:gd name="T45" fmla="*/ 87 h 105"/>
                <a:gd name="T46" fmla="*/ 46 w 84"/>
                <a:gd name="T47" fmla="*/ 97 h 105"/>
                <a:gd name="T48" fmla="*/ 48 w 84"/>
                <a:gd name="T49" fmla="*/ 98 h 105"/>
                <a:gd name="T50" fmla="*/ 50 w 84"/>
                <a:gd name="T51" fmla="*/ 100 h 105"/>
                <a:gd name="T52" fmla="*/ 53 w 84"/>
                <a:gd name="T53" fmla="*/ 101 h 105"/>
                <a:gd name="T54" fmla="*/ 55 w 84"/>
                <a:gd name="T55" fmla="*/ 103 h 105"/>
                <a:gd name="T56" fmla="*/ 58 w 84"/>
                <a:gd name="T57" fmla="*/ 105 h 105"/>
                <a:gd name="T58" fmla="*/ 68 w 84"/>
                <a:gd name="T59" fmla="*/ 83 h 105"/>
                <a:gd name="T60" fmla="*/ 76 w 84"/>
                <a:gd name="T61" fmla="*/ 77 h 105"/>
                <a:gd name="T62" fmla="*/ 80 w 84"/>
                <a:gd name="T63" fmla="*/ 75 h 105"/>
                <a:gd name="T64" fmla="*/ 82 w 84"/>
                <a:gd name="T65" fmla="*/ 73 h 105"/>
                <a:gd name="T66" fmla="*/ 77 w 84"/>
                <a:gd name="T67" fmla="*/ 64 h 105"/>
                <a:gd name="T68" fmla="*/ 82 w 84"/>
                <a:gd name="T69" fmla="*/ 14 h 105"/>
                <a:gd name="T70" fmla="*/ 84 w 84"/>
                <a:gd name="T71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105">
                  <a:moveTo>
                    <a:pt x="84" y="11"/>
                  </a:moveTo>
                  <a:cubicBezTo>
                    <a:pt x="81" y="12"/>
                    <a:pt x="78" y="11"/>
                    <a:pt x="76" y="8"/>
                  </a:cubicBezTo>
                  <a:cubicBezTo>
                    <a:pt x="74" y="8"/>
                    <a:pt x="71" y="9"/>
                    <a:pt x="69" y="10"/>
                  </a:cubicBezTo>
                  <a:cubicBezTo>
                    <a:pt x="67" y="11"/>
                    <a:pt x="66" y="13"/>
                    <a:pt x="65" y="14"/>
                  </a:cubicBezTo>
                  <a:cubicBezTo>
                    <a:pt x="64" y="16"/>
                    <a:pt x="62" y="17"/>
                    <a:pt x="61" y="17"/>
                  </a:cubicBezTo>
                  <a:cubicBezTo>
                    <a:pt x="60" y="17"/>
                    <a:pt x="60" y="17"/>
                    <a:pt x="59" y="16"/>
                  </a:cubicBezTo>
                  <a:cubicBezTo>
                    <a:pt x="58" y="16"/>
                    <a:pt x="50" y="14"/>
                    <a:pt x="47" y="14"/>
                  </a:cubicBezTo>
                  <a:cubicBezTo>
                    <a:pt x="44" y="14"/>
                    <a:pt x="35" y="8"/>
                    <a:pt x="33" y="6"/>
                  </a:cubicBezTo>
                  <a:cubicBezTo>
                    <a:pt x="32" y="6"/>
                    <a:pt x="29" y="5"/>
                    <a:pt x="27" y="5"/>
                  </a:cubicBezTo>
                  <a:cubicBezTo>
                    <a:pt x="25" y="5"/>
                    <a:pt x="23" y="5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5" y="0"/>
                    <a:pt x="13" y="0"/>
                    <a:pt x="10" y="1"/>
                  </a:cubicBezTo>
                  <a:cubicBezTo>
                    <a:pt x="8" y="1"/>
                    <a:pt x="3" y="4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8"/>
                    <a:pt x="12" y="33"/>
                  </a:cubicBezTo>
                  <a:cubicBezTo>
                    <a:pt x="11" y="38"/>
                    <a:pt x="6" y="44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1"/>
                  </a:cubicBezTo>
                  <a:cubicBezTo>
                    <a:pt x="2" y="51"/>
                    <a:pt x="1" y="51"/>
                    <a:pt x="1" y="51"/>
                  </a:cubicBezTo>
                  <a:cubicBezTo>
                    <a:pt x="5" y="53"/>
                    <a:pt x="9" y="55"/>
                    <a:pt x="8" y="57"/>
                  </a:cubicBezTo>
                  <a:cubicBezTo>
                    <a:pt x="8" y="60"/>
                    <a:pt x="6" y="60"/>
                    <a:pt x="4" y="61"/>
                  </a:cubicBezTo>
                  <a:cubicBezTo>
                    <a:pt x="1" y="62"/>
                    <a:pt x="0" y="62"/>
                    <a:pt x="0" y="64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3" y="94"/>
                    <a:pt x="44" y="96"/>
                    <a:pt x="46" y="97"/>
                  </a:cubicBezTo>
                  <a:cubicBezTo>
                    <a:pt x="46" y="97"/>
                    <a:pt x="46" y="97"/>
                    <a:pt x="47" y="97"/>
                  </a:cubicBezTo>
                  <a:cubicBezTo>
                    <a:pt x="47" y="97"/>
                    <a:pt x="48" y="98"/>
                    <a:pt x="48" y="98"/>
                  </a:cubicBezTo>
                  <a:cubicBezTo>
                    <a:pt x="48" y="98"/>
                    <a:pt x="48" y="98"/>
                    <a:pt x="49" y="99"/>
                  </a:cubicBezTo>
                  <a:cubicBezTo>
                    <a:pt x="49" y="99"/>
                    <a:pt x="50" y="99"/>
                    <a:pt x="50" y="100"/>
                  </a:cubicBezTo>
                  <a:cubicBezTo>
                    <a:pt x="50" y="100"/>
                    <a:pt x="51" y="100"/>
                    <a:pt x="51" y="100"/>
                  </a:cubicBezTo>
                  <a:cubicBezTo>
                    <a:pt x="52" y="101"/>
                    <a:pt x="52" y="101"/>
                    <a:pt x="53" y="101"/>
                  </a:cubicBezTo>
                  <a:cubicBezTo>
                    <a:pt x="53" y="102"/>
                    <a:pt x="53" y="102"/>
                    <a:pt x="54" y="102"/>
                  </a:cubicBezTo>
                  <a:cubicBezTo>
                    <a:pt x="54" y="102"/>
                    <a:pt x="55" y="103"/>
                    <a:pt x="55" y="103"/>
                  </a:cubicBezTo>
                  <a:cubicBezTo>
                    <a:pt x="55" y="103"/>
                    <a:pt x="56" y="104"/>
                    <a:pt x="56" y="104"/>
                  </a:cubicBezTo>
                  <a:cubicBezTo>
                    <a:pt x="57" y="104"/>
                    <a:pt x="57" y="105"/>
                    <a:pt x="58" y="105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62" y="96"/>
                    <a:pt x="67" y="85"/>
                    <a:pt x="68" y="83"/>
                  </a:cubicBezTo>
                  <a:cubicBezTo>
                    <a:pt x="70" y="80"/>
                    <a:pt x="72" y="79"/>
                    <a:pt x="73" y="78"/>
                  </a:cubicBezTo>
                  <a:cubicBezTo>
                    <a:pt x="74" y="78"/>
                    <a:pt x="75" y="77"/>
                    <a:pt x="76" y="77"/>
                  </a:cubicBezTo>
                  <a:cubicBezTo>
                    <a:pt x="77" y="75"/>
                    <a:pt x="78" y="75"/>
                    <a:pt x="79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5"/>
                    <a:pt x="81" y="74"/>
                    <a:pt x="82" y="73"/>
                  </a:cubicBezTo>
                  <a:cubicBezTo>
                    <a:pt x="82" y="73"/>
                    <a:pt x="82" y="73"/>
                    <a:pt x="82" y="72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4" y="11"/>
                    <a:pt x="84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1" name="Freeform 1695"/>
            <p:cNvSpPr>
              <a:spLocks/>
            </p:cNvSpPr>
            <p:nvPr/>
          </p:nvSpPr>
          <p:spPr bwMode="auto">
            <a:xfrm>
              <a:off x="2100" y="2932"/>
              <a:ext cx="8" cy="11"/>
            </a:xfrm>
            <a:custGeom>
              <a:avLst/>
              <a:gdLst>
                <a:gd name="T0" fmla="*/ 0 w 8"/>
                <a:gd name="T1" fmla="*/ 11 h 11"/>
                <a:gd name="T2" fmla="*/ 8 w 8"/>
                <a:gd name="T3" fmla="*/ 0 h 11"/>
                <a:gd name="T4" fmla="*/ 6 w 8"/>
                <a:gd name="T5" fmla="*/ 3 h 11"/>
                <a:gd name="T6" fmla="*/ 0 w 8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11"/>
                  </a:moveTo>
                  <a:lnTo>
                    <a:pt x="8" y="0"/>
                  </a:lnTo>
                  <a:lnTo>
                    <a:pt x="6" y="3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2" name="Freeform 1696"/>
            <p:cNvSpPr>
              <a:spLocks/>
            </p:cNvSpPr>
            <p:nvPr/>
          </p:nvSpPr>
          <p:spPr bwMode="auto">
            <a:xfrm>
              <a:off x="2101" y="2982"/>
              <a:ext cx="5" cy="8"/>
            </a:xfrm>
            <a:custGeom>
              <a:avLst/>
              <a:gdLst>
                <a:gd name="T0" fmla="*/ 5 w 5"/>
                <a:gd name="T1" fmla="*/ 8 h 8"/>
                <a:gd name="T2" fmla="*/ 0 w 5"/>
                <a:gd name="T3" fmla="*/ 0 h 8"/>
                <a:gd name="T4" fmla="*/ 5 w 5"/>
                <a:gd name="T5" fmla="*/ 8 h 8"/>
                <a:gd name="T6" fmla="*/ 5 w 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0" y="0"/>
                  </a:lnTo>
                  <a:lnTo>
                    <a:pt x="5" y="8"/>
                  </a:lnTo>
                  <a:lnTo>
                    <a:pt x="5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3" name="Freeform 1697"/>
            <p:cNvSpPr>
              <a:spLocks/>
            </p:cNvSpPr>
            <p:nvPr/>
          </p:nvSpPr>
          <p:spPr bwMode="auto">
            <a:xfrm>
              <a:off x="2046" y="2924"/>
              <a:ext cx="1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1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4" name="Freeform 1698"/>
            <p:cNvSpPr>
              <a:spLocks/>
            </p:cNvSpPr>
            <p:nvPr/>
          </p:nvSpPr>
          <p:spPr bwMode="auto">
            <a:xfrm>
              <a:off x="2029" y="292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5" name="Freeform 1699"/>
            <p:cNvSpPr>
              <a:spLocks/>
            </p:cNvSpPr>
            <p:nvPr/>
          </p:nvSpPr>
          <p:spPr bwMode="auto">
            <a:xfrm>
              <a:off x="2043" y="2923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6" name="Freeform 1700"/>
            <p:cNvSpPr>
              <a:spLocks/>
            </p:cNvSpPr>
            <p:nvPr/>
          </p:nvSpPr>
          <p:spPr bwMode="auto">
            <a:xfrm>
              <a:off x="2108" y="29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7" name="Freeform 1701"/>
            <p:cNvSpPr>
              <a:spLocks/>
            </p:cNvSpPr>
            <p:nvPr/>
          </p:nvSpPr>
          <p:spPr bwMode="auto">
            <a:xfrm>
              <a:off x="2044" y="292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8" name="Freeform 1702"/>
            <p:cNvSpPr>
              <a:spLocks/>
            </p:cNvSpPr>
            <p:nvPr/>
          </p:nvSpPr>
          <p:spPr bwMode="auto">
            <a:xfrm>
              <a:off x="1981" y="2930"/>
              <a:ext cx="54" cy="56"/>
            </a:xfrm>
            <a:custGeom>
              <a:avLst/>
              <a:gdLst>
                <a:gd name="T0" fmla="*/ 45 w 56"/>
                <a:gd name="T1" fmla="*/ 2 h 59"/>
                <a:gd name="T2" fmla="*/ 36 w 56"/>
                <a:gd name="T3" fmla="*/ 3 h 59"/>
                <a:gd name="T4" fmla="*/ 34 w 56"/>
                <a:gd name="T5" fmla="*/ 3 h 59"/>
                <a:gd name="T6" fmla="*/ 28 w 56"/>
                <a:gd name="T7" fmla="*/ 7 h 59"/>
                <a:gd name="T8" fmla="*/ 21 w 56"/>
                <a:gd name="T9" fmla="*/ 4 h 59"/>
                <a:gd name="T10" fmla="*/ 19 w 56"/>
                <a:gd name="T11" fmla="*/ 4 h 59"/>
                <a:gd name="T12" fmla="*/ 17 w 56"/>
                <a:gd name="T13" fmla="*/ 5 h 59"/>
                <a:gd name="T14" fmla="*/ 14 w 56"/>
                <a:gd name="T15" fmla="*/ 14 h 59"/>
                <a:gd name="T16" fmla="*/ 17 w 56"/>
                <a:gd name="T17" fmla="*/ 20 h 59"/>
                <a:gd name="T18" fmla="*/ 14 w 56"/>
                <a:gd name="T19" fmla="*/ 26 h 59"/>
                <a:gd name="T20" fmla="*/ 7 w 56"/>
                <a:gd name="T21" fmla="*/ 33 h 59"/>
                <a:gd name="T22" fmla="*/ 3 w 56"/>
                <a:gd name="T23" fmla="*/ 40 h 59"/>
                <a:gd name="T24" fmla="*/ 0 w 56"/>
                <a:gd name="T25" fmla="*/ 53 h 59"/>
                <a:gd name="T26" fmla="*/ 0 w 56"/>
                <a:gd name="T27" fmla="*/ 56 h 59"/>
                <a:gd name="T28" fmla="*/ 0 w 56"/>
                <a:gd name="T29" fmla="*/ 59 h 59"/>
                <a:gd name="T30" fmla="*/ 0 w 56"/>
                <a:gd name="T31" fmla="*/ 59 h 59"/>
                <a:gd name="T32" fmla="*/ 6 w 56"/>
                <a:gd name="T33" fmla="*/ 57 h 59"/>
                <a:gd name="T34" fmla="*/ 8 w 56"/>
                <a:gd name="T35" fmla="*/ 56 h 59"/>
                <a:gd name="T36" fmla="*/ 10 w 56"/>
                <a:gd name="T37" fmla="*/ 55 h 59"/>
                <a:gd name="T38" fmla="*/ 11 w 56"/>
                <a:gd name="T39" fmla="*/ 55 h 59"/>
                <a:gd name="T40" fmla="*/ 12 w 56"/>
                <a:gd name="T41" fmla="*/ 55 h 59"/>
                <a:gd name="T42" fmla="*/ 13 w 56"/>
                <a:gd name="T43" fmla="*/ 54 h 59"/>
                <a:gd name="T44" fmla="*/ 22 w 56"/>
                <a:gd name="T45" fmla="*/ 54 h 59"/>
                <a:gd name="T46" fmla="*/ 45 w 56"/>
                <a:gd name="T47" fmla="*/ 41 h 59"/>
                <a:gd name="T48" fmla="*/ 46 w 56"/>
                <a:gd name="T49" fmla="*/ 41 h 59"/>
                <a:gd name="T50" fmla="*/ 46 w 56"/>
                <a:gd name="T51" fmla="*/ 39 h 59"/>
                <a:gd name="T52" fmla="*/ 47 w 56"/>
                <a:gd name="T53" fmla="*/ 38 h 59"/>
                <a:gd name="T54" fmla="*/ 47 w 56"/>
                <a:gd name="T55" fmla="*/ 37 h 59"/>
                <a:gd name="T56" fmla="*/ 48 w 56"/>
                <a:gd name="T57" fmla="*/ 37 h 59"/>
                <a:gd name="T58" fmla="*/ 48 w 56"/>
                <a:gd name="T59" fmla="*/ 36 h 59"/>
                <a:gd name="T60" fmla="*/ 48 w 56"/>
                <a:gd name="T61" fmla="*/ 36 h 59"/>
                <a:gd name="T62" fmla="*/ 56 w 56"/>
                <a:gd name="T63" fmla="*/ 23 h 59"/>
                <a:gd name="T64" fmla="*/ 56 w 56"/>
                <a:gd name="T65" fmla="*/ 15 h 59"/>
                <a:gd name="T66" fmla="*/ 50 w 56"/>
                <a:gd name="T67" fmla="*/ 3 h 59"/>
                <a:gd name="T68" fmla="*/ 47 w 56"/>
                <a:gd name="T6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59">
                  <a:moveTo>
                    <a:pt x="47" y="0"/>
                  </a:moveTo>
                  <a:cubicBezTo>
                    <a:pt x="47" y="1"/>
                    <a:pt x="46" y="1"/>
                    <a:pt x="45" y="2"/>
                  </a:cubicBezTo>
                  <a:cubicBezTo>
                    <a:pt x="45" y="2"/>
                    <a:pt x="45" y="4"/>
                    <a:pt x="40" y="4"/>
                  </a:cubicBezTo>
                  <a:cubicBezTo>
                    <a:pt x="39" y="4"/>
                    <a:pt x="37" y="4"/>
                    <a:pt x="36" y="3"/>
                  </a:cubicBezTo>
                  <a:cubicBezTo>
                    <a:pt x="36" y="3"/>
                    <a:pt x="35" y="3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4"/>
                    <a:pt x="30" y="5"/>
                    <a:pt x="30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2" y="4"/>
                    <a:pt x="21" y="4"/>
                  </a:cubicBezTo>
                  <a:cubicBezTo>
                    <a:pt x="21" y="4"/>
                    <a:pt x="20" y="4"/>
                    <a:pt x="20" y="4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4"/>
                    <a:pt x="18" y="5"/>
                    <a:pt x="18" y="5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6" y="5"/>
                    <a:pt x="15" y="6"/>
                    <a:pt x="14" y="6"/>
                  </a:cubicBezTo>
                  <a:cubicBezTo>
                    <a:pt x="14" y="8"/>
                    <a:pt x="14" y="12"/>
                    <a:pt x="14" y="14"/>
                  </a:cubicBezTo>
                  <a:cubicBezTo>
                    <a:pt x="14" y="15"/>
                    <a:pt x="14" y="15"/>
                    <a:pt x="15" y="16"/>
                  </a:cubicBezTo>
                  <a:cubicBezTo>
                    <a:pt x="16" y="16"/>
                    <a:pt x="17" y="18"/>
                    <a:pt x="17" y="20"/>
                  </a:cubicBezTo>
                  <a:cubicBezTo>
                    <a:pt x="17" y="22"/>
                    <a:pt x="16" y="23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9"/>
                    <a:pt x="10" y="30"/>
                    <a:pt x="8" y="31"/>
                  </a:cubicBezTo>
                  <a:cubicBezTo>
                    <a:pt x="8" y="31"/>
                    <a:pt x="7" y="32"/>
                    <a:pt x="7" y="33"/>
                  </a:cubicBezTo>
                  <a:cubicBezTo>
                    <a:pt x="6" y="34"/>
                    <a:pt x="6" y="35"/>
                    <a:pt x="4" y="37"/>
                  </a:cubicBezTo>
                  <a:cubicBezTo>
                    <a:pt x="4" y="37"/>
                    <a:pt x="4" y="38"/>
                    <a:pt x="3" y="40"/>
                  </a:cubicBezTo>
                  <a:cubicBezTo>
                    <a:pt x="3" y="41"/>
                    <a:pt x="3" y="42"/>
                    <a:pt x="2" y="44"/>
                  </a:cubicBezTo>
                  <a:cubicBezTo>
                    <a:pt x="1" y="46"/>
                    <a:pt x="0" y="50"/>
                    <a:pt x="0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7"/>
                    <a:pt x="0" y="58"/>
                    <a:pt x="0" y="58"/>
                  </a:cubicBezTo>
                  <a:cubicBezTo>
                    <a:pt x="0" y="58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1" y="58"/>
                    <a:pt x="1" y="58"/>
                  </a:cubicBezTo>
                  <a:cubicBezTo>
                    <a:pt x="2" y="58"/>
                    <a:pt x="2" y="57"/>
                    <a:pt x="6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1" y="55"/>
                    <a:pt x="11" y="55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3" y="55"/>
                    <a:pt x="13" y="55"/>
                  </a:cubicBezTo>
                  <a:cubicBezTo>
                    <a:pt x="13" y="55"/>
                    <a:pt x="13" y="54"/>
                    <a:pt x="13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3" y="49"/>
                    <a:pt x="27" y="43"/>
                    <a:pt x="31" y="41"/>
                  </a:cubicBezTo>
                  <a:cubicBezTo>
                    <a:pt x="35" y="40"/>
                    <a:pt x="40" y="40"/>
                    <a:pt x="45" y="41"/>
                  </a:cubicBezTo>
                  <a:cubicBezTo>
                    <a:pt x="45" y="41"/>
                    <a:pt x="45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39"/>
                    <a:pt x="46" y="39"/>
                  </a:cubicBezTo>
                  <a:cubicBezTo>
                    <a:pt x="46" y="39"/>
                    <a:pt x="47" y="39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38"/>
                    <a:pt x="47" y="37"/>
                    <a:pt x="47" y="37"/>
                  </a:cubicBezTo>
                  <a:cubicBezTo>
                    <a:pt x="47" y="37"/>
                    <a:pt x="47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9" y="35"/>
                    <a:pt x="49" y="35"/>
                  </a:cubicBezTo>
                  <a:cubicBezTo>
                    <a:pt x="51" y="33"/>
                    <a:pt x="55" y="27"/>
                    <a:pt x="56" y="23"/>
                  </a:cubicBezTo>
                  <a:cubicBezTo>
                    <a:pt x="56" y="22"/>
                    <a:pt x="56" y="22"/>
                    <a:pt x="56" y="21"/>
                  </a:cubicBezTo>
                  <a:cubicBezTo>
                    <a:pt x="56" y="18"/>
                    <a:pt x="56" y="16"/>
                    <a:pt x="56" y="15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9" name="Freeform 1703"/>
            <p:cNvSpPr>
              <a:spLocks/>
            </p:cNvSpPr>
            <p:nvPr/>
          </p:nvSpPr>
          <p:spPr bwMode="auto">
            <a:xfrm>
              <a:off x="1982" y="2984"/>
              <a:ext cx="5" cy="1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5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3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0" name="Freeform 1704"/>
            <p:cNvSpPr>
              <a:spLocks/>
            </p:cNvSpPr>
            <p:nvPr/>
          </p:nvSpPr>
          <p:spPr bwMode="auto">
            <a:xfrm>
              <a:off x="1981" y="2985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1" name="Freeform 1705"/>
            <p:cNvSpPr>
              <a:spLocks/>
            </p:cNvSpPr>
            <p:nvPr/>
          </p:nvSpPr>
          <p:spPr bwMode="auto">
            <a:xfrm>
              <a:off x="1989" y="2982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2" name="Freeform 1706"/>
            <p:cNvSpPr>
              <a:spLocks/>
            </p:cNvSpPr>
            <p:nvPr/>
          </p:nvSpPr>
          <p:spPr bwMode="auto">
            <a:xfrm>
              <a:off x="1981" y="29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3" name="Freeform 1707"/>
            <p:cNvSpPr>
              <a:spLocks/>
            </p:cNvSpPr>
            <p:nvPr/>
          </p:nvSpPr>
          <p:spPr bwMode="auto">
            <a:xfrm>
              <a:off x="1995" y="2935"/>
              <a:ext cx="3" cy="1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4" name="Freeform 1708"/>
            <p:cNvSpPr>
              <a:spLocks/>
            </p:cNvSpPr>
            <p:nvPr/>
          </p:nvSpPr>
          <p:spPr bwMode="auto">
            <a:xfrm>
              <a:off x="2001" y="293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5" name="Freeform 1709"/>
            <p:cNvSpPr>
              <a:spLocks/>
            </p:cNvSpPr>
            <p:nvPr/>
          </p:nvSpPr>
          <p:spPr bwMode="auto">
            <a:xfrm>
              <a:off x="1999" y="293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6" name="Freeform 1710"/>
            <p:cNvSpPr>
              <a:spLocks/>
            </p:cNvSpPr>
            <p:nvPr/>
          </p:nvSpPr>
          <p:spPr bwMode="auto">
            <a:xfrm>
              <a:off x="2025" y="29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7" name="Freeform 1711"/>
            <p:cNvSpPr>
              <a:spLocks/>
            </p:cNvSpPr>
            <p:nvPr/>
          </p:nvSpPr>
          <p:spPr bwMode="auto">
            <a:xfrm>
              <a:off x="2027" y="29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8" name="Freeform 1712"/>
            <p:cNvSpPr>
              <a:spLocks/>
            </p:cNvSpPr>
            <p:nvPr/>
          </p:nvSpPr>
          <p:spPr bwMode="auto">
            <a:xfrm>
              <a:off x="2026" y="2966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9" name="Freeform 1713"/>
            <p:cNvSpPr>
              <a:spLocks/>
            </p:cNvSpPr>
            <p:nvPr/>
          </p:nvSpPr>
          <p:spPr bwMode="auto">
            <a:xfrm>
              <a:off x="2027" y="29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0" name="Freeform 1714"/>
            <p:cNvSpPr>
              <a:spLocks/>
            </p:cNvSpPr>
            <p:nvPr/>
          </p:nvSpPr>
          <p:spPr bwMode="auto">
            <a:xfrm>
              <a:off x="2027" y="29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1" name="Freeform 1715"/>
            <p:cNvSpPr>
              <a:spLocks/>
            </p:cNvSpPr>
            <p:nvPr/>
          </p:nvSpPr>
          <p:spPr bwMode="auto">
            <a:xfrm>
              <a:off x="2035" y="2944"/>
              <a:ext cx="0" cy="6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2" name="Freeform 1716"/>
            <p:cNvSpPr>
              <a:spLocks/>
            </p:cNvSpPr>
            <p:nvPr/>
          </p:nvSpPr>
          <p:spPr bwMode="auto">
            <a:xfrm>
              <a:off x="2026" y="296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3" name="Freeform 1717"/>
            <p:cNvSpPr>
              <a:spLocks/>
            </p:cNvSpPr>
            <p:nvPr/>
          </p:nvSpPr>
          <p:spPr bwMode="auto">
            <a:xfrm>
              <a:off x="2025" y="296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4" name="Freeform 1718"/>
            <p:cNvSpPr>
              <a:spLocks/>
            </p:cNvSpPr>
            <p:nvPr/>
          </p:nvSpPr>
          <p:spPr bwMode="auto">
            <a:xfrm>
              <a:off x="2127" y="3108"/>
              <a:ext cx="75" cy="147"/>
            </a:xfrm>
            <a:custGeom>
              <a:avLst/>
              <a:gdLst>
                <a:gd name="T0" fmla="*/ 69 w 79"/>
                <a:gd name="T1" fmla="*/ 4 h 154"/>
                <a:gd name="T2" fmla="*/ 67 w 79"/>
                <a:gd name="T3" fmla="*/ 0 h 154"/>
                <a:gd name="T4" fmla="*/ 65 w 79"/>
                <a:gd name="T5" fmla="*/ 2 h 154"/>
                <a:gd name="T6" fmla="*/ 64 w 79"/>
                <a:gd name="T7" fmla="*/ 9 h 154"/>
                <a:gd name="T8" fmla="*/ 63 w 79"/>
                <a:gd name="T9" fmla="*/ 13 h 154"/>
                <a:gd name="T10" fmla="*/ 55 w 79"/>
                <a:gd name="T11" fmla="*/ 16 h 154"/>
                <a:gd name="T12" fmla="*/ 52 w 79"/>
                <a:gd name="T13" fmla="*/ 17 h 154"/>
                <a:gd name="T14" fmla="*/ 52 w 79"/>
                <a:gd name="T15" fmla="*/ 18 h 154"/>
                <a:gd name="T16" fmla="*/ 51 w 79"/>
                <a:gd name="T17" fmla="*/ 23 h 154"/>
                <a:gd name="T18" fmla="*/ 51 w 79"/>
                <a:gd name="T19" fmla="*/ 24 h 154"/>
                <a:gd name="T20" fmla="*/ 51 w 79"/>
                <a:gd name="T21" fmla="*/ 28 h 154"/>
                <a:gd name="T22" fmla="*/ 42 w 79"/>
                <a:gd name="T23" fmla="*/ 34 h 154"/>
                <a:gd name="T24" fmla="*/ 36 w 79"/>
                <a:gd name="T25" fmla="*/ 37 h 154"/>
                <a:gd name="T26" fmla="*/ 25 w 79"/>
                <a:gd name="T27" fmla="*/ 42 h 154"/>
                <a:gd name="T28" fmla="*/ 19 w 79"/>
                <a:gd name="T29" fmla="*/ 43 h 154"/>
                <a:gd name="T30" fmla="*/ 11 w 79"/>
                <a:gd name="T31" fmla="*/ 45 h 154"/>
                <a:gd name="T32" fmla="*/ 11 w 79"/>
                <a:gd name="T33" fmla="*/ 49 h 154"/>
                <a:gd name="T34" fmla="*/ 8 w 79"/>
                <a:gd name="T35" fmla="*/ 59 h 154"/>
                <a:gd name="T36" fmla="*/ 10 w 79"/>
                <a:gd name="T37" fmla="*/ 77 h 154"/>
                <a:gd name="T38" fmla="*/ 7 w 79"/>
                <a:gd name="T39" fmla="*/ 102 h 154"/>
                <a:gd name="T40" fmla="*/ 3 w 79"/>
                <a:gd name="T41" fmla="*/ 127 h 154"/>
                <a:gd name="T42" fmla="*/ 6 w 79"/>
                <a:gd name="T43" fmla="*/ 137 h 154"/>
                <a:gd name="T44" fmla="*/ 10 w 79"/>
                <a:gd name="T45" fmla="*/ 148 h 154"/>
                <a:gd name="T46" fmla="*/ 24 w 79"/>
                <a:gd name="T47" fmla="*/ 154 h 154"/>
                <a:gd name="T48" fmla="*/ 27 w 79"/>
                <a:gd name="T49" fmla="*/ 153 h 154"/>
                <a:gd name="T50" fmla="*/ 34 w 79"/>
                <a:gd name="T51" fmla="*/ 151 h 154"/>
                <a:gd name="T52" fmla="*/ 39 w 79"/>
                <a:gd name="T53" fmla="*/ 149 h 154"/>
                <a:gd name="T54" fmla="*/ 49 w 79"/>
                <a:gd name="T55" fmla="*/ 119 h 154"/>
                <a:gd name="T56" fmla="*/ 55 w 79"/>
                <a:gd name="T57" fmla="*/ 102 h 154"/>
                <a:gd name="T58" fmla="*/ 67 w 79"/>
                <a:gd name="T59" fmla="*/ 59 h 154"/>
                <a:gd name="T60" fmla="*/ 68 w 79"/>
                <a:gd name="T61" fmla="*/ 52 h 154"/>
                <a:gd name="T62" fmla="*/ 69 w 79"/>
                <a:gd name="T63" fmla="*/ 47 h 154"/>
                <a:gd name="T64" fmla="*/ 69 w 79"/>
                <a:gd name="T65" fmla="*/ 37 h 154"/>
                <a:gd name="T66" fmla="*/ 72 w 79"/>
                <a:gd name="T67" fmla="*/ 36 h 154"/>
                <a:gd name="T68" fmla="*/ 75 w 79"/>
                <a:gd name="T69" fmla="*/ 38 h 154"/>
                <a:gd name="T70" fmla="*/ 77 w 79"/>
                <a:gd name="T71" fmla="*/ 40 h 154"/>
                <a:gd name="T72" fmla="*/ 78 w 79"/>
                <a:gd name="T73" fmla="*/ 37 h 154"/>
                <a:gd name="T74" fmla="*/ 77 w 79"/>
                <a:gd name="T75" fmla="*/ 28 h 154"/>
                <a:gd name="T76" fmla="*/ 74 w 79"/>
                <a:gd name="T77" fmla="*/ 16 h 154"/>
                <a:gd name="T78" fmla="*/ 69 w 79"/>
                <a:gd name="T7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" h="154">
                  <a:moveTo>
                    <a:pt x="69" y="4"/>
                  </a:moveTo>
                  <a:cubicBezTo>
                    <a:pt x="68" y="2"/>
                    <a:pt x="67" y="1"/>
                    <a:pt x="67" y="0"/>
                  </a:cubicBezTo>
                  <a:cubicBezTo>
                    <a:pt x="66" y="1"/>
                    <a:pt x="66" y="2"/>
                    <a:pt x="65" y="2"/>
                  </a:cubicBezTo>
                  <a:cubicBezTo>
                    <a:pt x="65" y="3"/>
                    <a:pt x="64" y="6"/>
                    <a:pt x="64" y="9"/>
                  </a:cubicBezTo>
                  <a:cubicBezTo>
                    <a:pt x="65" y="10"/>
                    <a:pt x="64" y="11"/>
                    <a:pt x="63" y="13"/>
                  </a:cubicBezTo>
                  <a:cubicBezTo>
                    <a:pt x="61" y="15"/>
                    <a:pt x="58" y="16"/>
                    <a:pt x="55" y="16"/>
                  </a:cubicBezTo>
                  <a:cubicBezTo>
                    <a:pt x="54" y="16"/>
                    <a:pt x="53" y="16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3" y="21"/>
                    <a:pt x="52" y="23"/>
                    <a:pt x="51" y="23"/>
                  </a:cubicBezTo>
                  <a:cubicBezTo>
                    <a:pt x="51" y="23"/>
                    <a:pt x="51" y="24"/>
                    <a:pt x="51" y="24"/>
                  </a:cubicBezTo>
                  <a:cubicBezTo>
                    <a:pt x="52" y="25"/>
                    <a:pt x="52" y="27"/>
                    <a:pt x="51" y="28"/>
                  </a:cubicBezTo>
                  <a:cubicBezTo>
                    <a:pt x="50" y="31"/>
                    <a:pt x="46" y="34"/>
                    <a:pt x="42" y="34"/>
                  </a:cubicBezTo>
                  <a:cubicBezTo>
                    <a:pt x="40" y="34"/>
                    <a:pt x="38" y="36"/>
                    <a:pt x="36" y="37"/>
                  </a:cubicBezTo>
                  <a:cubicBezTo>
                    <a:pt x="32" y="40"/>
                    <a:pt x="29" y="42"/>
                    <a:pt x="25" y="42"/>
                  </a:cubicBezTo>
                  <a:cubicBezTo>
                    <a:pt x="23" y="42"/>
                    <a:pt x="21" y="42"/>
                    <a:pt x="19" y="43"/>
                  </a:cubicBezTo>
                  <a:cubicBezTo>
                    <a:pt x="16" y="44"/>
                    <a:pt x="14" y="45"/>
                    <a:pt x="11" y="45"/>
                  </a:cubicBezTo>
                  <a:cubicBezTo>
                    <a:pt x="11" y="45"/>
                    <a:pt x="11" y="47"/>
                    <a:pt x="11" y="49"/>
                  </a:cubicBezTo>
                  <a:cubicBezTo>
                    <a:pt x="10" y="52"/>
                    <a:pt x="10" y="55"/>
                    <a:pt x="8" y="59"/>
                  </a:cubicBezTo>
                  <a:cubicBezTo>
                    <a:pt x="6" y="63"/>
                    <a:pt x="6" y="69"/>
                    <a:pt x="10" y="77"/>
                  </a:cubicBezTo>
                  <a:cubicBezTo>
                    <a:pt x="13" y="85"/>
                    <a:pt x="16" y="92"/>
                    <a:pt x="7" y="102"/>
                  </a:cubicBezTo>
                  <a:cubicBezTo>
                    <a:pt x="0" y="111"/>
                    <a:pt x="0" y="121"/>
                    <a:pt x="3" y="127"/>
                  </a:cubicBezTo>
                  <a:cubicBezTo>
                    <a:pt x="4" y="130"/>
                    <a:pt x="5" y="133"/>
                    <a:pt x="6" y="137"/>
                  </a:cubicBezTo>
                  <a:cubicBezTo>
                    <a:pt x="7" y="141"/>
                    <a:pt x="8" y="145"/>
                    <a:pt x="10" y="148"/>
                  </a:cubicBezTo>
                  <a:cubicBezTo>
                    <a:pt x="13" y="151"/>
                    <a:pt x="19" y="154"/>
                    <a:pt x="24" y="154"/>
                  </a:cubicBezTo>
                  <a:cubicBezTo>
                    <a:pt x="25" y="154"/>
                    <a:pt x="26" y="153"/>
                    <a:pt x="27" y="153"/>
                  </a:cubicBezTo>
                  <a:cubicBezTo>
                    <a:pt x="29" y="151"/>
                    <a:pt x="32" y="151"/>
                    <a:pt x="34" y="151"/>
                  </a:cubicBezTo>
                  <a:cubicBezTo>
                    <a:pt x="36" y="151"/>
                    <a:pt x="37" y="150"/>
                    <a:pt x="39" y="149"/>
                  </a:cubicBezTo>
                  <a:cubicBezTo>
                    <a:pt x="41" y="146"/>
                    <a:pt x="45" y="132"/>
                    <a:pt x="49" y="119"/>
                  </a:cubicBezTo>
                  <a:cubicBezTo>
                    <a:pt x="51" y="113"/>
                    <a:pt x="53" y="107"/>
                    <a:pt x="55" y="102"/>
                  </a:cubicBezTo>
                  <a:cubicBezTo>
                    <a:pt x="59" y="89"/>
                    <a:pt x="67" y="63"/>
                    <a:pt x="67" y="59"/>
                  </a:cubicBezTo>
                  <a:cubicBezTo>
                    <a:pt x="66" y="56"/>
                    <a:pt x="67" y="54"/>
                    <a:pt x="68" y="52"/>
                  </a:cubicBezTo>
                  <a:cubicBezTo>
                    <a:pt x="69" y="50"/>
                    <a:pt x="70" y="49"/>
                    <a:pt x="69" y="47"/>
                  </a:cubicBezTo>
                  <a:cubicBezTo>
                    <a:pt x="67" y="43"/>
                    <a:pt x="68" y="39"/>
                    <a:pt x="69" y="37"/>
                  </a:cubicBezTo>
                  <a:cubicBezTo>
                    <a:pt x="70" y="36"/>
                    <a:pt x="72" y="36"/>
                    <a:pt x="72" y="36"/>
                  </a:cubicBezTo>
                  <a:cubicBezTo>
                    <a:pt x="73" y="36"/>
                    <a:pt x="74" y="36"/>
                    <a:pt x="75" y="38"/>
                  </a:cubicBezTo>
                  <a:cubicBezTo>
                    <a:pt x="76" y="39"/>
                    <a:pt x="77" y="40"/>
                    <a:pt x="77" y="40"/>
                  </a:cubicBezTo>
                  <a:cubicBezTo>
                    <a:pt x="77" y="40"/>
                    <a:pt x="78" y="39"/>
                    <a:pt x="78" y="37"/>
                  </a:cubicBezTo>
                  <a:cubicBezTo>
                    <a:pt x="79" y="35"/>
                    <a:pt x="78" y="31"/>
                    <a:pt x="77" y="28"/>
                  </a:cubicBezTo>
                  <a:cubicBezTo>
                    <a:pt x="76" y="24"/>
                    <a:pt x="74" y="20"/>
                    <a:pt x="74" y="16"/>
                  </a:cubicBezTo>
                  <a:cubicBezTo>
                    <a:pt x="74" y="12"/>
                    <a:pt x="71" y="7"/>
                    <a:pt x="69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5" name="Freeform 1719"/>
            <p:cNvSpPr>
              <a:spLocks/>
            </p:cNvSpPr>
            <p:nvPr/>
          </p:nvSpPr>
          <p:spPr bwMode="auto">
            <a:xfrm>
              <a:off x="2124" y="27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6" name="Freeform 1720"/>
            <p:cNvSpPr>
              <a:spLocks/>
            </p:cNvSpPr>
            <p:nvPr/>
          </p:nvSpPr>
          <p:spPr bwMode="auto">
            <a:xfrm>
              <a:off x="2128" y="27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7" name="Freeform 1721"/>
            <p:cNvSpPr>
              <a:spLocks/>
            </p:cNvSpPr>
            <p:nvPr/>
          </p:nvSpPr>
          <p:spPr bwMode="auto">
            <a:xfrm>
              <a:off x="2128" y="27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8" name="Freeform 1722"/>
            <p:cNvSpPr>
              <a:spLocks/>
            </p:cNvSpPr>
            <p:nvPr/>
          </p:nvSpPr>
          <p:spPr bwMode="auto">
            <a:xfrm>
              <a:off x="2126" y="2793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9" name="Freeform 1723"/>
            <p:cNvSpPr>
              <a:spLocks/>
            </p:cNvSpPr>
            <p:nvPr/>
          </p:nvSpPr>
          <p:spPr bwMode="auto">
            <a:xfrm>
              <a:off x="2127" y="27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0" name="Freeform 1724"/>
            <p:cNvSpPr>
              <a:spLocks/>
            </p:cNvSpPr>
            <p:nvPr/>
          </p:nvSpPr>
          <p:spPr bwMode="auto">
            <a:xfrm>
              <a:off x="2128" y="27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1" name="Freeform 1725"/>
            <p:cNvSpPr>
              <a:spLocks/>
            </p:cNvSpPr>
            <p:nvPr/>
          </p:nvSpPr>
          <p:spPr bwMode="auto">
            <a:xfrm>
              <a:off x="2125" y="279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2" name="Freeform 1726"/>
            <p:cNvSpPr>
              <a:spLocks/>
            </p:cNvSpPr>
            <p:nvPr/>
          </p:nvSpPr>
          <p:spPr bwMode="auto">
            <a:xfrm>
              <a:off x="1970" y="3108"/>
              <a:ext cx="10" cy="9"/>
            </a:xfrm>
            <a:custGeom>
              <a:avLst/>
              <a:gdLst>
                <a:gd name="T0" fmla="*/ 4 w 10"/>
                <a:gd name="T1" fmla="*/ 9 h 10"/>
                <a:gd name="T2" fmla="*/ 9 w 10"/>
                <a:gd name="T3" fmla="*/ 9 h 10"/>
                <a:gd name="T4" fmla="*/ 10 w 10"/>
                <a:gd name="T5" fmla="*/ 6 h 10"/>
                <a:gd name="T6" fmla="*/ 10 w 10"/>
                <a:gd name="T7" fmla="*/ 0 h 10"/>
                <a:gd name="T8" fmla="*/ 10 w 10"/>
                <a:gd name="T9" fmla="*/ 1 h 10"/>
                <a:gd name="T10" fmla="*/ 3 w 10"/>
                <a:gd name="T11" fmla="*/ 2 h 10"/>
                <a:gd name="T12" fmla="*/ 0 w 10"/>
                <a:gd name="T13" fmla="*/ 0 h 10"/>
                <a:gd name="T14" fmla="*/ 0 w 10"/>
                <a:gd name="T15" fmla="*/ 1 h 10"/>
                <a:gd name="T16" fmla="*/ 4 w 10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4" y="9"/>
                  </a:moveTo>
                  <a:cubicBezTo>
                    <a:pt x="5" y="10"/>
                    <a:pt x="8" y="9"/>
                    <a:pt x="9" y="9"/>
                  </a:cubicBezTo>
                  <a:cubicBezTo>
                    <a:pt x="10" y="9"/>
                    <a:pt x="10" y="8"/>
                    <a:pt x="10" y="6"/>
                  </a:cubicBezTo>
                  <a:cubicBezTo>
                    <a:pt x="10" y="5"/>
                    <a:pt x="10" y="2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8" y="2"/>
                    <a:pt x="6" y="3"/>
                    <a:pt x="3" y="2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8"/>
                    <a:pt x="4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3" name="Freeform 1727"/>
            <p:cNvSpPr>
              <a:spLocks/>
            </p:cNvSpPr>
            <p:nvPr/>
          </p:nvSpPr>
          <p:spPr bwMode="auto">
            <a:xfrm>
              <a:off x="1801" y="2916"/>
              <a:ext cx="193" cy="191"/>
            </a:xfrm>
            <a:custGeom>
              <a:avLst/>
              <a:gdLst>
                <a:gd name="T0" fmla="*/ 128 w 202"/>
                <a:gd name="T1" fmla="*/ 182 h 199"/>
                <a:gd name="T2" fmla="*/ 131 w 202"/>
                <a:gd name="T3" fmla="*/ 186 h 199"/>
                <a:gd name="T4" fmla="*/ 141 w 202"/>
                <a:gd name="T5" fmla="*/ 191 h 199"/>
                <a:gd name="T6" fmla="*/ 159 w 202"/>
                <a:gd name="T7" fmla="*/ 190 h 199"/>
                <a:gd name="T8" fmla="*/ 173 w 202"/>
                <a:gd name="T9" fmla="*/ 195 h 199"/>
                <a:gd name="T10" fmla="*/ 174 w 202"/>
                <a:gd name="T11" fmla="*/ 176 h 199"/>
                <a:gd name="T12" fmla="*/ 176 w 202"/>
                <a:gd name="T13" fmla="*/ 159 h 199"/>
                <a:gd name="T14" fmla="*/ 192 w 202"/>
                <a:gd name="T15" fmla="*/ 152 h 199"/>
                <a:gd name="T16" fmla="*/ 186 w 202"/>
                <a:gd name="T17" fmla="*/ 141 h 199"/>
                <a:gd name="T18" fmla="*/ 180 w 202"/>
                <a:gd name="T19" fmla="*/ 91 h 199"/>
                <a:gd name="T20" fmla="*/ 178 w 202"/>
                <a:gd name="T21" fmla="*/ 88 h 199"/>
                <a:gd name="T22" fmla="*/ 183 w 202"/>
                <a:gd name="T23" fmla="*/ 74 h 199"/>
                <a:gd name="T24" fmla="*/ 188 w 202"/>
                <a:gd name="T25" fmla="*/ 56 h 199"/>
                <a:gd name="T26" fmla="*/ 196 w 202"/>
                <a:gd name="T27" fmla="*/ 41 h 199"/>
                <a:gd name="T28" fmla="*/ 201 w 202"/>
                <a:gd name="T29" fmla="*/ 33 h 199"/>
                <a:gd name="T30" fmla="*/ 199 w 202"/>
                <a:gd name="T31" fmla="*/ 26 h 199"/>
                <a:gd name="T32" fmla="*/ 199 w 202"/>
                <a:gd name="T33" fmla="*/ 23 h 199"/>
                <a:gd name="T34" fmla="*/ 199 w 202"/>
                <a:gd name="T35" fmla="*/ 20 h 199"/>
                <a:gd name="T36" fmla="*/ 198 w 202"/>
                <a:gd name="T37" fmla="*/ 18 h 199"/>
                <a:gd name="T38" fmla="*/ 194 w 202"/>
                <a:gd name="T39" fmla="*/ 14 h 199"/>
                <a:gd name="T40" fmla="*/ 191 w 202"/>
                <a:gd name="T41" fmla="*/ 11 h 199"/>
                <a:gd name="T42" fmla="*/ 188 w 202"/>
                <a:gd name="T43" fmla="*/ 10 h 199"/>
                <a:gd name="T44" fmla="*/ 184 w 202"/>
                <a:gd name="T45" fmla="*/ 10 h 199"/>
                <a:gd name="T46" fmla="*/ 178 w 202"/>
                <a:gd name="T47" fmla="*/ 9 h 199"/>
                <a:gd name="T48" fmla="*/ 163 w 202"/>
                <a:gd name="T49" fmla="*/ 2 h 199"/>
                <a:gd name="T50" fmla="*/ 153 w 202"/>
                <a:gd name="T51" fmla="*/ 3 h 199"/>
                <a:gd name="T52" fmla="*/ 136 w 202"/>
                <a:gd name="T53" fmla="*/ 4 h 199"/>
                <a:gd name="T54" fmla="*/ 113 w 202"/>
                <a:gd name="T55" fmla="*/ 7 h 199"/>
                <a:gd name="T56" fmla="*/ 85 w 202"/>
                <a:gd name="T57" fmla="*/ 9 h 199"/>
                <a:gd name="T58" fmla="*/ 68 w 202"/>
                <a:gd name="T59" fmla="*/ 20 h 199"/>
                <a:gd name="T60" fmla="*/ 57 w 202"/>
                <a:gd name="T61" fmla="*/ 56 h 199"/>
                <a:gd name="T62" fmla="*/ 43 w 202"/>
                <a:gd name="T63" fmla="*/ 85 h 199"/>
                <a:gd name="T64" fmla="*/ 34 w 202"/>
                <a:gd name="T65" fmla="*/ 112 h 199"/>
                <a:gd name="T66" fmla="*/ 24 w 202"/>
                <a:gd name="T67" fmla="*/ 116 h 199"/>
                <a:gd name="T68" fmla="*/ 23 w 202"/>
                <a:gd name="T69" fmla="*/ 115 h 199"/>
                <a:gd name="T70" fmla="*/ 22 w 202"/>
                <a:gd name="T71" fmla="*/ 112 h 199"/>
                <a:gd name="T72" fmla="*/ 8 w 202"/>
                <a:gd name="T73" fmla="*/ 113 h 199"/>
                <a:gd name="T74" fmla="*/ 4 w 202"/>
                <a:gd name="T75" fmla="*/ 115 h 199"/>
                <a:gd name="T76" fmla="*/ 3 w 202"/>
                <a:gd name="T77" fmla="*/ 127 h 199"/>
                <a:gd name="T78" fmla="*/ 6 w 202"/>
                <a:gd name="T79" fmla="*/ 125 h 199"/>
                <a:gd name="T80" fmla="*/ 8 w 202"/>
                <a:gd name="T81" fmla="*/ 125 h 199"/>
                <a:gd name="T82" fmla="*/ 47 w 202"/>
                <a:gd name="T83" fmla="*/ 126 h 199"/>
                <a:gd name="T84" fmla="*/ 58 w 202"/>
                <a:gd name="T85" fmla="*/ 150 h 199"/>
                <a:gd name="T86" fmla="*/ 78 w 202"/>
                <a:gd name="T87" fmla="*/ 138 h 199"/>
                <a:gd name="T88" fmla="*/ 89 w 202"/>
                <a:gd name="T89" fmla="*/ 140 h 199"/>
                <a:gd name="T90" fmla="*/ 102 w 202"/>
                <a:gd name="T91" fmla="*/ 144 h 199"/>
                <a:gd name="T92" fmla="*/ 108 w 202"/>
                <a:gd name="T93" fmla="*/ 178 h 199"/>
                <a:gd name="T94" fmla="*/ 115 w 202"/>
                <a:gd name="T95" fmla="*/ 182 h 199"/>
                <a:gd name="T96" fmla="*/ 126 w 202"/>
                <a:gd name="T97" fmla="*/ 18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2" h="199">
                  <a:moveTo>
                    <a:pt x="126" y="181"/>
                  </a:moveTo>
                  <a:cubicBezTo>
                    <a:pt x="126" y="181"/>
                    <a:pt x="126" y="181"/>
                    <a:pt x="126" y="181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29" y="183"/>
                    <a:pt x="129" y="184"/>
                    <a:pt x="130" y="184"/>
                  </a:cubicBezTo>
                  <a:cubicBezTo>
                    <a:pt x="130" y="185"/>
                    <a:pt x="130" y="185"/>
                    <a:pt x="130" y="185"/>
                  </a:cubicBezTo>
                  <a:cubicBezTo>
                    <a:pt x="130" y="185"/>
                    <a:pt x="130" y="185"/>
                    <a:pt x="130" y="185"/>
                  </a:cubicBezTo>
                  <a:cubicBezTo>
                    <a:pt x="130" y="186"/>
                    <a:pt x="131" y="186"/>
                    <a:pt x="131" y="186"/>
                  </a:cubicBezTo>
                  <a:cubicBezTo>
                    <a:pt x="132" y="186"/>
                    <a:pt x="135" y="185"/>
                    <a:pt x="137" y="185"/>
                  </a:cubicBezTo>
                  <a:cubicBezTo>
                    <a:pt x="138" y="185"/>
                    <a:pt x="139" y="185"/>
                    <a:pt x="140" y="186"/>
                  </a:cubicBezTo>
                  <a:cubicBezTo>
                    <a:pt x="140" y="187"/>
                    <a:pt x="141" y="188"/>
                    <a:pt x="140" y="188"/>
                  </a:cubicBezTo>
                  <a:cubicBezTo>
                    <a:pt x="140" y="189"/>
                    <a:pt x="141" y="191"/>
                    <a:pt x="141" y="191"/>
                  </a:cubicBezTo>
                  <a:cubicBezTo>
                    <a:pt x="143" y="191"/>
                    <a:pt x="146" y="192"/>
                    <a:pt x="148" y="193"/>
                  </a:cubicBezTo>
                  <a:cubicBezTo>
                    <a:pt x="149" y="194"/>
                    <a:pt x="151" y="194"/>
                    <a:pt x="151" y="194"/>
                  </a:cubicBezTo>
                  <a:cubicBezTo>
                    <a:pt x="152" y="194"/>
                    <a:pt x="154" y="194"/>
                    <a:pt x="154" y="194"/>
                  </a:cubicBezTo>
                  <a:cubicBezTo>
                    <a:pt x="155" y="192"/>
                    <a:pt x="157" y="190"/>
                    <a:pt x="159" y="190"/>
                  </a:cubicBezTo>
                  <a:cubicBezTo>
                    <a:pt x="161" y="190"/>
                    <a:pt x="162" y="191"/>
                    <a:pt x="162" y="192"/>
                  </a:cubicBezTo>
                  <a:cubicBezTo>
                    <a:pt x="164" y="196"/>
                    <a:pt x="166" y="197"/>
                    <a:pt x="166" y="197"/>
                  </a:cubicBezTo>
                  <a:cubicBezTo>
                    <a:pt x="169" y="197"/>
                    <a:pt x="173" y="197"/>
                    <a:pt x="175" y="199"/>
                  </a:cubicBezTo>
                  <a:cubicBezTo>
                    <a:pt x="175" y="198"/>
                    <a:pt x="174" y="196"/>
                    <a:pt x="173" y="195"/>
                  </a:cubicBezTo>
                  <a:cubicBezTo>
                    <a:pt x="173" y="194"/>
                    <a:pt x="172" y="193"/>
                    <a:pt x="172" y="193"/>
                  </a:cubicBezTo>
                  <a:cubicBezTo>
                    <a:pt x="170" y="192"/>
                    <a:pt x="171" y="189"/>
                    <a:pt x="172" y="185"/>
                  </a:cubicBezTo>
                  <a:cubicBezTo>
                    <a:pt x="173" y="184"/>
                    <a:pt x="173" y="182"/>
                    <a:pt x="173" y="181"/>
                  </a:cubicBezTo>
                  <a:cubicBezTo>
                    <a:pt x="173" y="180"/>
                    <a:pt x="174" y="178"/>
                    <a:pt x="174" y="176"/>
                  </a:cubicBezTo>
                  <a:cubicBezTo>
                    <a:pt x="174" y="174"/>
                    <a:pt x="175" y="171"/>
                    <a:pt x="175" y="170"/>
                  </a:cubicBezTo>
                  <a:cubicBezTo>
                    <a:pt x="174" y="169"/>
                    <a:pt x="173" y="168"/>
                    <a:pt x="173" y="167"/>
                  </a:cubicBezTo>
                  <a:cubicBezTo>
                    <a:pt x="173" y="165"/>
                    <a:pt x="174" y="163"/>
                    <a:pt x="176" y="161"/>
                  </a:cubicBezTo>
                  <a:cubicBezTo>
                    <a:pt x="176" y="161"/>
                    <a:pt x="176" y="159"/>
                    <a:pt x="176" y="159"/>
                  </a:cubicBezTo>
                  <a:cubicBezTo>
                    <a:pt x="176" y="157"/>
                    <a:pt x="176" y="155"/>
                    <a:pt x="177" y="154"/>
                  </a:cubicBezTo>
                  <a:cubicBezTo>
                    <a:pt x="178" y="153"/>
                    <a:pt x="179" y="153"/>
                    <a:pt x="180" y="153"/>
                  </a:cubicBezTo>
                  <a:cubicBezTo>
                    <a:pt x="184" y="153"/>
                    <a:pt x="184" y="153"/>
                    <a:pt x="184" y="153"/>
                  </a:cubicBezTo>
                  <a:cubicBezTo>
                    <a:pt x="190" y="153"/>
                    <a:pt x="192" y="152"/>
                    <a:pt x="192" y="152"/>
                  </a:cubicBezTo>
                  <a:cubicBezTo>
                    <a:pt x="193" y="151"/>
                    <a:pt x="193" y="151"/>
                    <a:pt x="193" y="151"/>
                  </a:cubicBezTo>
                  <a:cubicBezTo>
                    <a:pt x="193" y="151"/>
                    <a:pt x="193" y="151"/>
                    <a:pt x="193" y="151"/>
                  </a:cubicBezTo>
                  <a:cubicBezTo>
                    <a:pt x="192" y="150"/>
                    <a:pt x="192" y="149"/>
                    <a:pt x="192" y="149"/>
                  </a:cubicBezTo>
                  <a:cubicBezTo>
                    <a:pt x="190" y="146"/>
                    <a:pt x="188" y="142"/>
                    <a:pt x="186" y="141"/>
                  </a:cubicBezTo>
                  <a:cubicBezTo>
                    <a:pt x="180" y="138"/>
                    <a:pt x="178" y="110"/>
                    <a:pt x="179" y="101"/>
                  </a:cubicBezTo>
                  <a:cubicBezTo>
                    <a:pt x="179" y="98"/>
                    <a:pt x="179" y="97"/>
                    <a:pt x="181" y="96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0" y="91"/>
                    <a:pt x="179" y="91"/>
                    <a:pt x="179" y="91"/>
                  </a:cubicBezTo>
                  <a:cubicBezTo>
                    <a:pt x="179" y="90"/>
                    <a:pt x="179" y="90"/>
                    <a:pt x="179" y="90"/>
                  </a:cubicBezTo>
                  <a:cubicBezTo>
                    <a:pt x="179" y="90"/>
                    <a:pt x="178" y="90"/>
                    <a:pt x="178" y="89"/>
                  </a:cubicBezTo>
                  <a:cubicBezTo>
                    <a:pt x="178" y="89"/>
                    <a:pt x="178" y="89"/>
                    <a:pt x="178" y="88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7" y="88"/>
                    <a:pt x="177" y="87"/>
                    <a:pt x="177" y="86"/>
                  </a:cubicBezTo>
                  <a:cubicBezTo>
                    <a:pt x="177" y="84"/>
                    <a:pt x="179" y="83"/>
                    <a:pt x="180" y="82"/>
                  </a:cubicBezTo>
                  <a:cubicBezTo>
                    <a:pt x="180" y="79"/>
                    <a:pt x="180" y="75"/>
                    <a:pt x="183" y="74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73"/>
                    <a:pt x="184" y="73"/>
                    <a:pt x="185" y="72"/>
                  </a:cubicBezTo>
                  <a:cubicBezTo>
                    <a:pt x="185" y="71"/>
                    <a:pt x="185" y="69"/>
                    <a:pt x="185" y="67"/>
                  </a:cubicBezTo>
                  <a:cubicBezTo>
                    <a:pt x="185" y="63"/>
                    <a:pt x="186" y="59"/>
                    <a:pt x="188" y="56"/>
                  </a:cubicBezTo>
                  <a:cubicBezTo>
                    <a:pt x="188" y="55"/>
                    <a:pt x="188" y="54"/>
                    <a:pt x="188" y="53"/>
                  </a:cubicBezTo>
                  <a:cubicBezTo>
                    <a:pt x="189" y="51"/>
                    <a:pt x="189" y="49"/>
                    <a:pt x="191" y="47"/>
                  </a:cubicBezTo>
                  <a:cubicBezTo>
                    <a:pt x="191" y="47"/>
                    <a:pt x="192" y="46"/>
                    <a:pt x="192" y="45"/>
                  </a:cubicBezTo>
                  <a:cubicBezTo>
                    <a:pt x="193" y="44"/>
                    <a:pt x="194" y="41"/>
                    <a:pt x="196" y="41"/>
                  </a:cubicBezTo>
                  <a:cubicBezTo>
                    <a:pt x="199" y="40"/>
                    <a:pt x="199" y="39"/>
                    <a:pt x="199" y="39"/>
                  </a:cubicBezTo>
                  <a:cubicBezTo>
                    <a:pt x="199" y="38"/>
                    <a:pt x="200" y="37"/>
                    <a:pt x="201" y="36"/>
                  </a:cubicBezTo>
                  <a:cubicBezTo>
                    <a:pt x="202" y="35"/>
                    <a:pt x="202" y="34"/>
                    <a:pt x="202" y="34"/>
                  </a:cubicBezTo>
                  <a:cubicBezTo>
                    <a:pt x="202" y="33"/>
                    <a:pt x="202" y="33"/>
                    <a:pt x="201" y="33"/>
                  </a:cubicBezTo>
                  <a:cubicBezTo>
                    <a:pt x="200" y="32"/>
                    <a:pt x="199" y="31"/>
                    <a:pt x="199" y="28"/>
                  </a:cubicBezTo>
                  <a:cubicBezTo>
                    <a:pt x="199" y="28"/>
                    <a:pt x="199" y="27"/>
                    <a:pt x="199" y="27"/>
                  </a:cubicBezTo>
                  <a:cubicBezTo>
                    <a:pt x="199" y="27"/>
                    <a:pt x="199" y="27"/>
                    <a:pt x="199" y="27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199" y="25"/>
                    <a:pt x="199" y="25"/>
                    <a:pt x="199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199" y="22"/>
                    <a:pt x="199" y="22"/>
                    <a:pt x="199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1"/>
                    <a:pt x="199" y="20"/>
                    <a:pt x="199" y="20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9" y="20"/>
                    <a:pt x="200" y="19"/>
                    <a:pt x="200" y="19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199" y="19"/>
                    <a:pt x="199" y="19"/>
                    <a:pt x="199" y="18"/>
                  </a:cubicBezTo>
                  <a:cubicBezTo>
                    <a:pt x="199" y="18"/>
                    <a:pt x="198" y="18"/>
                    <a:pt x="198" y="18"/>
                  </a:cubicBezTo>
                  <a:cubicBezTo>
                    <a:pt x="198" y="17"/>
                    <a:pt x="197" y="17"/>
                    <a:pt x="197" y="17"/>
                  </a:cubicBezTo>
                  <a:cubicBezTo>
                    <a:pt x="197" y="16"/>
                    <a:pt x="196" y="16"/>
                    <a:pt x="196" y="16"/>
                  </a:cubicBezTo>
                  <a:cubicBezTo>
                    <a:pt x="196" y="16"/>
                    <a:pt x="195" y="15"/>
                    <a:pt x="195" y="15"/>
                  </a:cubicBezTo>
                  <a:cubicBezTo>
                    <a:pt x="195" y="15"/>
                    <a:pt x="194" y="14"/>
                    <a:pt x="194" y="14"/>
                  </a:cubicBezTo>
                  <a:cubicBezTo>
                    <a:pt x="194" y="14"/>
                    <a:pt x="194" y="14"/>
                    <a:pt x="193" y="14"/>
                  </a:cubicBezTo>
                  <a:cubicBezTo>
                    <a:pt x="193" y="13"/>
                    <a:pt x="193" y="13"/>
                    <a:pt x="192" y="13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1" y="12"/>
                    <a:pt x="191" y="12"/>
                    <a:pt x="191" y="11"/>
                  </a:cubicBezTo>
                  <a:cubicBezTo>
                    <a:pt x="190" y="11"/>
                    <a:pt x="190" y="11"/>
                    <a:pt x="190" y="11"/>
                  </a:cubicBezTo>
                  <a:cubicBezTo>
                    <a:pt x="190" y="11"/>
                    <a:pt x="190" y="10"/>
                    <a:pt x="189" y="10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89" y="10"/>
                    <a:pt x="188" y="10"/>
                    <a:pt x="188" y="10"/>
                  </a:cubicBezTo>
                  <a:cubicBezTo>
                    <a:pt x="188" y="9"/>
                    <a:pt x="188" y="9"/>
                    <a:pt x="188" y="9"/>
                  </a:cubicBezTo>
                  <a:cubicBezTo>
                    <a:pt x="187" y="9"/>
                    <a:pt x="185" y="10"/>
                    <a:pt x="185" y="10"/>
                  </a:cubicBezTo>
                  <a:cubicBezTo>
                    <a:pt x="185" y="10"/>
                    <a:pt x="185" y="10"/>
                    <a:pt x="184" y="10"/>
                  </a:cubicBezTo>
                  <a:cubicBezTo>
                    <a:pt x="184" y="10"/>
                    <a:pt x="184" y="10"/>
                    <a:pt x="184" y="10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1" y="10"/>
                    <a:pt x="180" y="9"/>
                    <a:pt x="179" y="9"/>
                  </a:cubicBezTo>
                  <a:cubicBezTo>
                    <a:pt x="179" y="9"/>
                    <a:pt x="179" y="9"/>
                    <a:pt x="178" y="9"/>
                  </a:cubicBezTo>
                  <a:cubicBezTo>
                    <a:pt x="177" y="11"/>
                    <a:pt x="176" y="11"/>
                    <a:pt x="174" y="11"/>
                  </a:cubicBezTo>
                  <a:cubicBezTo>
                    <a:pt x="171" y="11"/>
                    <a:pt x="169" y="10"/>
                    <a:pt x="169" y="10"/>
                  </a:cubicBezTo>
                  <a:cubicBezTo>
                    <a:pt x="169" y="10"/>
                    <a:pt x="165" y="7"/>
                    <a:pt x="163" y="3"/>
                  </a:cubicBezTo>
                  <a:cubicBezTo>
                    <a:pt x="163" y="3"/>
                    <a:pt x="163" y="3"/>
                    <a:pt x="163" y="2"/>
                  </a:cubicBezTo>
                  <a:cubicBezTo>
                    <a:pt x="163" y="2"/>
                    <a:pt x="163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2" y="2"/>
                    <a:pt x="147" y="0"/>
                    <a:pt x="145" y="0"/>
                  </a:cubicBezTo>
                  <a:cubicBezTo>
                    <a:pt x="144" y="0"/>
                    <a:pt x="143" y="1"/>
                    <a:pt x="143" y="1"/>
                  </a:cubicBezTo>
                  <a:cubicBezTo>
                    <a:pt x="143" y="2"/>
                    <a:pt x="141" y="4"/>
                    <a:pt x="139" y="4"/>
                  </a:cubicBezTo>
                  <a:cubicBezTo>
                    <a:pt x="138" y="4"/>
                    <a:pt x="137" y="4"/>
                    <a:pt x="136" y="4"/>
                  </a:cubicBezTo>
                  <a:cubicBezTo>
                    <a:pt x="135" y="4"/>
                    <a:pt x="134" y="3"/>
                    <a:pt x="132" y="3"/>
                  </a:cubicBezTo>
                  <a:cubicBezTo>
                    <a:pt x="128" y="3"/>
                    <a:pt x="124" y="5"/>
                    <a:pt x="122" y="7"/>
                  </a:cubicBezTo>
                  <a:cubicBezTo>
                    <a:pt x="120" y="8"/>
                    <a:pt x="117" y="7"/>
                    <a:pt x="115" y="7"/>
                  </a:cubicBezTo>
                  <a:cubicBezTo>
                    <a:pt x="114" y="7"/>
                    <a:pt x="113" y="7"/>
                    <a:pt x="113" y="7"/>
                  </a:cubicBezTo>
                  <a:cubicBezTo>
                    <a:pt x="112" y="7"/>
                    <a:pt x="111" y="10"/>
                    <a:pt x="110" y="13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8"/>
                    <a:pt x="81" y="4"/>
                    <a:pt x="78" y="4"/>
                  </a:cubicBezTo>
                  <a:cubicBezTo>
                    <a:pt x="75" y="4"/>
                    <a:pt x="70" y="8"/>
                    <a:pt x="68" y="12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19"/>
                    <a:pt x="68" y="20"/>
                    <a:pt x="68" y="20"/>
                  </a:cubicBezTo>
                  <a:cubicBezTo>
                    <a:pt x="68" y="25"/>
                    <a:pt x="67" y="29"/>
                    <a:pt x="66" y="31"/>
                  </a:cubicBezTo>
                  <a:cubicBezTo>
                    <a:pt x="65" y="32"/>
                    <a:pt x="65" y="33"/>
                    <a:pt x="65" y="33"/>
                  </a:cubicBezTo>
                  <a:cubicBezTo>
                    <a:pt x="63" y="36"/>
                    <a:pt x="62" y="37"/>
                    <a:pt x="62" y="42"/>
                  </a:cubicBezTo>
                  <a:cubicBezTo>
                    <a:pt x="62" y="46"/>
                    <a:pt x="59" y="51"/>
                    <a:pt x="57" y="56"/>
                  </a:cubicBezTo>
                  <a:cubicBezTo>
                    <a:pt x="55" y="60"/>
                    <a:pt x="54" y="64"/>
                    <a:pt x="54" y="66"/>
                  </a:cubicBezTo>
                  <a:cubicBezTo>
                    <a:pt x="54" y="70"/>
                    <a:pt x="50" y="73"/>
                    <a:pt x="47" y="75"/>
                  </a:cubicBezTo>
                  <a:cubicBezTo>
                    <a:pt x="46" y="76"/>
                    <a:pt x="44" y="78"/>
                    <a:pt x="44" y="78"/>
                  </a:cubicBezTo>
                  <a:cubicBezTo>
                    <a:pt x="44" y="80"/>
                    <a:pt x="44" y="82"/>
                    <a:pt x="43" y="85"/>
                  </a:cubicBezTo>
                  <a:cubicBezTo>
                    <a:pt x="43" y="88"/>
                    <a:pt x="43" y="93"/>
                    <a:pt x="43" y="97"/>
                  </a:cubicBezTo>
                  <a:cubicBezTo>
                    <a:pt x="43" y="102"/>
                    <a:pt x="42" y="103"/>
                    <a:pt x="39" y="104"/>
                  </a:cubicBezTo>
                  <a:cubicBezTo>
                    <a:pt x="39" y="104"/>
                    <a:pt x="39" y="104"/>
                    <a:pt x="39" y="106"/>
                  </a:cubicBezTo>
                  <a:cubicBezTo>
                    <a:pt x="39" y="111"/>
                    <a:pt x="37" y="112"/>
                    <a:pt x="34" y="112"/>
                  </a:cubicBezTo>
                  <a:cubicBezTo>
                    <a:pt x="33" y="112"/>
                    <a:pt x="32" y="112"/>
                    <a:pt x="31" y="113"/>
                  </a:cubicBezTo>
                  <a:cubicBezTo>
                    <a:pt x="29" y="116"/>
                    <a:pt x="27" y="117"/>
                    <a:pt x="26" y="117"/>
                  </a:cubicBezTo>
                  <a:cubicBezTo>
                    <a:pt x="25" y="117"/>
                    <a:pt x="25" y="117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6"/>
                    <a:pt x="24" y="116"/>
                    <a:pt x="24" y="115"/>
                  </a:cubicBezTo>
                  <a:cubicBezTo>
                    <a:pt x="24" y="115"/>
                    <a:pt x="23" y="115"/>
                    <a:pt x="23" y="115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4"/>
                    <a:pt x="23" y="114"/>
                    <a:pt x="23" y="113"/>
                  </a:cubicBezTo>
                  <a:cubicBezTo>
                    <a:pt x="23" y="112"/>
                    <a:pt x="23" y="112"/>
                    <a:pt x="22" y="112"/>
                  </a:cubicBezTo>
                  <a:cubicBezTo>
                    <a:pt x="20" y="112"/>
                    <a:pt x="19" y="112"/>
                    <a:pt x="17" y="113"/>
                  </a:cubicBezTo>
                  <a:cubicBezTo>
                    <a:pt x="16" y="115"/>
                    <a:pt x="14" y="115"/>
                    <a:pt x="13" y="115"/>
                  </a:cubicBezTo>
                  <a:cubicBezTo>
                    <a:pt x="11" y="115"/>
                    <a:pt x="10" y="114"/>
                    <a:pt x="9" y="114"/>
                  </a:cubicBezTo>
                  <a:cubicBezTo>
                    <a:pt x="8" y="114"/>
                    <a:pt x="8" y="113"/>
                    <a:pt x="8" y="113"/>
                  </a:cubicBezTo>
                  <a:cubicBezTo>
                    <a:pt x="8" y="113"/>
                    <a:pt x="7" y="113"/>
                    <a:pt x="7" y="114"/>
                  </a:cubicBezTo>
                  <a:cubicBezTo>
                    <a:pt x="7" y="114"/>
                    <a:pt x="6" y="114"/>
                    <a:pt x="6" y="114"/>
                  </a:cubicBezTo>
                  <a:cubicBezTo>
                    <a:pt x="6" y="114"/>
                    <a:pt x="6" y="114"/>
                    <a:pt x="5" y="115"/>
                  </a:cubicBezTo>
                  <a:cubicBezTo>
                    <a:pt x="5" y="115"/>
                    <a:pt x="4" y="115"/>
                    <a:pt x="4" y="115"/>
                  </a:cubicBezTo>
                  <a:cubicBezTo>
                    <a:pt x="4" y="115"/>
                    <a:pt x="3" y="116"/>
                    <a:pt x="3" y="116"/>
                  </a:cubicBezTo>
                  <a:cubicBezTo>
                    <a:pt x="2" y="116"/>
                    <a:pt x="2" y="117"/>
                    <a:pt x="1" y="117"/>
                  </a:cubicBezTo>
                  <a:cubicBezTo>
                    <a:pt x="1" y="117"/>
                    <a:pt x="1" y="117"/>
                    <a:pt x="0" y="118"/>
                  </a:cubicBezTo>
                  <a:cubicBezTo>
                    <a:pt x="2" y="121"/>
                    <a:pt x="3" y="124"/>
                    <a:pt x="3" y="127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4" y="127"/>
                    <a:pt x="5" y="126"/>
                    <a:pt x="5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6" y="126"/>
                    <a:pt x="6" y="126"/>
                    <a:pt x="6" y="125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5"/>
                    <a:pt x="7" y="125"/>
                    <a:pt x="8" y="125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9" y="125"/>
                    <a:pt x="11" y="125"/>
                    <a:pt x="19" y="125"/>
                  </a:cubicBezTo>
                  <a:cubicBezTo>
                    <a:pt x="30" y="125"/>
                    <a:pt x="45" y="125"/>
                    <a:pt x="45" y="125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6"/>
                    <a:pt x="50" y="132"/>
                    <a:pt x="49" y="137"/>
                  </a:cubicBezTo>
                  <a:cubicBezTo>
                    <a:pt x="49" y="138"/>
                    <a:pt x="49" y="138"/>
                    <a:pt x="49" y="139"/>
                  </a:cubicBezTo>
                  <a:cubicBezTo>
                    <a:pt x="50" y="140"/>
                    <a:pt x="52" y="141"/>
                    <a:pt x="53" y="144"/>
                  </a:cubicBezTo>
                  <a:cubicBezTo>
                    <a:pt x="55" y="149"/>
                    <a:pt x="57" y="150"/>
                    <a:pt x="58" y="150"/>
                  </a:cubicBezTo>
                  <a:cubicBezTo>
                    <a:pt x="59" y="150"/>
                    <a:pt x="60" y="150"/>
                    <a:pt x="60" y="150"/>
                  </a:cubicBezTo>
                  <a:cubicBezTo>
                    <a:pt x="65" y="149"/>
                    <a:pt x="71" y="148"/>
                    <a:pt x="73" y="148"/>
                  </a:cubicBezTo>
                  <a:cubicBezTo>
                    <a:pt x="73" y="147"/>
                    <a:pt x="74" y="146"/>
                    <a:pt x="74" y="146"/>
                  </a:cubicBezTo>
                  <a:cubicBezTo>
                    <a:pt x="74" y="143"/>
                    <a:pt x="75" y="139"/>
                    <a:pt x="78" y="138"/>
                  </a:cubicBezTo>
                  <a:cubicBezTo>
                    <a:pt x="79" y="138"/>
                    <a:pt x="80" y="137"/>
                    <a:pt x="82" y="137"/>
                  </a:cubicBezTo>
                  <a:cubicBezTo>
                    <a:pt x="85" y="137"/>
                    <a:pt x="88" y="138"/>
                    <a:pt x="88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89" y="140"/>
                    <a:pt x="90" y="140"/>
                    <a:pt x="93" y="140"/>
                  </a:cubicBezTo>
                  <a:cubicBezTo>
                    <a:pt x="94" y="140"/>
                    <a:pt x="96" y="140"/>
                    <a:pt x="97" y="140"/>
                  </a:cubicBezTo>
                  <a:cubicBezTo>
                    <a:pt x="97" y="140"/>
                    <a:pt x="98" y="140"/>
                    <a:pt x="99" y="140"/>
                  </a:cubicBezTo>
                  <a:cubicBezTo>
                    <a:pt x="100" y="140"/>
                    <a:pt x="102" y="140"/>
                    <a:pt x="102" y="144"/>
                  </a:cubicBezTo>
                  <a:cubicBezTo>
                    <a:pt x="102" y="148"/>
                    <a:pt x="103" y="151"/>
                    <a:pt x="104" y="151"/>
                  </a:cubicBezTo>
                  <a:cubicBezTo>
                    <a:pt x="105" y="153"/>
                    <a:pt x="105" y="156"/>
                    <a:pt x="104" y="160"/>
                  </a:cubicBezTo>
                  <a:cubicBezTo>
                    <a:pt x="103" y="162"/>
                    <a:pt x="102" y="167"/>
                    <a:pt x="102" y="168"/>
                  </a:cubicBezTo>
                  <a:cubicBezTo>
                    <a:pt x="104" y="169"/>
                    <a:pt x="109" y="174"/>
                    <a:pt x="108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80"/>
                    <a:pt x="107" y="183"/>
                    <a:pt x="107" y="184"/>
                  </a:cubicBezTo>
                  <a:cubicBezTo>
                    <a:pt x="108" y="183"/>
                    <a:pt x="110" y="182"/>
                    <a:pt x="112" y="182"/>
                  </a:cubicBezTo>
                  <a:cubicBezTo>
                    <a:pt x="113" y="182"/>
                    <a:pt x="114" y="182"/>
                    <a:pt x="115" y="182"/>
                  </a:cubicBezTo>
                  <a:cubicBezTo>
                    <a:pt x="117" y="182"/>
                    <a:pt x="119" y="182"/>
                    <a:pt x="122" y="181"/>
                  </a:cubicBezTo>
                  <a:cubicBezTo>
                    <a:pt x="122" y="181"/>
                    <a:pt x="123" y="181"/>
                    <a:pt x="124" y="181"/>
                  </a:cubicBezTo>
                  <a:cubicBezTo>
                    <a:pt x="124" y="180"/>
                    <a:pt x="124" y="180"/>
                    <a:pt x="124" y="180"/>
                  </a:cubicBezTo>
                  <a:lnTo>
                    <a:pt x="126" y="1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4" name="Freeform 1728"/>
            <p:cNvSpPr>
              <a:spLocks/>
            </p:cNvSpPr>
            <p:nvPr/>
          </p:nvSpPr>
          <p:spPr bwMode="auto">
            <a:xfrm>
              <a:off x="1806" y="3036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5" name="Freeform 1729"/>
            <p:cNvSpPr>
              <a:spLocks/>
            </p:cNvSpPr>
            <p:nvPr/>
          </p:nvSpPr>
          <p:spPr bwMode="auto">
            <a:xfrm>
              <a:off x="1805" y="303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6" name="Freeform 1730"/>
            <p:cNvSpPr>
              <a:spLocks/>
            </p:cNvSpPr>
            <p:nvPr/>
          </p:nvSpPr>
          <p:spPr bwMode="auto">
            <a:xfrm>
              <a:off x="1921" y="3090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7" name="Freeform 1731"/>
            <p:cNvSpPr>
              <a:spLocks/>
            </p:cNvSpPr>
            <p:nvPr/>
          </p:nvSpPr>
          <p:spPr bwMode="auto">
            <a:xfrm>
              <a:off x="1808" y="30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8" name="Freeform 1732"/>
            <p:cNvSpPr>
              <a:spLocks/>
            </p:cNvSpPr>
            <p:nvPr/>
          </p:nvSpPr>
          <p:spPr bwMode="auto">
            <a:xfrm>
              <a:off x="1804" y="3037"/>
              <a:ext cx="1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9" name="Freeform 1733"/>
            <p:cNvSpPr>
              <a:spLocks/>
            </p:cNvSpPr>
            <p:nvPr/>
          </p:nvSpPr>
          <p:spPr bwMode="auto">
            <a:xfrm>
              <a:off x="1984" y="3061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0" name="Freeform 1734"/>
            <p:cNvSpPr>
              <a:spLocks/>
            </p:cNvSpPr>
            <p:nvPr/>
          </p:nvSpPr>
          <p:spPr bwMode="auto">
            <a:xfrm>
              <a:off x="1923" y="3091"/>
              <a:ext cx="2" cy="1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1" name="Freeform 1735"/>
            <p:cNvSpPr>
              <a:spLocks/>
            </p:cNvSpPr>
            <p:nvPr/>
          </p:nvSpPr>
          <p:spPr bwMode="auto">
            <a:xfrm>
              <a:off x="1919" y="3089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0 w 2"/>
                <a:gd name="T7" fmla="*/ 0 h 1"/>
                <a:gd name="T8" fmla="*/ 0 w 2"/>
                <a:gd name="T9" fmla="*/ 1 h 1"/>
                <a:gd name="T10" fmla="*/ 2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2" name="Freeform 1736"/>
            <p:cNvSpPr>
              <a:spLocks/>
            </p:cNvSpPr>
            <p:nvPr/>
          </p:nvSpPr>
          <p:spPr bwMode="auto">
            <a:xfrm>
              <a:off x="1921" y="3090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3" name="Freeform 1737"/>
            <p:cNvSpPr>
              <a:spLocks/>
            </p:cNvSpPr>
            <p:nvPr/>
          </p:nvSpPr>
          <p:spPr bwMode="auto">
            <a:xfrm>
              <a:off x="1972" y="3003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4" name="Freeform 1738"/>
            <p:cNvSpPr>
              <a:spLocks/>
            </p:cNvSpPr>
            <p:nvPr/>
          </p:nvSpPr>
          <p:spPr bwMode="auto">
            <a:xfrm>
              <a:off x="1971" y="30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5" name="Freeform 1739"/>
            <p:cNvSpPr>
              <a:spLocks/>
            </p:cNvSpPr>
            <p:nvPr/>
          </p:nvSpPr>
          <p:spPr bwMode="auto">
            <a:xfrm>
              <a:off x="1971" y="3002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6" name="Freeform 1740"/>
            <p:cNvSpPr>
              <a:spLocks/>
            </p:cNvSpPr>
            <p:nvPr/>
          </p:nvSpPr>
          <p:spPr bwMode="auto">
            <a:xfrm>
              <a:off x="1807" y="3025"/>
              <a:ext cx="1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7" name="Freeform 1741"/>
            <p:cNvSpPr>
              <a:spLocks/>
            </p:cNvSpPr>
            <p:nvPr/>
          </p:nvSpPr>
          <p:spPr bwMode="auto">
            <a:xfrm>
              <a:off x="1801" y="3028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8" name="Freeform 1742"/>
            <p:cNvSpPr>
              <a:spLocks/>
            </p:cNvSpPr>
            <p:nvPr/>
          </p:nvSpPr>
          <p:spPr bwMode="auto">
            <a:xfrm>
              <a:off x="1823" y="30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9" name="Freeform 1743"/>
            <p:cNvSpPr>
              <a:spLocks/>
            </p:cNvSpPr>
            <p:nvPr/>
          </p:nvSpPr>
          <p:spPr bwMode="auto">
            <a:xfrm>
              <a:off x="1866" y="293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0" name="Freeform 1744"/>
            <p:cNvSpPr>
              <a:spLocks/>
            </p:cNvSpPr>
            <p:nvPr/>
          </p:nvSpPr>
          <p:spPr bwMode="auto">
            <a:xfrm>
              <a:off x="1805" y="3025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1" name="Freeform 1745"/>
            <p:cNvSpPr>
              <a:spLocks/>
            </p:cNvSpPr>
            <p:nvPr/>
          </p:nvSpPr>
          <p:spPr bwMode="auto">
            <a:xfrm>
              <a:off x="1824" y="30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2" name="Freeform 1746"/>
            <p:cNvSpPr>
              <a:spLocks/>
            </p:cNvSpPr>
            <p:nvPr/>
          </p:nvSpPr>
          <p:spPr bwMode="auto">
            <a:xfrm>
              <a:off x="1824" y="3026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3" name="Freeform 1747"/>
            <p:cNvSpPr>
              <a:spLocks/>
            </p:cNvSpPr>
            <p:nvPr/>
          </p:nvSpPr>
          <p:spPr bwMode="auto">
            <a:xfrm>
              <a:off x="1824" y="3027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4" name="Freeform 1748"/>
            <p:cNvSpPr>
              <a:spLocks/>
            </p:cNvSpPr>
            <p:nvPr/>
          </p:nvSpPr>
          <p:spPr bwMode="auto">
            <a:xfrm>
              <a:off x="1804" y="302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5" name="Freeform 1749"/>
            <p:cNvSpPr>
              <a:spLocks/>
            </p:cNvSpPr>
            <p:nvPr/>
          </p:nvSpPr>
          <p:spPr bwMode="auto">
            <a:xfrm>
              <a:off x="1985" y="2930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6" name="Freeform 1750"/>
            <p:cNvSpPr>
              <a:spLocks/>
            </p:cNvSpPr>
            <p:nvPr/>
          </p:nvSpPr>
          <p:spPr bwMode="auto">
            <a:xfrm>
              <a:off x="1989" y="293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7" name="Freeform 1751"/>
            <p:cNvSpPr>
              <a:spLocks/>
            </p:cNvSpPr>
            <p:nvPr/>
          </p:nvSpPr>
          <p:spPr bwMode="auto">
            <a:xfrm>
              <a:off x="1981" y="29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8" name="Freeform 1752"/>
            <p:cNvSpPr>
              <a:spLocks/>
            </p:cNvSpPr>
            <p:nvPr/>
          </p:nvSpPr>
          <p:spPr bwMode="auto">
            <a:xfrm>
              <a:off x="1991" y="2934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9" name="Freeform 1753"/>
            <p:cNvSpPr>
              <a:spLocks/>
            </p:cNvSpPr>
            <p:nvPr/>
          </p:nvSpPr>
          <p:spPr bwMode="auto">
            <a:xfrm>
              <a:off x="1957" y="2918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0" name="Freeform 1754"/>
            <p:cNvSpPr>
              <a:spLocks/>
            </p:cNvSpPr>
            <p:nvPr/>
          </p:nvSpPr>
          <p:spPr bwMode="auto">
            <a:xfrm>
              <a:off x="1982" y="292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1" name="Freeform 1755"/>
            <p:cNvSpPr>
              <a:spLocks/>
            </p:cNvSpPr>
            <p:nvPr/>
          </p:nvSpPr>
          <p:spPr bwMode="auto">
            <a:xfrm>
              <a:off x="1984" y="2928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2" name="Freeform 1756"/>
            <p:cNvSpPr>
              <a:spLocks/>
            </p:cNvSpPr>
            <p:nvPr/>
          </p:nvSpPr>
          <p:spPr bwMode="auto">
            <a:xfrm>
              <a:off x="1987" y="2931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3" name="Freeform 1757"/>
            <p:cNvSpPr>
              <a:spLocks/>
            </p:cNvSpPr>
            <p:nvPr/>
          </p:nvSpPr>
          <p:spPr bwMode="auto">
            <a:xfrm>
              <a:off x="1975" y="2926"/>
              <a:ext cx="2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0 h 1"/>
                <a:gd name="T6" fmla="*/ 1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4" name="Freeform 1758"/>
            <p:cNvSpPr>
              <a:spLocks/>
            </p:cNvSpPr>
            <p:nvPr/>
          </p:nvSpPr>
          <p:spPr bwMode="auto">
            <a:xfrm>
              <a:off x="1978" y="2925"/>
              <a:ext cx="2" cy="1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3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5" name="Freeform 1759"/>
            <p:cNvSpPr>
              <a:spLocks/>
            </p:cNvSpPr>
            <p:nvPr/>
          </p:nvSpPr>
          <p:spPr bwMode="auto">
            <a:xfrm>
              <a:off x="1980" y="2925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6" name="Freeform 1760"/>
            <p:cNvSpPr>
              <a:spLocks/>
            </p:cNvSpPr>
            <p:nvPr/>
          </p:nvSpPr>
          <p:spPr bwMode="auto">
            <a:xfrm>
              <a:off x="1956" y="291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7" name="Freeform 1761"/>
            <p:cNvSpPr>
              <a:spLocks/>
            </p:cNvSpPr>
            <p:nvPr/>
          </p:nvSpPr>
          <p:spPr bwMode="auto">
            <a:xfrm>
              <a:off x="1991" y="2936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8" name="Freeform 1762"/>
            <p:cNvSpPr>
              <a:spLocks/>
            </p:cNvSpPr>
            <p:nvPr/>
          </p:nvSpPr>
          <p:spPr bwMode="auto">
            <a:xfrm>
              <a:off x="1991" y="2937"/>
              <a:ext cx="0" cy="1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9" name="Freeform 1763"/>
            <p:cNvSpPr>
              <a:spLocks/>
            </p:cNvSpPr>
            <p:nvPr/>
          </p:nvSpPr>
          <p:spPr bwMode="auto">
            <a:xfrm>
              <a:off x="1991" y="294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0" name="Freeform 1764"/>
            <p:cNvSpPr>
              <a:spLocks/>
            </p:cNvSpPr>
            <p:nvPr/>
          </p:nvSpPr>
          <p:spPr bwMode="auto">
            <a:xfrm>
              <a:off x="1991" y="29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1" name="Freeform 1765"/>
            <p:cNvSpPr>
              <a:spLocks/>
            </p:cNvSpPr>
            <p:nvPr/>
          </p:nvSpPr>
          <p:spPr bwMode="auto">
            <a:xfrm>
              <a:off x="1978" y="2981"/>
              <a:ext cx="0" cy="4"/>
            </a:xfrm>
            <a:custGeom>
              <a:avLst/>
              <a:gdLst>
                <a:gd name="T0" fmla="*/ 5 h 5"/>
                <a:gd name="T1" fmla="*/ 0 h 5"/>
                <a:gd name="T2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2" name="Freeform 1766"/>
            <p:cNvSpPr>
              <a:spLocks/>
            </p:cNvSpPr>
            <p:nvPr/>
          </p:nvSpPr>
          <p:spPr bwMode="auto">
            <a:xfrm>
              <a:off x="1991" y="29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3" name="Freeform 1767"/>
            <p:cNvSpPr>
              <a:spLocks/>
            </p:cNvSpPr>
            <p:nvPr/>
          </p:nvSpPr>
          <p:spPr bwMode="auto">
            <a:xfrm>
              <a:off x="1991" y="2935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4" name="Freeform 1768"/>
            <p:cNvSpPr>
              <a:spLocks/>
            </p:cNvSpPr>
            <p:nvPr/>
          </p:nvSpPr>
          <p:spPr bwMode="auto">
            <a:xfrm>
              <a:off x="1978" y="3002"/>
              <a:ext cx="11" cy="17"/>
            </a:xfrm>
            <a:custGeom>
              <a:avLst/>
              <a:gdLst>
                <a:gd name="T0" fmla="*/ 8 w 12"/>
                <a:gd name="T1" fmla="*/ 0 h 18"/>
                <a:gd name="T2" fmla="*/ 8 w 12"/>
                <a:gd name="T3" fmla="*/ 0 h 18"/>
                <a:gd name="T4" fmla="*/ 8 w 12"/>
                <a:gd name="T5" fmla="*/ 0 h 18"/>
                <a:gd name="T6" fmla="*/ 8 w 12"/>
                <a:gd name="T7" fmla="*/ 1 h 18"/>
                <a:gd name="T8" fmla="*/ 7 w 12"/>
                <a:gd name="T9" fmla="*/ 1 h 18"/>
                <a:gd name="T10" fmla="*/ 6 w 12"/>
                <a:gd name="T11" fmla="*/ 2 h 18"/>
                <a:gd name="T12" fmla="*/ 6 w 12"/>
                <a:gd name="T13" fmla="*/ 2 h 18"/>
                <a:gd name="T14" fmla="*/ 5 w 12"/>
                <a:gd name="T15" fmla="*/ 3 h 18"/>
                <a:gd name="T16" fmla="*/ 4 w 12"/>
                <a:gd name="T17" fmla="*/ 3 h 18"/>
                <a:gd name="T18" fmla="*/ 3 w 12"/>
                <a:gd name="T19" fmla="*/ 3 h 18"/>
                <a:gd name="T20" fmla="*/ 2 w 12"/>
                <a:gd name="T21" fmla="*/ 3 h 18"/>
                <a:gd name="T22" fmla="*/ 2 w 12"/>
                <a:gd name="T23" fmla="*/ 3 h 18"/>
                <a:gd name="T24" fmla="*/ 0 w 12"/>
                <a:gd name="T25" fmla="*/ 3 h 18"/>
                <a:gd name="T26" fmla="*/ 0 w 12"/>
                <a:gd name="T27" fmla="*/ 3 h 18"/>
                <a:gd name="T28" fmla="*/ 0 w 12"/>
                <a:gd name="T29" fmla="*/ 9 h 18"/>
                <a:gd name="T30" fmla="*/ 0 w 12"/>
                <a:gd name="T31" fmla="*/ 9 h 18"/>
                <a:gd name="T32" fmla="*/ 2 w 12"/>
                <a:gd name="T33" fmla="*/ 18 h 18"/>
                <a:gd name="T34" fmla="*/ 3 w 12"/>
                <a:gd name="T35" fmla="*/ 17 h 18"/>
                <a:gd name="T36" fmla="*/ 4 w 12"/>
                <a:gd name="T37" fmla="*/ 17 h 18"/>
                <a:gd name="T38" fmla="*/ 4 w 12"/>
                <a:gd name="T39" fmla="*/ 17 h 18"/>
                <a:gd name="T40" fmla="*/ 4 w 12"/>
                <a:gd name="T41" fmla="*/ 17 h 18"/>
                <a:gd name="T42" fmla="*/ 5 w 12"/>
                <a:gd name="T43" fmla="*/ 16 h 18"/>
                <a:gd name="T44" fmla="*/ 12 w 12"/>
                <a:gd name="T45" fmla="*/ 6 h 18"/>
                <a:gd name="T46" fmla="*/ 10 w 12"/>
                <a:gd name="T47" fmla="*/ 4 h 18"/>
                <a:gd name="T48" fmla="*/ 10 w 12"/>
                <a:gd name="T49" fmla="*/ 3 h 18"/>
                <a:gd name="T50" fmla="*/ 10 w 12"/>
                <a:gd name="T51" fmla="*/ 3 h 18"/>
                <a:gd name="T52" fmla="*/ 10 w 12"/>
                <a:gd name="T53" fmla="*/ 3 h 18"/>
                <a:gd name="T54" fmla="*/ 10 w 12"/>
                <a:gd name="T55" fmla="*/ 2 h 18"/>
                <a:gd name="T56" fmla="*/ 10 w 12"/>
                <a:gd name="T57" fmla="*/ 1 h 18"/>
                <a:gd name="T58" fmla="*/ 10 w 12"/>
                <a:gd name="T59" fmla="*/ 0 h 18"/>
                <a:gd name="T60" fmla="*/ 10 w 12"/>
                <a:gd name="T61" fmla="*/ 0 h 18"/>
                <a:gd name="T62" fmla="*/ 10 w 12"/>
                <a:gd name="T63" fmla="*/ 0 h 18"/>
                <a:gd name="T64" fmla="*/ 8 w 12"/>
                <a:gd name="T6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" h="18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1"/>
                    <a:pt x="1" y="14"/>
                    <a:pt x="2" y="18"/>
                  </a:cubicBezTo>
                  <a:cubicBezTo>
                    <a:pt x="3" y="18"/>
                    <a:pt x="3" y="17"/>
                    <a:pt x="3" y="17"/>
                  </a:cubicBezTo>
                  <a:cubicBezTo>
                    <a:pt x="3" y="17"/>
                    <a:pt x="3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6"/>
                  </a:cubicBezTo>
                  <a:cubicBezTo>
                    <a:pt x="6" y="16"/>
                    <a:pt x="9" y="11"/>
                    <a:pt x="12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5" name="Freeform 1769"/>
            <p:cNvSpPr>
              <a:spLocks/>
            </p:cNvSpPr>
            <p:nvPr/>
          </p:nvSpPr>
          <p:spPr bwMode="auto">
            <a:xfrm>
              <a:off x="1978" y="30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6" name="Freeform 1770"/>
            <p:cNvSpPr>
              <a:spLocks/>
            </p:cNvSpPr>
            <p:nvPr/>
          </p:nvSpPr>
          <p:spPr bwMode="auto">
            <a:xfrm>
              <a:off x="1985" y="3002"/>
              <a:ext cx="2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2 w 2"/>
                <a:gd name="T4" fmla="*/ 2 w 2"/>
                <a:gd name="T5" fmla="*/ 0 w 2"/>
                <a:gd name="T6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7" name="Freeform 1771"/>
            <p:cNvSpPr>
              <a:spLocks/>
            </p:cNvSpPr>
            <p:nvPr/>
          </p:nvSpPr>
          <p:spPr bwMode="auto">
            <a:xfrm>
              <a:off x="1982" y="3003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8" name="Freeform 1772"/>
            <p:cNvSpPr>
              <a:spLocks/>
            </p:cNvSpPr>
            <p:nvPr/>
          </p:nvSpPr>
          <p:spPr bwMode="auto">
            <a:xfrm>
              <a:off x="1978" y="3004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9" name="Freeform 1773"/>
            <p:cNvSpPr>
              <a:spLocks/>
            </p:cNvSpPr>
            <p:nvPr/>
          </p:nvSpPr>
          <p:spPr bwMode="auto">
            <a:xfrm>
              <a:off x="1980" y="300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0" name="Freeform 1774"/>
            <p:cNvSpPr>
              <a:spLocks/>
            </p:cNvSpPr>
            <p:nvPr/>
          </p:nvSpPr>
          <p:spPr bwMode="auto">
            <a:xfrm>
              <a:off x="1983" y="3003"/>
              <a:ext cx="2" cy="0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1" name="Freeform 1775"/>
            <p:cNvSpPr>
              <a:spLocks/>
            </p:cNvSpPr>
            <p:nvPr/>
          </p:nvSpPr>
          <p:spPr bwMode="auto">
            <a:xfrm>
              <a:off x="1978" y="30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2" name="Freeform 1776"/>
            <p:cNvSpPr>
              <a:spLocks/>
            </p:cNvSpPr>
            <p:nvPr/>
          </p:nvSpPr>
          <p:spPr bwMode="auto">
            <a:xfrm>
              <a:off x="1987" y="3091"/>
              <a:ext cx="110" cy="179"/>
            </a:xfrm>
            <a:custGeom>
              <a:avLst/>
              <a:gdLst>
                <a:gd name="T0" fmla="*/ 56 w 115"/>
                <a:gd name="T1" fmla="*/ 35 h 187"/>
                <a:gd name="T2" fmla="*/ 59 w 115"/>
                <a:gd name="T3" fmla="*/ 38 h 187"/>
                <a:gd name="T4" fmla="*/ 61 w 115"/>
                <a:gd name="T5" fmla="*/ 40 h 187"/>
                <a:gd name="T6" fmla="*/ 63 w 115"/>
                <a:gd name="T7" fmla="*/ 54 h 187"/>
                <a:gd name="T8" fmla="*/ 56 w 115"/>
                <a:gd name="T9" fmla="*/ 68 h 187"/>
                <a:gd name="T10" fmla="*/ 54 w 115"/>
                <a:gd name="T11" fmla="*/ 74 h 187"/>
                <a:gd name="T12" fmla="*/ 44 w 115"/>
                <a:gd name="T13" fmla="*/ 44 h 187"/>
                <a:gd name="T14" fmla="*/ 37 w 115"/>
                <a:gd name="T15" fmla="*/ 44 h 187"/>
                <a:gd name="T16" fmla="*/ 30 w 115"/>
                <a:gd name="T17" fmla="*/ 39 h 187"/>
                <a:gd name="T18" fmla="*/ 0 w 115"/>
                <a:gd name="T19" fmla="*/ 49 h 187"/>
                <a:gd name="T20" fmla="*/ 4 w 115"/>
                <a:gd name="T21" fmla="*/ 58 h 187"/>
                <a:gd name="T22" fmla="*/ 7 w 115"/>
                <a:gd name="T23" fmla="*/ 59 h 187"/>
                <a:gd name="T24" fmla="*/ 10 w 115"/>
                <a:gd name="T25" fmla="*/ 59 h 187"/>
                <a:gd name="T26" fmla="*/ 13 w 115"/>
                <a:gd name="T27" fmla="*/ 60 h 187"/>
                <a:gd name="T28" fmla="*/ 15 w 115"/>
                <a:gd name="T29" fmla="*/ 61 h 187"/>
                <a:gd name="T30" fmla="*/ 30 w 115"/>
                <a:gd name="T31" fmla="*/ 66 h 187"/>
                <a:gd name="T32" fmla="*/ 29 w 115"/>
                <a:gd name="T33" fmla="*/ 93 h 187"/>
                <a:gd name="T34" fmla="*/ 31 w 115"/>
                <a:gd name="T35" fmla="*/ 102 h 187"/>
                <a:gd name="T36" fmla="*/ 25 w 115"/>
                <a:gd name="T37" fmla="*/ 117 h 187"/>
                <a:gd name="T38" fmla="*/ 12 w 115"/>
                <a:gd name="T39" fmla="*/ 135 h 187"/>
                <a:gd name="T40" fmla="*/ 12 w 115"/>
                <a:gd name="T41" fmla="*/ 136 h 187"/>
                <a:gd name="T42" fmla="*/ 13 w 115"/>
                <a:gd name="T43" fmla="*/ 138 h 187"/>
                <a:gd name="T44" fmla="*/ 18 w 115"/>
                <a:gd name="T45" fmla="*/ 154 h 187"/>
                <a:gd name="T46" fmla="*/ 20 w 115"/>
                <a:gd name="T47" fmla="*/ 179 h 187"/>
                <a:gd name="T48" fmla="*/ 23 w 115"/>
                <a:gd name="T49" fmla="*/ 187 h 187"/>
                <a:gd name="T50" fmla="*/ 26 w 115"/>
                <a:gd name="T51" fmla="*/ 183 h 187"/>
                <a:gd name="T52" fmla="*/ 26 w 115"/>
                <a:gd name="T53" fmla="*/ 183 h 187"/>
                <a:gd name="T54" fmla="*/ 53 w 115"/>
                <a:gd name="T55" fmla="*/ 157 h 187"/>
                <a:gd name="T56" fmla="*/ 54 w 115"/>
                <a:gd name="T57" fmla="*/ 135 h 187"/>
                <a:gd name="T58" fmla="*/ 47 w 115"/>
                <a:gd name="T59" fmla="*/ 113 h 187"/>
                <a:gd name="T60" fmla="*/ 53 w 115"/>
                <a:gd name="T61" fmla="*/ 99 h 187"/>
                <a:gd name="T62" fmla="*/ 64 w 115"/>
                <a:gd name="T63" fmla="*/ 90 h 187"/>
                <a:gd name="T64" fmla="*/ 89 w 115"/>
                <a:gd name="T65" fmla="*/ 71 h 187"/>
                <a:gd name="T66" fmla="*/ 112 w 115"/>
                <a:gd name="T67" fmla="*/ 24 h 187"/>
                <a:gd name="T68" fmla="*/ 111 w 115"/>
                <a:gd name="T69" fmla="*/ 0 h 187"/>
                <a:gd name="T70" fmla="*/ 108 w 115"/>
                <a:gd name="T71" fmla="*/ 1 h 187"/>
                <a:gd name="T72" fmla="*/ 105 w 115"/>
                <a:gd name="T73" fmla="*/ 3 h 187"/>
                <a:gd name="T74" fmla="*/ 104 w 115"/>
                <a:gd name="T75" fmla="*/ 3 h 187"/>
                <a:gd name="T76" fmla="*/ 103 w 115"/>
                <a:gd name="T77" fmla="*/ 4 h 187"/>
                <a:gd name="T78" fmla="*/ 99 w 115"/>
                <a:gd name="T79" fmla="*/ 6 h 187"/>
                <a:gd name="T80" fmla="*/ 88 w 115"/>
                <a:gd name="T81" fmla="*/ 7 h 187"/>
                <a:gd name="T82" fmla="*/ 81 w 115"/>
                <a:gd name="T83" fmla="*/ 12 h 187"/>
                <a:gd name="T84" fmla="*/ 67 w 115"/>
                <a:gd name="T85" fmla="*/ 13 h 187"/>
                <a:gd name="T86" fmla="*/ 59 w 115"/>
                <a:gd name="T87" fmla="*/ 10 h 187"/>
                <a:gd name="T88" fmla="*/ 55 w 115"/>
                <a:gd name="T89" fmla="*/ 11 h 187"/>
                <a:gd name="T90" fmla="*/ 52 w 115"/>
                <a:gd name="T91" fmla="*/ 1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187">
                  <a:moveTo>
                    <a:pt x="51" y="13"/>
                  </a:moveTo>
                  <a:cubicBezTo>
                    <a:pt x="50" y="16"/>
                    <a:pt x="52" y="22"/>
                    <a:pt x="54" y="27"/>
                  </a:cubicBezTo>
                  <a:cubicBezTo>
                    <a:pt x="55" y="30"/>
                    <a:pt x="56" y="33"/>
                    <a:pt x="56" y="35"/>
                  </a:cubicBezTo>
                  <a:cubicBezTo>
                    <a:pt x="56" y="35"/>
                    <a:pt x="57" y="36"/>
                    <a:pt x="57" y="36"/>
                  </a:cubicBezTo>
                  <a:cubicBezTo>
                    <a:pt x="57" y="36"/>
                    <a:pt x="58" y="36"/>
                    <a:pt x="58" y="37"/>
                  </a:cubicBezTo>
                  <a:cubicBezTo>
                    <a:pt x="58" y="37"/>
                    <a:pt x="59" y="37"/>
                    <a:pt x="59" y="38"/>
                  </a:cubicBezTo>
                  <a:cubicBezTo>
                    <a:pt x="59" y="38"/>
                    <a:pt x="60" y="38"/>
                    <a:pt x="60" y="38"/>
                  </a:cubicBezTo>
                  <a:cubicBezTo>
                    <a:pt x="60" y="39"/>
                    <a:pt x="61" y="39"/>
                    <a:pt x="61" y="39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2" y="40"/>
                    <a:pt x="62" y="41"/>
                    <a:pt x="63" y="41"/>
                  </a:cubicBezTo>
                  <a:cubicBezTo>
                    <a:pt x="65" y="44"/>
                    <a:pt x="65" y="45"/>
                    <a:pt x="64" y="48"/>
                  </a:cubicBezTo>
                  <a:cubicBezTo>
                    <a:pt x="64" y="49"/>
                    <a:pt x="63" y="51"/>
                    <a:pt x="63" y="54"/>
                  </a:cubicBezTo>
                  <a:cubicBezTo>
                    <a:pt x="64" y="60"/>
                    <a:pt x="62" y="61"/>
                    <a:pt x="59" y="62"/>
                  </a:cubicBezTo>
                  <a:cubicBezTo>
                    <a:pt x="58" y="62"/>
                    <a:pt x="57" y="62"/>
                    <a:pt x="56" y="63"/>
                  </a:cubicBezTo>
                  <a:cubicBezTo>
                    <a:pt x="55" y="64"/>
                    <a:pt x="56" y="66"/>
                    <a:pt x="56" y="68"/>
                  </a:cubicBezTo>
                  <a:cubicBezTo>
                    <a:pt x="56" y="70"/>
                    <a:pt x="56" y="71"/>
                    <a:pt x="56" y="72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0" y="74"/>
                    <a:pt x="42" y="59"/>
                    <a:pt x="42" y="59"/>
                  </a:cubicBezTo>
                  <a:cubicBezTo>
                    <a:pt x="41" y="57"/>
                    <a:pt x="42" y="55"/>
                    <a:pt x="43" y="52"/>
                  </a:cubicBezTo>
                  <a:cubicBezTo>
                    <a:pt x="44" y="49"/>
                    <a:pt x="45" y="46"/>
                    <a:pt x="44" y="44"/>
                  </a:cubicBezTo>
                  <a:cubicBezTo>
                    <a:pt x="44" y="43"/>
                    <a:pt x="44" y="43"/>
                    <a:pt x="43" y="43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8" y="44"/>
                    <a:pt x="38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5" y="44"/>
                    <a:pt x="33" y="42"/>
                    <a:pt x="31" y="40"/>
                  </a:cubicBezTo>
                  <a:cubicBezTo>
                    <a:pt x="30" y="40"/>
                    <a:pt x="30" y="40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6" y="40"/>
                    <a:pt x="11" y="45"/>
                    <a:pt x="0" y="4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5" y="58"/>
                    <a:pt x="5" y="58"/>
                  </a:cubicBezTo>
                  <a:cubicBezTo>
                    <a:pt x="5" y="58"/>
                    <a:pt x="6" y="58"/>
                    <a:pt x="6" y="58"/>
                  </a:cubicBezTo>
                  <a:cubicBezTo>
                    <a:pt x="6" y="58"/>
                    <a:pt x="6" y="58"/>
                    <a:pt x="7" y="59"/>
                  </a:cubicBezTo>
                  <a:cubicBezTo>
                    <a:pt x="7" y="59"/>
                    <a:pt x="7" y="59"/>
                    <a:pt x="8" y="59"/>
                  </a:cubicBezTo>
                  <a:cubicBezTo>
                    <a:pt x="8" y="59"/>
                    <a:pt x="8" y="59"/>
                    <a:pt x="9" y="59"/>
                  </a:cubicBezTo>
                  <a:cubicBezTo>
                    <a:pt x="9" y="59"/>
                    <a:pt x="9" y="59"/>
                    <a:pt x="10" y="59"/>
                  </a:cubicBezTo>
                  <a:cubicBezTo>
                    <a:pt x="10" y="59"/>
                    <a:pt x="10" y="59"/>
                    <a:pt x="11" y="59"/>
                  </a:cubicBezTo>
                  <a:cubicBezTo>
                    <a:pt x="11" y="59"/>
                    <a:pt x="11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4" y="60"/>
                  </a:cubicBezTo>
                  <a:cubicBezTo>
                    <a:pt x="14" y="60"/>
                    <a:pt x="14" y="60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1"/>
                    <a:pt x="17" y="61"/>
                    <a:pt x="17" y="62"/>
                  </a:cubicBezTo>
                  <a:cubicBezTo>
                    <a:pt x="20" y="63"/>
                    <a:pt x="23" y="64"/>
                    <a:pt x="26" y="65"/>
                  </a:cubicBezTo>
                  <a:cubicBezTo>
                    <a:pt x="28" y="65"/>
                    <a:pt x="29" y="66"/>
                    <a:pt x="30" y="66"/>
                  </a:cubicBezTo>
                  <a:cubicBezTo>
                    <a:pt x="32" y="67"/>
                    <a:pt x="32" y="70"/>
                    <a:pt x="31" y="77"/>
                  </a:cubicBezTo>
                  <a:cubicBezTo>
                    <a:pt x="31" y="80"/>
                    <a:pt x="31" y="83"/>
                    <a:pt x="31" y="85"/>
                  </a:cubicBezTo>
                  <a:cubicBezTo>
                    <a:pt x="32" y="89"/>
                    <a:pt x="30" y="91"/>
                    <a:pt x="29" y="93"/>
                  </a:cubicBezTo>
                  <a:cubicBezTo>
                    <a:pt x="28" y="93"/>
                    <a:pt x="28" y="94"/>
                    <a:pt x="28" y="94"/>
                  </a:cubicBezTo>
                  <a:cubicBezTo>
                    <a:pt x="30" y="96"/>
                    <a:pt x="30" y="99"/>
                    <a:pt x="31" y="101"/>
                  </a:cubicBezTo>
                  <a:cubicBezTo>
                    <a:pt x="31" y="101"/>
                    <a:pt x="31" y="102"/>
                    <a:pt x="31" y="102"/>
                  </a:cubicBezTo>
                  <a:cubicBezTo>
                    <a:pt x="32" y="102"/>
                    <a:pt x="32" y="103"/>
                    <a:pt x="32" y="104"/>
                  </a:cubicBezTo>
                  <a:cubicBezTo>
                    <a:pt x="33" y="107"/>
                    <a:pt x="27" y="113"/>
                    <a:pt x="25" y="114"/>
                  </a:cubicBezTo>
                  <a:cubicBezTo>
                    <a:pt x="25" y="114"/>
                    <a:pt x="25" y="116"/>
                    <a:pt x="25" y="117"/>
                  </a:cubicBezTo>
                  <a:cubicBezTo>
                    <a:pt x="25" y="119"/>
                    <a:pt x="24" y="122"/>
                    <a:pt x="23" y="125"/>
                  </a:cubicBezTo>
                  <a:cubicBezTo>
                    <a:pt x="21" y="127"/>
                    <a:pt x="18" y="130"/>
                    <a:pt x="14" y="133"/>
                  </a:cubicBezTo>
                  <a:cubicBezTo>
                    <a:pt x="14" y="134"/>
                    <a:pt x="13" y="134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5"/>
                    <a:pt x="12" y="136"/>
                    <a:pt x="12" y="136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12" y="136"/>
                    <a:pt x="12" y="137"/>
                    <a:pt x="13" y="137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3" y="138"/>
                    <a:pt x="13" y="138"/>
                    <a:pt x="13" y="139"/>
                  </a:cubicBezTo>
                  <a:cubicBezTo>
                    <a:pt x="13" y="139"/>
                    <a:pt x="13" y="140"/>
                    <a:pt x="13" y="140"/>
                  </a:cubicBezTo>
                  <a:cubicBezTo>
                    <a:pt x="14" y="144"/>
                    <a:pt x="17" y="153"/>
                    <a:pt x="18" y="154"/>
                  </a:cubicBezTo>
                  <a:cubicBezTo>
                    <a:pt x="23" y="157"/>
                    <a:pt x="20" y="177"/>
                    <a:pt x="20" y="177"/>
                  </a:cubicBezTo>
                  <a:cubicBezTo>
                    <a:pt x="20" y="177"/>
                    <a:pt x="20" y="178"/>
                    <a:pt x="20" y="178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0" y="181"/>
                    <a:pt x="21" y="185"/>
                    <a:pt x="21" y="187"/>
                  </a:cubicBezTo>
                  <a:cubicBezTo>
                    <a:pt x="21" y="187"/>
                    <a:pt x="22" y="187"/>
                    <a:pt x="23" y="187"/>
                  </a:cubicBezTo>
                  <a:cubicBezTo>
                    <a:pt x="23" y="187"/>
                    <a:pt x="23" y="187"/>
                    <a:pt x="23" y="187"/>
                  </a:cubicBezTo>
                  <a:cubicBezTo>
                    <a:pt x="24" y="187"/>
                    <a:pt x="25" y="187"/>
                    <a:pt x="26" y="187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6" y="186"/>
                    <a:pt x="26" y="184"/>
                    <a:pt x="26" y="183"/>
                  </a:cubicBezTo>
                  <a:cubicBezTo>
                    <a:pt x="26" y="183"/>
                    <a:pt x="26" y="183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4" y="183"/>
                    <a:pt x="22" y="182"/>
                    <a:pt x="22" y="180"/>
                  </a:cubicBezTo>
                  <a:cubicBezTo>
                    <a:pt x="19" y="174"/>
                    <a:pt x="35" y="166"/>
                    <a:pt x="41" y="164"/>
                  </a:cubicBezTo>
                  <a:cubicBezTo>
                    <a:pt x="50" y="161"/>
                    <a:pt x="53" y="159"/>
                    <a:pt x="53" y="157"/>
                  </a:cubicBezTo>
                  <a:cubicBezTo>
                    <a:pt x="54" y="155"/>
                    <a:pt x="54" y="153"/>
                    <a:pt x="54" y="150"/>
                  </a:cubicBezTo>
                  <a:cubicBezTo>
                    <a:pt x="54" y="146"/>
                    <a:pt x="54" y="143"/>
                    <a:pt x="55" y="140"/>
                  </a:cubicBezTo>
                  <a:cubicBezTo>
                    <a:pt x="55" y="139"/>
                    <a:pt x="55" y="138"/>
                    <a:pt x="54" y="135"/>
                  </a:cubicBezTo>
                  <a:cubicBezTo>
                    <a:pt x="54" y="133"/>
                    <a:pt x="53" y="131"/>
                    <a:pt x="53" y="127"/>
                  </a:cubicBezTo>
                  <a:cubicBezTo>
                    <a:pt x="52" y="122"/>
                    <a:pt x="51" y="120"/>
                    <a:pt x="49" y="118"/>
                  </a:cubicBezTo>
                  <a:cubicBezTo>
                    <a:pt x="49" y="116"/>
                    <a:pt x="48" y="115"/>
                    <a:pt x="47" y="113"/>
                  </a:cubicBezTo>
                  <a:cubicBezTo>
                    <a:pt x="46" y="110"/>
                    <a:pt x="46" y="106"/>
                    <a:pt x="47" y="104"/>
                  </a:cubicBezTo>
                  <a:cubicBezTo>
                    <a:pt x="48" y="103"/>
                    <a:pt x="49" y="102"/>
                    <a:pt x="51" y="102"/>
                  </a:cubicBezTo>
                  <a:cubicBezTo>
                    <a:pt x="52" y="102"/>
                    <a:pt x="52" y="102"/>
                    <a:pt x="53" y="99"/>
                  </a:cubicBezTo>
                  <a:cubicBezTo>
                    <a:pt x="53" y="99"/>
                    <a:pt x="54" y="98"/>
                    <a:pt x="54" y="97"/>
                  </a:cubicBezTo>
                  <a:cubicBezTo>
                    <a:pt x="56" y="94"/>
                    <a:pt x="58" y="93"/>
                    <a:pt x="60" y="92"/>
                  </a:cubicBezTo>
                  <a:cubicBezTo>
                    <a:pt x="61" y="92"/>
                    <a:pt x="63" y="91"/>
                    <a:pt x="64" y="90"/>
                  </a:cubicBezTo>
                  <a:cubicBezTo>
                    <a:pt x="66" y="89"/>
                    <a:pt x="67" y="88"/>
                    <a:pt x="68" y="86"/>
                  </a:cubicBezTo>
                  <a:cubicBezTo>
                    <a:pt x="70" y="83"/>
                    <a:pt x="72" y="81"/>
                    <a:pt x="76" y="77"/>
                  </a:cubicBezTo>
                  <a:cubicBezTo>
                    <a:pt x="80" y="74"/>
                    <a:pt x="85" y="73"/>
                    <a:pt x="89" y="71"/>
                  </a:cubicBezTo>
                  <a:cubicBezTo>
                    <a:pt x="92" y="70"/>
                    <a:pt x="96" y="69"/>
                    <a:pt x="98" y="68"/>
                  </a:cubicBezTo>
                  <a:cubicBezTo>
                    <a:pt x="105" y="64"/>
                    <a:pt x="115" y="49"/>
                    <a:pt x="115" y="46"/>
                  </a:cubicBezTo>
                  <a:cubicBezTo>
                    <a:pt x="114" y="44"/>
                    <a:pt x="112" y="30"/>
                    <a:pt x="112" y="24"/>
                  </a:cubicBezTo>
                  <a:cubicBezTo>
                    <a:pt x="113" y="21"/>
                    <a:pt x="112" y="14"/>
                    <a:pt x="112" y="8"/>
                  </a:cubicBezTo>
                  <a:cubicBezTo>
                    <a:pt x="112" y="5"/>
                    <a:pt x="112" y="2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111" y="0"/>
                    <a:pt x="110" y="0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7" y="2"/>
                    <a:pt x="107" y="2"/>
                  </a:cubicBezTo>
                  <a:cubicBezTo>
                    <a:pt x="107" y="2"/>
                    <a:pt x="106" y="2"/>
                    <a:pt x="106" y="2"/>
                  </a:cubicBezTo>
                  <a:cubicBezTo>
                    <a:pt x="106" y="2"/>
                    <a:pt x="106" y="2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3"/>
                    <a:pt x="104" y="3"/>
                    <a:pt x="104" y="4"/>
                  </a:cubicBezTo>
                  <a:cubicBezTo>
                    <a:pt x="104" y="4"/>
                    <a:pt x="104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2" y="6"/>
                    <a:pt x="100" y="6"/>
                    <a:pt x="99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6" y="6"/>
                    <a:pt x="95" y="6"/>
                    <a:pt x="95" y="6"/>
                  </a:cubicBezTo>
                  <a:cubicBezTo>
                    <a:pt x="92" y="9"/>
                    <a:pt x="90" y="8"/>
                    <a:pt x="88" y="7"/>
                  </a:cubicBezTo>
                  <a:cubicBezTo>
                    <a:pt x="87" y="7"/>
                    <a:pt x="87" y="7"/>
                    <a:pt x="86" y="7"/>
                  </a:cubicBezTo>
                  <a:cubicBezTo>
                    <a:pt x="86" y="7"/>
                    <a:pt x="85" y="8"/>
                    <a:pt x="85" y="9"/>
                  </a:cubicBezTo>
                  <a:cubicBezTo>
                    <a:pt x="85" y="10"/>
                    <a:pt x="84" y="12"/>
                    <a:pt x="81" y="12"/>
                  </a:cubicBezTo>
                  <a:cubicBezTo>
                    <a:pt x="79" y="12"/>
                    <a:pt x="77" y="12"/>
                    <a:pt x="76" y="12"/>
                  </a:cubicBezTo>
                  <a:cubicBezTo>
                    <a:pt x="75" y="11"/>
                    <a:pt x="74" y="12"/>
                    <a:pt x="72" y="12"/>
                  </a:cubicBezTo>
                  <a:cubicBezTo>
                    <a:pt x="70" y="13"/>
                    <a:pt x="68" y="13"/>
                    <a:pt x="67" y="13"/>
                  </a:cubicBezTo>
                  <a:cubicBezTo>
                    <a:pt x="64" y="13"/>
                    <a:pt x="63" y="11"/>
                    <a:pt x="63" y="10"/>
                  </a:cubicBezTo>
                  <a:cubicBezTo>
                    <a:pt x="63" y="10"/>
                    <a:pt x="63" y="10"/>
                    <a:pt x="62" y="9"/>
                  </a:cubicBezTo>
                  <a:cubicBezTo>
                    <a:pt x="61" y="9"/>
                    <a:pt x="60" y="10"/>
                    <a:pt x="59" y="10"/>
                  </a:cubicBezTo>
                  <a:cubicBezTo>
                    <a:pt x="58" y="10"/>
                    <a:pt x="57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2" y="10"/>
                  </a:cubicBezTo>
                  <a:cubicBezTo>
                    <a:pt x="52" y="11"/>
                    <a:pt x="52" y="12"/>
                    <a:pt x="51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3" name="Freeform 1777"/>
            <p:cNvSpPr>
              <a:spLocks/>
            </p:cNvSpPr>
            <p:nvPr/>
          </p:nvSpPr>
          <p:spPr bwMode="auto">
            <a:xfrm>
              <a:off x="1994" y="3148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4" name="Freeform 1778"/>
            <p:cNvSpPr>
              <a:spLocks/>
            </p:cNvSpPr>
            <p:nvPr/>
          </p:nvSpPr>
          <p:spPr bwMode="auto">
            <a:xfrm>
              <a:off x="1996" y="3148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5" name="Freeform 1779"/>
            <p:cNvSpPr>
              <a:spLocks/>
            </p:cNvSpPr>
            <p:nvPr/>
          </p:nvSpPr>
          <p:spPr bwMode="auto">
            <a:xfrm>
              <a:off x="1992" y="314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6" name="Freeform 1780"/>
            <p:cNvSpPr>
              <a:spLocks/>
            </p:cNvSpPr>
            <p:nvPr/>
          </p:nvSpPr>
          <p:spPr bwMode="auto">
            <a:xfrm>
              <a:off x="1999" y="3219"/>
              <a:ext cx="2" cy="2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7" name="Freeform 1781"/>
            <p:cNvSpPr>
              <a:spLocks/>
            </p:cNvSpPr>
            <p:nvPr/>
          </p:nvSpPr>
          <p:spPr bwMode="auto">
            <a:xfrm>
              <a:off x="1991" y="31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8" name="Freeform 1782"/>
            <p:cNvSpPr>
              <a:spLocks/>
            </p:cNvSpPr>
            <p:nvPr/>
          </p:nvSpPr>
          <p:spPr bwMode="auto">
            <a:xfrm>
              <a:off x="2000" y="3149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9" name="Freeform 1783"/>
            <p:cNvSpPr>
              <a:spLocks/>
            </p:cNvSpPr>
            <p:nvPr/>
          </p:nvSpPr>
          <p:spPr bwMode="auto">
            <a:xfrm>
              <a:off x="2002" y="3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0" name="Freeform 1784"/>
            <p:cNvSpPr>
              <a:spLocks/>
            </p:cNvSpPr>
            <p:nvPr/>
          </p:nvSpPr>
          <p:spPr bwMode="auto">
            <a:xfrm>
              <a:off x="1998" y="3148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1" name="Freeform 1785"/>
            <p:cNvSpPr>
              <a:spLocks/>
            </p:cNvSpPr>
            <p:nvPr/>
          </p:nvSpPr>
          <p:spPr bwMode="auto">
            <a:xfrm>
              <a:off x="2006" y="3262"/>
              <a:ext cx="1" cy="8"/>
            </a:xfrm>
            <a:custGeom>
              <a:avLst/>
              <a:gdLst>
                <a:gd name="T0" fmla="*/ 0 w 1"/>
                <a:gd name="T1" fmla="*/ 2 h 9"/>
                <a:gd name="T2" fmla="*/ 1 w 1"/>
                <a:gd name="T3" fmla="*/ 9 h 9"/>
                <a:gd name="T4" fmla="*/ 1 w 1"/>
                <a:gd name="T5" fmla="*/ 9 h 9"/>
                <a:gd name="T6" fmla="*/ 0 w 1"/>
                <a:gd name="T7" fmla="*/ 1 h 9"/>
                <a:gd name="T8" fmla="*/ 0 w 1"/>
                <a:gd name="T9" fmla="*/ 0 h 9"/>
                <a:gd name="T10" fmla="*/ 0 w 1"/>
                <a:gd name="T11" fmla="*/ 1 h 9"/>
                <a:gd name="T12" fmla="*/ 0 w 1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9">
                  <a:moveTo>
                    <a:pt x="0" y="2"/>
                  </a:moveTo>
                  <a:cubicBezTo>
                    <a:pt x="0" y="4"/>
                    <a:pt x="1" y="7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7"/>
                    <a:pt x="0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2" name="Freeform 1786"/>
            <p:cNvSpPr>
              <a:spLocks/>
            </p:cNvSpPr>
            <p:nvPr/>
          </p:nvSpPr>
          <p:spPr bwMode="auto">
            <a:xfrm>
              <a:off x="2009" y="3270"/>
              <a:ext cx="3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3" name="Freeform 1787"/>
            <p:cNvSpPr>
              <a:spLocks/>
            </p:cNvSpPr>
            <p:nvPr/>
          </p:nvSpPr>
          <p:spPr bwMode="auto">
            <a:xfrm>
              <a:off x="2000" y="322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4" name="Freeform 1788"/>
            <p:cNvSpPr>
              <a:spLocks/>
            </p:cNvSpPr>
            <p:nvPr/>
          </p:nvSpPr>
          <p:spPr bwMode="auto">
            <a:xfrm>
              <a:off x="1999" y="3222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5" name="Freeform 1789"/>
            <p:cNvSpPr>
              <a:spLocks/>
            </p:cNvSpPr>
            <p:nvPr/>
          </p:nvSpPr>
          <p:spPr bwMode="auto">
            <a:xfrm>
              <a:off x="2000" y="3223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6" name="Freeform 1790"/>
            <p:cNvSpPr>
              <a:spLocks/>
            </p:cNvSpPr>
            <p:nvPr/>
          </p:nvSpPr>
          <p:spPr bwMode="auto">
            <a:xfrm>
              <a:off x="2006" y="3261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7" name="Freeform 1791"/>
            <p:cNvSpPr>
              <a:spLocks/>
            </p:cNvSpPr>
            <p:nvPr/>
          </p:nvSpPr>
          <p:spPr bwMode="auto">
            <a:xfrm>
              <a:off x="1999" y="3221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8" name="Freeform 1792"/>
            <p:cNvSpPr>
              <a:spLocks/>
            </p:cNvSpPr>
            <p:nvPr/>
          </p:nvSpPr>
          <p:spPr bwMode="auto">
            <a:xfrm>
              <a:off x="2007" y="3270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9" name="Freeform 1793"/>
            <p:cNvSpPr>
              <a:spLocks/>
            </p:cNvSpPr>
            <p:nvPr/>
          </p:nvSpPr>
          <p:spPr bwMode="auto">
            <a:xfrm>
              <a:off x="2006" y="3262"/>
              <a:ext cx="0" cy="2"/>
            </a:xfrm>
            <a:custGeom>
              <a:avLst/>
              <a:gdLst>
                <a:gd name="T0" fmla="*/ 0 h 2"/>
                <a:gd name="T1" fmla="*/ 2 h 2"/>
                <a:gd name="T2" fmla="*/ 1 h 2"/>
                <a:gd name="T3" fmla="*/ 0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0" name="Freeform 1794"/>
            <p:cNvSpPr>
              <a:spLocks/>
            </p:cNvSpPr>
            <p:nvPr/>
          </p:nvSpPr>
          <p:spPr bwMode="auto">
            <a:xfrm>
              <a:off x="2007" y="32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1" name="Freeform 1795"/>
            <p:cNvSpPr>
              <a:spLocks/>
            </p:cNvSpPr>
            <p:nvPr/>
          </p:nvSpPr>
          <p:spPr bwMode="auto">
            <a:xfrm>
              <a:off x="1987" y="3129"/>
              <a:ext cx="28" cy="9"/>
            </a:xfrm>
            <a:custGeom>
              <a:avLst/>
              <a:gdLst>
                <a:gd name="T0" fmla="*/ 0 w 29"/>
                <a:gd name="T1" fmla="*/ 10 h 10"/>
                <a:gd name="T2" fmla="*/ 29 w 29"/>
                <a:gd name="T3" fmla="*/ 0 h 10"/>
                <a:gd name="T4" fmla="*/ 29 w 29"/>
                <a:gd name="T5" fmla="*/ 0 h 10"/>
                <a:gd name="T6" fmla="*/ 0 w 2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cubicBezTo>
                    <a:pt x="11" y="6"/>
                    <a:pt x="26" y="1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6" y="1"/>
                    <a:pt x="11" y="6"/>
                    <a:pt x="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2" name="Freeform 1796"/>
            <p:cNvSpPr>
              <a:spLocks/>
            </p:cNvSpPr>
            <p:nvPr/>
          </p:nvSpPr>
          <p:spPr bwMode="auto">
            <a:xfrm>
              <a:off x="1987" y="3138"/>
              <a:ext cx="3" cy="9"/>
            </a:xfrm>
            <a:custGeom>
              <a:avLst/>
              <a:gdLst>
                <a:gd name="T0" fmla="*/ 3 w 3"/>
                <a:gd name="T1" fmla="*/ 9 h 9"/>
                <a:gd name="T2" fmla="*/ 0 w 3"/>
                <a:gd name="T3" fmla="*/ 0 h 9"/>
                <a:gd name="T4" fmla="*/ 3 w 3"/>
                <a:gd name="T5" fmla="*/ 9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3" name="Freeform 1797"/>
            <p:cNvSpPr>
              <a:spLocks/>
            </p:cNvSpPr>
            <p:nvPr/>
          </p:nvSpPr>
          <p:spPr bwMode="auto">
            <a:xfrm>
              <a:off x="1980" y="2985"/>
              <a:ext cx="113" cy="115"/>
            </a:xfrm>
            <a:custGeom>
              <a:avLst/>
              <a:gdLst>
                <a:gd name="T0" fmla="*/ 45 w 118"/>
                <a:gd name="T1" fmla="*/ 16 h 120"/>
                <a:gd name="T2" fmla="*/ 25 w 118"/>
                <a:gd name="T3" fmla="*/ 17 h 120"/>
                <a:gd name="T4" fmla="*/ 21 w 118"/>
                <a:gd name="T5" fmla="*/ 0 h 120"/>
                <a:gd name="T6" fmla="*/ 13 w 118"/>
                <a:gd name="T7" fmla="*/ 4 h 120"/>
                <a:gd name="T8" fmla="*/ 14 w 118"/>
                <a:gd name="T9" fmla="*/ 14 h 120"/>
                <a:gd name="T10" fmla="*/ 11 w 118"/>
                <a:gd name="T11" fmla="*/ 16 h 120"/>
                <a:gd name="T12" fmla="*/ 11 w 118"/>
                <a:gd name="T13" fmla="*/ 18 h 120"/>
                <a:gd name="T14" fmla="*/ 14 w 118"/>
                <a:gd name="T15" fmla="*/ 21 h 120"/>
                <a:gd name="T16" fmla="*/ 3 w 118"/>
                <a:gd name="T17" fmla="*/ 37 h 120"/>
                <a:gd name="T18" fmla="*/ 2 w 118"/>
                <a:gd name="T19" fmla="*/ 38 h 120"/>
                <a:gd name="T20" fmla="*/ 0 w 118"/>
                <a:gd name="T21" fmla="*/ 39 h 120"/>
                <a:gd name="T22" fmla="*/ 13 w 118"/>
                <a:gd name="T23" fmla="*/ 74 h 120"/>
                <a:gd name="T24" fmla="*/ 16 w 118"/>
                <a:gd name="T25" fmla="*/ 84 h 120"/>
                <a:gd name="T26" fmla="*/ 19 w 118"/>
                <a:gd name="T27" fmla="*/ 85 h 120"/>
                <a:gd name="T28" fmla="*/ 41 w 118"/>
                <a:gd name="T29" fmla="*/ 95 h 120"/>
                <a:gd name="T30" fmla="*/ 44 w 118"/>
                <a:gd name="T31" fmla="*/ 95 h 120"/>
                <a:gd name="T32" fmla="*/ 47 w 118"/>
                <a:gd name="T33" fmla="*/ 95 h 120"/>
                <a:gd name="T34" fmla="*/ 52 w 118"/>
                <a:gd name="T35" fmla="*/ 96 h 120"/>
                <a:gd name="T36" fmla="*/ 59 w 118"/>
                <a:gd name="T37" fmla="*/ 118 h 120"/>
                <a:gd name="T38" fmla="*/ 61 w 118"/>
                <a:gd name="T39" fmla="*/ 118 h 120"/>
                <a:gd name="T40" fmla="*/ 63 w 118"/>
                <a:gd name="T41" fmla="*/ 118 h 120"/>
                <a:gd name="T42" fmla="*/ 69 w 118"/>
                <a:gd name="T43" fmla="*/ 116 h 120"/>
                <a:gd name="T44" fmla="*/ 72 w 118"/>
                <a:gd name="T45" fmla="*/ 117 h 120"/>
                <a:gd name="T46" fmla="*/ 74 w 118"/>
                <a:gd name="T47" fmla="*/ 120 h 120"/>
                <a:gd name="T48" fmla="*/ 88 w 118"/>
                <a:gd name="T49" fmla="*/ 119 h 120"/>
                <a:gd name="T50" fmla="*/ 96 w 118"/>
                <a:gd name="T51" fmla="*/ 114 h 120"/>
                <a:gd name="T52" fmla="*/ 104 w 118"/>
                <a:gd name="T53" fmla="*/ 113 h 120"/>
                <a:gd name="T54" fmla="*/ 107 w 118"/>
                <a:gd name="T55" fmla="*/ 113 h 120"/>
                <a:gd name="T56" fmla="*/ 107 w 118"/>
                <a:gd name="T57" fmla="*/ 112 h 120"/>
                <a:gd name="T58" fmla="*/ 107 w 118"/>
                <a:gd name="T59" fmla="*/ 112 h 120"/>
                <a:gd name="T60" fmla="*/ 108 w 118"/>
                <a:gd name="T61" fmla="*/ 112 h 120"/>
                <a:gd name="T62" fmla="*/ 108 w 118"/>
                <a:gd name="T63" fmla="*/ 111 h 120"/>
                <a:gd name="T64" fmla="*/ 109 w 118"/>
                <a:gd name="T65" fmla="*/ 111 h 120"/>
                <a:gd name="T66" fmla="*/ 110 w 118"/>
                <a:gd name="T67" fmla="*/ 110 h 120"/>
                <a:gd name="T68" fmla="*/ 112 w 118"/>
                <a:gd name="T69" fmla="*/ 109 h 120"/>
                <a:gd name="T70" fmla="*/ 114 w 118"/>
                <a:gd name="T71" fmla="*/ 108 h 120"/>
                <a:gd name="T72" fmla="*/ 116 w 118"/>
                <a:gd name="T73" fmla="*/ 107 h 120"/>
                <a:gd name="T74" fmla="*/ 118 w 118"/>
                <a:gd name="T75" fmla="*/ 106 h 120"/>
                <a:gd name="T76" fmla="*/ 108 w 118"/>
                <a:gd name="T77" fmla="*/ 92 h 120"/>
                <a:gd name="T78" fmla="*/ 106 w 118"/>
                <a:gd name="T79" fmla="*/ 78 h 120"/>
                <a:gd name="T80" fmla="*/ 108 w 118"/>
                <a:gd name="T81" fmla="*/ 66 h 120"/>
                <a:gd name="T82" fmla="*/ 106 w 118"/>
                <a:gd name="T83" fmla="*/ 42 h 120"/>
                <a:gd name="T84" fmla="*/ 101 w 118"/>
                <a:gd name="T85" fmla="*/ 39 h 120"/>
                <a:gd name="T86" fmla="*/ 97 w 118"/>
                <a:gd name="T87" fmla="*/ 36 h 120"/>
                <a:gd name="T88" fmla="*/ 92 w 118"/>
                <a:gd name="T89" fmla="*/ 33 h 120"/>
                <a:gd name="T90" fmla="*/ 90 w 118"/>
                <a:gd name="T91" fmla="*/ 31 h 120"/>
                <a:gd name="T92" fmla="*/ 87 w 118"/>
                <a:gd name="T93" fmla="*/ 29 h 120"/>
                <a:gd name="T94" fmla="*/ 43 w 118"/>
                <a:gd name="T95" fmla="*/ 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8" h="120">
                  <a:moveTo>
                    <a:pt x="43" y="10"/>
                  </a:moveTo>
                  <a:cubicBezTo>
                    <a:pt x="43" y="11"/>
                    <a:pt x="44" y="11"/>
                    <a:pt x="44" y="12"/>
                  </a:cubicBezTo>
                  <a:cubicBezTo>
                    <a:pt x="45" y="13"/>
                    <a:pt x="46" y="14"/>
                    <a:pt x="45" y="16"/>
                  </a:cubicBezTo>
                  <a:cubicBezTo>
                    <a:pt x="45" y="17"/>
                    <a:pt x="44" y="18"/>
                    <a:pt x="43" y="18"/>
                  </a:cubicBezTo>
                  <a:cubicBezTo>
                    <a:pt x="41" y="18"/>
                    <a:pt x="39" y="18"/>
                    <a:pt x="36" y="17"/>
                  </a:cubicBezTo>
                  <a:cubicBezTo>
                    <a:pt x="32" y="16"/>
                    <a:pt x="28" y="16"/>
                    <a:pt x="25" y="17"/>
                  </a:cubicBezTo>
                  <a:cubicBezTo>
                    <a:pt x="23" y="17"/>
                    <a:pt x="22" y="17"/>
                    <a:pt x="21" y="16"/>
                  </a:cubicBezTo>
                  <a:cubicBezTo>
                    <a:pt x="18" y="13"/>
                    <a:pt x="20" y="5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1"/>
                    <a:pt x="12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6" y="9"/>
                    <a:pt x="15" y="13"/>
                  </a:cubicBezTo>
                  <a:cubicBezTo>
                    <a:pt x="15" y="13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2" y="27"/>
                    <a:pt x="7" y="36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8"/>
                  </a:cubicBezTo>
                  <a:cubicBezTo>
                    <a:pt x="1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6"/>
                    <a:pt x="3" y="56"/>
                    <a:pt x="6" y="58"/>
                  </a:cubicBezTo>
                  <a:cubicBezTo>
                    <a:pt x="11" y="62"/>
                    <a:pt x="11" y="67"/>
                    <a:pt x="12" y="71"/>
                  </a:cubicBezTo>
                  <a:cubicBezTo>
                    <a:pt x="12" y="72"/>
                    <a:pt x="12" y="73"/>
                    <a:pt x="13" y="74"/>
                  </a:cubicBezTo>
                  <a:cubicBezTo>
                    <a:pt x="13" y="75"/>
                    <a:pt x="14" y="76"/>
                    <a:pt x="14" y="77"/>
                  </a:cubicBezTo>
                  <a:cubicBezTo>
                    <a:pt x="16" y="79"/>
                    <a:pt x="17" y="81"/>
                    <a:pt x="16" y="83"/>
                  </a:cubicBezTo>
                  <a:cubicBezTo>
                    <a:pt x="16" y="83"/>
                    <a:pt x="16" y="83"/>
                    <a:pt x="16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7" y="84"/>
                    <a:pt x="18" y="84"/>
                    <a:pt x="18" y="85"/>
                  </a:cubicBezTo>
                  <a:cubicBezTo>
                    <a:pt x="18" y="85"/>
                    <a:pt x="19" y="85"/>
                    <a:pt x="19" y="85"/>
                  </a:cubicBezTo>
                  <a:cubicBezTo>
                    <a:pt x="20" y="85"/>
                    <a:pt x="20" y="86"/>
                    <a:pt x="21" y="86"/>
                  </a:cubicBezTo>
                  <a:cubicBezTo>
                    <a:pt x="22" y="87"/>
                    <a:pt x="24" y="87"/>
                    <a:pt x="25" y="88"/>
                  </a:cubicBezTo>
                  <a:cubicBezTo>
                    <a:pt x="28" y="88"/>
                    <a:pt x="39" y="92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2" y="95"/>
                    <a:pt x="43" y="95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5"/>
                    <a:pt x="46" y="95"/>
                    <a:pt x="46" y="95"/>
                  </a:cubicBezTo>
                  <a:cubicBezTo>
                    <a:pt x="46" y="95"/>
                    <a:pt x="47" y="95"/>
                    <a:pt x="47" y="95"/>
                  </a:cubicBezTo>
                  <a:cubicBezTo>
                    <a:pt x="48" y="94"/>
                    <a:pt x="50" y="94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6" y="100"/>
                    <a:pt x="59" y="110"/>
                    <a:pt x="59" y="117"/>
                  </a:cubicBezTo>
                  <a:cubicBezTo>
                    <a:pt x="59" y="117"/>
                    <a:pt x="59" y="118"/>
                    <a:pt x="59" y="118"/>
                  </a:cubicBezTo>
                  <a:cubicBezTo>
                    <a:pt x="59" y="118"/>
                    <a:pt x="60" y="118"/>
                    <a:pt x="60" y="118"/>
                  </a:cubicBezTo>
                  <a:cubicBezTo>
                    <a:pt x="60" y="118"/>
                    <a:pt x="61" y="118"/>
                    <a:pt x="61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2" y="118"/>
                    <a:pt x="62" y="118"/>
                    <a:pt x="62" y="118"/>
                  </a:cubicBezTo>
                  <a:cubicBezTo>
                    <a:pt x="62" y="118"/>
                    <a:pt x="63" y="118"/>
                    <a:pt x="63" y="118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4" y="118"/>
                    <a:pt x="64" y="118"/>
                    <a:pt x="65" y="117"/>
                  </a:cubicBezTo>
                  <a:cubicBezTo>
                    <a:pt x="66" y="117"/>
                    <a:pt x="67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70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4" y="119"/>
                    <a:pt x="74" y="120"/>
                  </a:cubicBezTo>
                  <a:cubicBezTo>
                    <a:pt x="75" y="120"/>
                    <a:pt x="77" y="120"/>
                    <a:pt x="78" y="119"/>
                  </a:cubicBezTo>
                  <a:cubicBezTo>
                    <a:pt x="81" y="119"/>
                    <a:pt x="83" y="118"/>
                    <a:pt x="84" y="119"/>
                  </a:cubicBezTo>
                  <a:cubicBezTo>
                    <a:pt x="85" y="119"/>
                    <a:pt x="86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9" y="115"/>
                    <a:pt x="91" y="113"/>
                    <a:pt x="94" y="114"/>
                  </a:cubicBezTo>
                  <a:cubicBezTo>
                    <a:pt x="95" y="114"/>
                    <a:pt x="96" y="114"/>
                    <a:pt x="96" y="114"/>
                  </a:cubicBezTo>
                  <a:cubicBezTo>
                    <a:pt x="97" y="115"/>
                    <a:pt x="97" y="115"/>
                    <a:pt x="98" y="115"/>
                  </a:cubicBezTo>
                  <a:cubicBezTo>
                    <a:pt x="98" y="115"/>
                    <a:pt x="98" y="115"/>
                    <a:pt x="99" y="114"/>
                  </a:cubicBezTo>
                  <a:cubicBezTo>
                    <a:pt x="101" y="113"/>
                    <a:pt x="103" y="113"/>
                    <a:pt x="104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08" y="112"/>
                    <a:pt x="108" y="112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8" y="112"/>
                    <a:pt x="108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09" y="111"/>
                    <a:pt x="110" y="111"/>
                    <a:pt x="110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0" y="110"/>
                    <a:pt x="110" y="110"/>
                    <a:pt x="111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0"/>
                    <a:pt x="111" y="110"/>
                    <a:pt x="112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9"/>
                    <a:pt x="113" y="109"/>
                    <a:pt x="113" y="109"/>
                  </a:cubicBezTo>
                  <a:cubicBezTo>
                    <a:pt x="113" y="109"/>
                    <a:pt x="113" y="109"/>
                    <a:pt x="114" y="108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8"/>
                    <a:pt x="116" y="107"/>
                    <a:pt x="116" y="107"/>
                  </a:cubicBezTo>
                  <a:cubicBezTo>
                    <a:pt x="116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8" y="107"/>
                  </a:cubicBezTo>
                  <a:cubicBezTo>
                    <a:pt x="118" y="106"/>
                    <a:pt x="118" y="106"/>
                    <a:pt x="118" y="106"/>
                  </a:cubicBezTo>
                  <a:cubicBezTo>
                    <a:pt x="118" y="105"/>
                    <a:pt x="117" y="105"/>
                    <a:pt x="116" y="104"/>
                  </a:cubicBezTo>
                  <a:cubicBezTo>
                    <a:pt x="114" y="103"/>
                    <a:pt x="111" y="102"/>
                    <a:pt x="110" y="97"/>
                  </a:cubicBezTo>
                  <a:cubicBezTo>
                    <a:pt x="110" y="94"/>
                    <a:pt x="109" y="93"/>
                    <a:pt x="108" y="92"/>
                  </a:cubicBezTo>
                  <a:cubicBezTo>
                    <a:pt x="107" y="90"/>
                    <a:pt x="106" y="89"/>
                    <a:pt x="106" y="86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6" y="82"/>
                    <a:pt x="106" y="79"/>
                    <a:pt x="106" y="78"/>
                  </a:cubicBezTo>
                  <a:cubicBezTo>
                    <a:pt x="105" y="78"/>
                    <a:pt x="105" y="77"/>
                    <a:pt x="104" y="76"/>
                  </a:cubicBezTo>
                  <a:cubicBezTo>
                    <a:pt x="104" y="74"/>
                    <a:pt x="105" y="70"/>
                    <a:pt x="107" y="67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66"/>
                    <a:pt x="106" y="65"/>
                    <a:pt x="106" y="65"/>
                  </a:cubicBezTo>
                  <a:cubicBezTo>
                    <a:pt x="104" y="64"/>
                    <a:pt x="102" y="62"/>
                    <a:pt x="101" y="59"/>
                  </a:cubicBezTo>
                  <a:cubicBezTo>
                    <a:pt x="101" y="58"/>
                    <a:pt x="100" y="56"/>
                    <a:pt x="106" y="42"/>
                  </a:cubicBezTo>
                  <a:cubicBezTo>
                    <a:pt x="105" y="42"/>
                    <a:pt x="105" y="42"/>
                    <a:pt x="105" y="41"/>
                  </a:cubicBezTo>
                  <a:cubicBezTo>
                    <a:pt x="104" y="41"/>
                    <a:pt x="103" y="40"/>
                    <a:pt x="103" y="40"/>
                  </a:cubicBezTo>
                  <a:cubicBezTo>
                    <a:pt x="102" y="40"/>
                    <a:pt x="102" y="39"/>
                    <a:pt x="101" y="39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99" y="37"/>
                    <a:pt x="98" y="37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6" y="35"/>
                    <a:pt x="95" y="35"/>
                    <a:pt x="95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3"/>
                    <a:pt x="93" y="33"/>
                    <a:pt x="92" y="33"/>
                  </a:cubicBezTo>
                  <a:cubicBezTo>
                    <a:pt x="92" y="32"/>
                    <a:pt x="92" y="32"/>
                    <a:pt x="91" y="32"/>
                  </a:cubicBezTo>
                  <a:cubicBezTo>
                    <a:pt x="91" y="32"/>
                    <a:pt x="91" y="31"/>
                    <a:pt x="90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0"/>
                    <a:pt x="88" y="29"/>
                    <a:pt x="88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8" y="6"/>
                    <a:pt x="46" y="9"/>
                    <a:pt x="43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4" name="Freeform 1798"/>
            <p:cNvSpPr>
              <a:spLocks/>
            </p:cNvSpPr>
            <p:nvPr/>
          </p:nvSpPr>
          <p:spPr bwMode="auto">
            <a:xfrm>
              <a:off x="1996" y="3066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5" name="Freeform 1799"/>
            <p:cNvSpPr>
              <a:spLocks/>
            </p:cNvSpPr>
            <p:nvPr/>
          </p:nvSpPr>
          <p:spPr bwMode="auto">
            <a:xfrm>
              <a:off x="1999" y="3067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6" name="Freeform 1800"/>
            <p:cNvSpPr>
              <a:spLocks/>
            </p:cNvSpPr>
            <p:nvPr/>
          </p:nvSpPr>
          <p:spPr bwMode="auto">
            <a:xfrm>
              <a:off x="1994" y="2998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7" name="Freeform 1801"/>
            <p:cNvSpPr>
              <a:spLocks/>
            </p:cNvSpPr>
            <p:nvPr/>
          </p:nvSpPr>
          <p:spPr bwMode="auto">
            <a:xfrm>
              <a:off x="1991" y="3000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8" name="Freeform 1802"/>
            <p:cNvSpPr>
              <a:spLocks/>
            </p:cNvSpPr>
            <p:nvPr/>
          </p:nvSpPr>
          <p:spPr bwMode="auto">
            <a:xfrm>
              <a:off x="1993" y="2999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9" name="Freeform 1803"/>
            <p:cNvSpPr>
              <a:spLocks/>
            </p:cNvSpPr>
            <p:nvPr/>
          </p:nvSpPr>
          <p:spPr bwMode="auto">
            <a:xfrm>
              <a:off x="2065" y="3013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0" name="Freeform 1804"/>
            <p:cNvSpPr>
              <a:spLocks/>
            </p:cNvSpPr>
            <p:nvPr/>
          </p:nvSpPr>
          <p:spPr bwMode="auto">
            <a:xfrm>
              <a:off x="2067" y="30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1" name="Freeform 1805"/>
            <p:cNvSpPr>
              <a:spLocks/>
            </p:cNvSpPr>
            <p:nvPr/>
          </p:nvSpPr>
          <p:spPr bwMode="auto">
            <a:xfrm>
              <a:off x="2073" y="302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2" name="Freeform 1806"/>
            <p:cNvSpPr>
              <a:spLocks/>
            </p:cNvSpPr>
            <p:nvPr/>
          </p:nvSpPr>
          <p:spPr bwMode="auto">
            <a:xfrm>
              <a:off x="2068" y="30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3" name="Freeform 1807"/>
            <p:cNvSpPr>
              <a:spLocks/>
            </p:cNvSpPr>
            <p:nvPr/>
          </p:nvSpPr>
          <p:spPr bwMode="auto">
            <a:xfrm>
              <a:off x="2076" y="3022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4" name="Freeform 1808"/>
            <p:cNvSpPr>
              <a:spLocks/>
            </p:cNvSpPr>
            <p:nvPr/>
          </p:nvSpPr>
          <p:spPr bwMode="auto">
            <a:xfrm>
              <a:off x="2070" y="3018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5" name="Freeform 1809"/>
            <p:cNvSpPr>
              <a:spLocks/>
            </p:cNvSpPr>
            <p:nvPr/>
          </p:nvSpPr>
          <p:spPr bwMode="auto">
            <a:xfrm>
              <a:off x="2079" y="3024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6" name="Rectangle 1810"/>
            <p:cNvSpPr>
              <a:spLocks noChangeArrowheads="1"/>
            </p:cNvSpPr>
            <p:nvPr/>
          </p:nvSpPr>
          <p:spPr bwMode="auto">
            <a:xfrm>
              <a:off x="2001" y="2985"/>
              <a:ext cx="1" cy="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7" name="Freeform 1811"/>
            <p:cNvSpPr>
              <a:spLocks/>
            </p:cNvSpPr>
            <p:nvPr/>
          </p:nvSpPr>
          <p:spPr bwMode="auto">
            <a:xfrm>
              <a:off x="1981" y="3022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8" name="Freeform 1812"/>
            <p:cNvSpPr>
              <a:spLocks/>
            </p:cNvSpPr>
            <p:nvPr/>
          </p:nvSpPr>
          <p:spPr bwMode="auto">
            <a:xfrm>
              <a:off x="1982" y="3021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9" name="Freeform 1813"/>
            <p:cNvSpPr>
              <a:spLocks/>
            </p:cNvSpPr>
            <p:nvPr/>
          </p:nvSpPr>
          <p:spPr bwMode="auto">
            <a:xfrm>
              <a:off x="1980" y="3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0" name="Freeform 1814"/>
            <p:cNvSpPr>
              <a:spLocks/>
            </p:cNvSpPr>
            <p:nvPr/>
          </p:nvSpPr>
          <p:spPr bwMode="auto">
            <a:xfrm>
              <a:off x="1983" y="30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1" name="Freeform 1815"/>
            <p:cNvSpPr>
              <a:spLocks/>
            </p:cNvSpPr>
            <p:nvPr/>
          </p:nvSpPr>
          <p:spPr bwMode="auto">
            <a:xfrm>
              <a:off x="1991" y="3003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2" name="Freeform 1816"/>
            <p:cNvSpPr>
              <a:spLocks/>
            </p:cNvSpPr>
            <p:nvPr/>
          </p:nvSpPr>
          <p:spPr bwMode="auto">
            <a:xfrm>
              <a:off x="1991" y="3001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3" name="Freeform 1817"/>
            <p:cNvSpPr>
              <a:spLocks/>
            </p:cNvSpPr>
            <p:nvPr/>
          </p:nvSpPr>
          <p:spPr bwMode="auto">
            <a:xfrm>
              <a:off x="2084" y="30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4" name="Freeform 1818"/>
            <p:cNvSpPr>
              <a:spLocks/>
            </p:cNvSpPr>
            <p:nvPr/>
          </p:nvSpPr>
          <p:spPr bwMode="auto">
            <a:xfrm>
              <a:off x="2085" y="30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5" name="Freeform 1819"/>
            <p:cNvSpPr>
              <a:spLocks/>
            </p:cNvSpPr>
            <p:nvPr/>
          </p:nvSpPr>
          <p:spPr bwMode="auto">
            <a:xfrm>
              <a:off x="2085" y="3091"/>
              <a:ext cx="1" cy="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6" name="Freeform 1820"/>
            <p:cNvSpPr>
              <a:spLocks/>
            </p:cNvSpPr>
            <p:nvPr/>
          </p:nvSpPr>
          <p:spPr bwMode="auto">
            <a:xfrm>
              <a:off x="2084" y="30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7" name="Freeform 1821"/>
            <p:cNvSpPr>
              <a:spLocks/>
            </p:cNvSpPr>
            <p:nvPr/>
          </p:nvSpPr>
          <p:spPr bwMode="auto">
            <a:xfrm>
              <a:off x="2092" y="3088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8" name="Freeform 1822"/>
            <p:cNvSpPr>
              <a:spLocks/>
            </p:cNvSpPr>
            <p:nvPr/>
          </p:nvSpPr>
          <p:spPr bwMode="auto">
            <a:xfrm>
              <a:off x="2037" y="309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9" name="Freeform 1823"/>
            <p:cNvSpPr>
              <a:spLocks/>
            </p:cNvSpPr>
            <p:nvPr/>
          </p:nvSpPr>
          <p:spPr bwMode="auto">
            <a:xfrm>
              <a:off x="2039" y="3098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0" name="Freeform 1824"/>
            <p:cNvSpPr>
              <a:spLocks/>
            </p:cNvSpPr>
            <p:nvPr/>
          </p:nvSpPr>
          <p:spPr bwMode="auto">
            <a:xfrm>
              <a:off x="2038" y="3098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1" name="Freeform 1825"/>
            <p:cNvSpPr>
              <a:spLocks/>
            </p:cNvSpPr>
            <p:nvPr/>
          </p:nvSpPr>
          <p:spPr bwMode="auto">
            <a:xfrm>
              <a:off x="2041" y="30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2" name="Freeform 1826"/>
            <p:cNvSpPr>
              <a:spLocks/>
            </p:cNvSpPr>
            <p:nvPr/>
          </p:nvSpPr>
          <p:spPr bwMode="auto">
            <a:xfrm>
              <a:off x="2083" y="3092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3" name="Freeform 1827"/>
            <p:cNvSpPr>
              <a:spLocks/>
            </p:cNvSpPr>
            <p:nvPr/>
          </p:nvSpPr>
          <p:spPr bwMode="auto">
            <a:xfrm>
              <a:off x="2083" y="30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4" name="Freeform 1828"/>
            <p:cNvSpPr>
              <a:spLocks/>
            </p:cNvSpPr>
            <p:nvPr/>
          </p:nvSpPr>
          <p:spPr bwMode="auto">
            <a:xfrm>
              <a:off x="2083" y="30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5" name="Freeform 1829"/>
            <p:cNvSpPr>
              <a:spLocks/>
            </p:cNvSpPr>
            <p:nvPr/>
          </p:nvSpPr>
          <p:spPr bwMode="auto">
            <a:xfrm>
              <a:off x="2083" y="309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6" name="Freeform 1830"/>
            <p:cNvSpPr>
              <a:spLocks/>
            </p:cNvSpPr>
            <p:nvPr/>
          </p:nvSpPr>
          <p:spPr bwMode="auto">
            <a:xfrm>
              <a:off x="2090" y="3088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7" name="Freeform 1831"/>
            <p:cNvSpPr>
              <a:spLocks/>
            </p:cNvSpPr>
            <p:nvPr/>
          </p:nvSpPr>
          <p:spPr bwMode="auto">
            <a:xfrm>
              <a:off x="2049" y="309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98" name="Freeform 1833"/>
          <p:cNvSpPr>
            <a:spLocks/>
          </p:cNvSpPr>
          <p:nvPr/>
        </p:nvSpPr>
        <p:spPr bwMode="auto">
          <a:xfrm>
            <a:off x="3148877" y="5848797"/>
            <a:ext cx="25389" cy="9829"/>
          </a:xfrm>
          <a:custGeom>
            <a:avLst/>
            <a:gdLst>
              <a:gd name="T0" fmla="*/ 0 w 5"/>
              <a:gd name="T1" fmla="*/ 0 h 2"/>
              <a:gd name="T2" fmla="*/ 1 w 5"/>
              <a:gd name="T3" fmla="*/ 2 h 2"/>
              <a:gd name="T4" fmla="*/ 5 w 5"/>
              <a:gd name="T5" fmla="*/ 1 h 2"/>
              <a:gd name="T6" fmla="*/ 1 w 5"/>
              <a:gd name="T7" fmla="*/ 2 h 2"/>
              <a:gd name="T8" fmla="*/ 0 w 5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2" y="2"/>
                  <a:pt x="4" y="2"/>
                  <a:pt x="5" y="1"/>
                </a:cubicBezTo>
                <a:cubicBezTo>
                  <a:pt x="4" y="2"/>
                  <a:pt x="2" y="2"/>
                  <a:pt x="1" y="2"/>
                </a:cubicBezTo>
                <a:cubicBezTo>
                  <a:pt x="1" y="1"/>
                  <a:pt x="1" y="1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99" name="Freeform 1834"/>
          <p:cNvSpPr>
            <a:spLocks/>
          </p:cNvSpPr>
          <p:nvPr/>
        </p:nvSpPr>
        <p:spPr bwMode="auto">
          <a:xfrm>
            <a:off x="3351988" y="580456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00" name="Freeform 1835"/>
          <p:cNvSpPr>
            <a:spLocks/>
          </p:cNvSpPr>
          <p:nvPr/>
        </p:nvSpPr>
        <p:spPr bwMode="auto">
          <a:xfrm>
            <a:off x="3128565" y="5838968"/>
            <a:ext cx="10156" cy="4915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0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0"/>
                  <a:pt x="1" y="0"/>
                  <a:pt x="2" y="1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01" name="Freeform 1836"/>
          <p:cNvSpPr>
            <a:spLocks/>
          </p:cNvSpPr>
          <p:nvPr/>
        </p:nvSpPr>
        <p:spPr bwMode="auto">
          <a:xfrm>
            <a:off x="3331677" y="5814397"/>
            <a:ext cx="5077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02" name="Freeform 1837"/>
          <p:cNvSpPr>
            <a:spLocks/>
          </p:cNvSpPr>
          <p:nvPr/>
        </p:nvSpPr>
        <p:spPr bwMode="auto">
          <a:xfrm>
            <a:off x="3138721" y="5843882"/>
            <a:ext cx="5077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03" name="Freeform 1838"/>
          <p:cNvSpPr>
            <a:spLocks/>
          </p:cNvSpPr>
          <p:nvPr/>
        </p:nvSpPr>
        <p:spPr bwMode="auto">
          <a:xfrm>
            <a:off x="3316444" y="581931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04" name="Freeform 1839"/>
          <p:cNvSpPr>
            <a:spLocks/>
          </p:cNvSpPr>
          <p:nvPr/>
        </p:nvSpPr>
        <p:spPr bwMode="auto">
          <a:xfrm>
            <a:off x="3336754" y="5809483"/>
            <a:ext cx="5077" cy="4915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05" name="Freeform 1840"/>
          <p:cNvSpPr>
            <a:spLocks/>
          </p:cNvSpPr>
          <p:nvPr/>
        </p:nvSpPr>
        <p:spPr bwMode="auto">
          <a:xfrm>
            <a:off x="3341832" y="5809483"/>
            <a:ext cx="5077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06" name="Freeform 1841"/>
          <p:cNvSpPr>
            <a:spLocks/>
          </p:cNvSpPr>
          <p:nvPr/>
        </p:nvSpPr>
        <p:spPr bwMode="auto">
          <a:xfrm>
            <a:off x="2971154" y="5804568"/>
            <a:ext cx="157411" cy="329245"/>
          </a:xfrm>
          <a:custGeom>
            <a:avLst/>
            <a:gdLst>
              <a:gd name="T0" fmla="*/ 10 w 32"/>
              <a:gd name="T1" fmla="*/ 2 h 70"/>
              <a:gd name="T2" fmla="*/ 9 w 32"/>
              <a:gd name="T3" fmla="*/ 2 h 70"/>
              <a:gd name="T4" fmla="*/ 9 w 32"/>
              <a:gd name="T5" fmla="*/ 2 h 70"/>
              <a:gd name="T6" fmla="*/ 9 w 32"/>
              <a:gd name="T7" fmla="*/ 2 h 70"/>
              <a:gd name="T8" fmla="*/ 8 w 32"/>
              <a:gd name="T9" fmla="*/ 3 h 70"/>
              <a:gd name="T10" fmla="*/ 8 w 32"/>
              <a:gd name="T11" fmla="*/ 3 h 70"/>
              <a:gd name="T12" fmla="*/ 7 w 32"/>
              <a:gd name="T13" fmla="*/ 3 h 70"/>
              <a:gd name="T14" fmla="*/ 7 w 32"/>
              <a:gd name="T15" fmla="*/ 3 h 70"/>
              <a:gd name="T16" fmla="*/ 6 w 32"/>
              <a:gd name="T17" fmla="*/ 3 h 70"/>
              <a:gd name="T18" fmla="*/ 6 w 32"/>
              <a:gd name="T19" fmla="*/ 19 h 70"/>
              <a:gd name="T20" fmla="*/ 7 w 32"/>
              <a:gd name="T21" fmla="*/ 22 h 70"/>
              <a:gd name="T22" fmla="*/ 3 w 32"/>
              <a:gd name="T23" fmla="*/ 24 h 70"/>
              <a:gd name="T24" fmla="*/ 2 w 32"/>
              <a:gd name="T25" fmla="*/ 24 h 70"/>
              <a:gd name="T26" fmla="*/ 0 w 32"/>
              <a:gd name="T27" fmla="*/ 35 h 70"/>
              <a:gd name="T28" fmla="*/ 1 w 32"/>
              <a:gd name="T29" fmla="*/ 37 h 70"/>
              <a:gd name="T30" fmla="*/ 2 w 32"/>
              <a:gd name="T31" fmla="*/ 38 h 70"/>
              <a:gd name="T32" fmla="*/ 2 w 32"/>
              <a:gd name="T33" fmla="*/ 38 h 70"/>
              <a:gd name="T34" fmla="*/ 3 w 32"/>
              <a:gd name="T35" fmla="*/ 39 h 70"/>
              <a:gd name="T36" fmla="*/ 3 w 32"/>
              <a:gd name="T37" fmla="*/ 39 h 70"/>
              <a:gd name="T38" fmla="*/ 4 w 32"/>
              <a:gd name="T39" fmla="*/ 40 h 70"/>
              <a:gd name="T40" fmla="*/ 8 w 32"/>
              <a:gd name="T41" fmla="*/ 43 h 70"/>
              <a:gd name="T42" fmla="*/ 9 w 32"/>
              <a:gd name="T43" fmla="*/ 43 h 70"/>
              <a:gd name="T44" fmla="*/ 14 w 32"/>
              <a:gd name="T45" fmla="*/ 42 h 70"/>
              <a:gd name="T46" fmla="*/ 19 w 32"/>
              <a:gd name="T47" fmla="*/ 46 h 70"/>
              <a:gd name="T48" fmla="*/ 18 w 32"/>
              <a:gd name="T49" fmla="*/ 56 h 70"/>
              <a:gd name="T50" fmla="*/ 17 w 32"/>
              <a:gd name="T51" fmla="*/ 60 h 70"/>
              <a:gd name="T52" fmla="*/ 17 w 32"/>
              <a:gd name="T53" fmla="*/ 61 h 70"/>
              <a:gd name="T54" fmla="*/ 23 w 32"/>
              <a:gd name="T55" fmla="*/ 70 h 70"/>
              <a:gd name="T56" fmla="*/ 25 w 32"/>
              <a:gd name="T57" fmla="*/ 63 h 70"/>
              <a:gd name="T58" fmla="*/ 29 w 32"/>
              <a:gd name="T59" fmla="*/ 61 h 70"/>
              <a:gd name="T60" fmla="*/ 30 w 32"/>
              <a:gd name="T61" fmla="*/ 57 h 70"/>
              <a:gd name="T62" fmla="*/ 31 w 32"/>
              <a:gd name="T63" fmla="*/ 50 h 70"/>
              <a:gd name="T64" fmla="*/ 31 w 32"/>
              <a:gd name="T65" fmla="*/ 47 h 70"/>
              <a:gd name="T66" fmla="*/ 30 w 32"/>
              <a:gd name="T67" fmla="*/ 46 h 70"/>
              <a:gd name="T68" fmla="*/ 29 w 32"/>
              <a:gd name="T69" fmla="*/ 45 h 70"/>
              <a:gd name="T70" fmla="*/ 28 w 32"/>
              <a:gd name="T71" fmla="*/ 44 h 70"/>
              <a:gd name="T72" fmla="*/ 28 w 32"/>
              <a:gd name="T73" fmla="*/ 44 h 70"/>
              <a:gd name="T74" fmla="*/ 26 w 32"/>
              <a:gd name="T75" fmla="*/ 43 h 70"/>
              <a:gd name="T76" fmla="*/ 23 w 32"/>
              <a:gd name="T77" fmla="*/ 44 h 70"/>
              <a:gd name="T78" fmla="*/ 23 w 32"/>
              <a:gd name="T79" fmla="*/ 44 h 70"/>
              <a:gd name="T80" fmla="*/ 11 w 32"/>
              <a:gd name="T81" fmla="*/ 24 h 70"/>
              <a:gd name="T82" fmla="*/ 12 w 32"/>
              <a:gd name="T83" fmla="*/ 14 h 70"/>
              <a:gd name="T84" fmla="*/ 12 w 32"/>
              <a:gd name="T85" fmla="*/ 4 h 70"/>
              <a:gd name="T86" fmla="*/ 10 w 32"/>
              <a:gd name="T87" fmla="*/ 0 h 70"/>
              <a:gd name="T88" fmla="*/ 10 w 32"/>
              <a:gd name="T89" fmla="*/ 0 h 70"/>
              <a:gd name="T90" fmla="*/ 10 w 32"/>
              <a:gd name="T91" fmla="*/ 1 h 70"/>
              <a:gd name="T92" fmla="*/ 10 w 32"/>
              <a:gd name="T93" fmla="*/ 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" h="70">
                <a:moveTo>
                  <a:pt x="10" y="2"/>
                </a:move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8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6"/>
                  <a:pt x="5" y="18"/>
                  <a:pt x="6" y="19"/>
                </a:cubicBezTo>
                <a:cubicBezTo>
                  <a:pt x="7" y="21"/>
                  <a:pt x="7" y="22"/>
                  <a:pt x="7" y="22"/>
                </a:cubicBezTo>
                <a:cubicBezTo>
                  <a:pt x="6" y="24"/>
                  <a:pt x="5" y="24"/>
                  <a:pt x="3" y="24"/>
                </a:cubicBezTo>
                <a:cubicBezTo>
                  <a:pt x="3" y="24"/>
                  <a:pt x="2" y="24"/>
                  <a:pt x="2" y="24"/>
                </a:cubicBezTo>
                <a:cubicBezTo>
                  <a:pt x="2" y="27"/>
                  <a:pt x="2" y="33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8"/>
                  <a:pt x="2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8"/>
                  <a:pt x="2" y="38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9"/>
                  <a:pt x="4" y="40"/>
                  <a:pt x="4" y="40"/>
                </a:cubicBezTo>
                <a:cubicBezTo>
                  <a:pt x="5" y="41"/>
                  <a:pt x="7" y="43"/>
                  <a:pt x="8" y="43"/>
                </a:cubicBezTo>
                <a:cubicBezTo>
                  <a:pt x="8" y="43"/>
                  <a:pt x="9" y="43"/>
                  <a:pt x="9" y="43"/>
                </a:cubicBezTo>
                <a:cubicBezTo>
                  <a:pt x="10" y="42"/>
                  <a:pt x="12" y="42"/>
                  <a:pt x="14" y="42"/>
                </a:cubicBezTo>
                <a:cubicBezTo>
                  <a:pt x="17" y="42"/>
                  <a:pt x="18" y="43"/>
                  <a:pt x="19" y="46"/>
                </a:cubicBezTo>
                <a:cubicBezTo>
                  <a:pt x="20" y="49"/>
                  <a:pt x="19" y="53"/>
                  <a:pt x="18" y="56"/>
                </a:cubicBezTo>
                <a:cubicBezTo>
                  <a:pt x="17" y="58"/>
                  <a:pt x="17" y="60"/>
                  <a:pt x="17" y="60"/>
                </a:cubicBezTo>
                <a:cubicBezTo>
                  <a:pt x="17" y="61"/>
                  <a:pt x="17" y="61"/>
                  <a:pt x="17" y="61"/>
                </a:cubicBezTo>
                <a:cubicBezTo>
                  <a:pt x="18" y="63"/>
                  <a:pt x="20" y="67"/>
                  <a:pt x="23" y="70"/>
                </a:cubicBezTo>
                <a:cubicBezTo>
                  <a:pt x="22" y="67"/>
                  <a:pt x="23" y="65"/>
                  <a:pt x="25" y="63"/>
                </a:cubicBezTo>
                <a:cubicBezTo>
                  <a:pt x="26" y="61"/>
                  <a:pt x="28" y="61"/>
                  <a:pt x="29" y="61"/>
                </a:cubicBezTo>
                <a:cubicBezTo>
                  <a:pt x="30" y="61"/>
                  <a:pt x="31" y="61"/>
                  <a:pt x="30" y="57"/>
                </a:cubicBezTo>
                <a:cubicBezTo>
                  <a:pt x="30" y="53"/>
                  <a:pt x="31" y="51"/>
                  <a:pt x="31" y="50"/>
                </a:cubicBezTo>
                <a:cubicBezTo>
                  <a:pt x="32" y="48"/>
                  <a:pt x="32" y="48"/>
                  <a:pt x="31" y="47"/>
                </a:cubicBezTo>
                <a:cubicBezTo>
                  <a:pt x="30" y="47"/>
                  <a:pt x="30" y="46"/>
                  <a:pt x="30" y="46"/>
                </a:cubicBezTo>
                <a:cubicBezTo>
                  <a:pt x="29" y="46"/>
                  <a:pt x="29" y="46"/>
                  <a:pt x="29" y="45"/>
                </a:cubicBezTo>
                <a:cubicBezTo>
                  <a:pt x="29" y="45"/>
                  <a:pt x="29" y="45"/>
                  <a:pt x="28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7" y="44"/>
                  <a:pt x="27" y="43"/>
                  <a:pt x="26" y="43"/>
                </a:cubicBezTo>
                <a:cubicBezTo>
                  <a:pt x="25" y="43"/>
                  <a:pt x="25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18" y="44"/>
                  <a:pt x="12" y="31"/>
                  <a:pt x="11" y="24"/>
                </a:cubicBezTo>
                <a:cubicBezTo>
                  <a:pt x="10" y="20"/>
                  <a:pt x="11" y="17"/>
                  <a:pt x="12" y="14"/>
                </a:cubicBezTo>
                <a:cubicBezTo>
                  <a:pt x="13" y="11"/>
                  <a:pt x="14" y="8"/>
                  <a:pt x="12" y="4"/>
                </a:cubicBezTo>
                <a:cubicBezTo>
                  <a:pt x="11" y="3"/>
                  <a:pt x="11" y="1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07" name="Freeform 1842"/>
          <p:cNvSpPr>
            <a:spLocks/>
          </p:cNvSpPr>
          <p:nvPr/>
        </p:nvSpPr>
        <p:spPr bwMode="auto">
          <a:xfrm>
            <a:off x="3006698" y="5760342"/>
            <a:ext cx="10156" cy="19656"/>
          </a:xfrm>
          <a:custGeom>
            <a:avLst/>
            <a:gdLst>
              <a:gd name="T0" fmla="*/ 0 w 2"/>
              <a:gd name="T1" fmla="*/ 0 h 4"/>
              <a:gd name="T2" fmla="*/ 2 w 2"/>
              <a:gd name="T3" fmla="*/ 4 h 4"/>
              <a:gd name="T4" fmla="*/ 2 w 2"/>
              <a:gd name="T5" fmla="*/ 4 h 4"/>
              <a:gd name="T6" fmla="*/ 1 w 2"/>
              <a:gd name="T7" fmla="*/ 0 h 4"/>
              <a:gd name="T8" fmla="*/ 1 w 2"/>
              <a:gd name="T9" fmla="*/ 0 h 4"/>
              <a:gd name="T10" fmla="*/ 0 w 2"/>
              <a:gd name="T11" fmla="*/ 0 h 4"/>
              <a:gd name="T12" fmla="*/ 0 w 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4">
                <a:moveTo>
                  <a:pt x="0" y="0"/>
                </a:moveTo>
                <a:cubicBezTo>
                  <a:pt x="1" y="1"/>
                  <a:pt x="1" y="2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2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08" name="Freeform 1843"/>
          <p:cNvSpPr>
            <a:spLocks/>
          </p:cNvSpPr>
          <p:nvPr/>
        </p:nvSpPr>
        <p:spPr bwMode="auto">
          <a:xfrm>
            <a:off x="3011775" y="5814397"/>
            <a:ext cx="5077" cy="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0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09" name="Freeform 1844"/>
          <p:cNvSpPr>
            <a:spLocks/>
          </p:cNvSpPr>
          <p:nvPr/>
        </p:nvSpPr>
        <p:spPr bwMode="auto">
          <a:xfrm>
            <a:off x="3016852" y="5814397"/>
            <a:ext cx="0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10" name="Freeform 1845"/>
          <p:cNvSpPr>
            <a:spLocks/>
          </p:cNvSpPr>
          <p:nvPr/>
        </p:nvSpPr>
        <p:spPr bwMode="auto">
          <a:xfrm>
            <a:off x="3016852" y="5804568"/>
            <a:ext cx="0" cy="491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11" name="Freeform 1846"/>
          <p:cNvSpPr>
            <a:spLocks/>
          </p:cNvSpPr>
          <p:nvPr/>
        </p:nvSpPr>
        <p:spPr bwMode="auto">
          <a:xfrm>
            <a:off x="3006698" y="5760342"/>
            <a:ext cx="10156" cy="19656"/>
          </a:xfrm>
          <a:custGeom>
            <a:avLst/>
            <a:gdLst>
              <a:gd name="T0" fmla="*/ 2 w 2"/>
              <a:gd name="T1" fmla="*/ 4 h 4"/>
              <a:gd name="T2" fmla="*/ 0 w 2"/>
              <a:gd name="T3" fmla="*/ 0 h 4"/>
              <a:gd name="T4" fmla="*/ 2 w 2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2" y="4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12" name="Freeform 1847"/>
          <p:cNvSpPr>
            <a:spLocks/>
          </p:cNvSpPr>
          <p:nvPr/>
        </p:nvSpPr>
        <p:spPr bwMode="auto">
          <a:xfrm>
            <a:off x="3006698" y="5814397"/>
            <a:ext cx="5077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13" name="Freeform 1848"/>
          <p:cNvSpPr>
            <a:spLocks/>
          </p:cNvSpPr>
          <p:nvPr/>
        </p:nvSpPr>
        <p:spPr bwMode="auto">
          <a:xfrm>
            <a:off x="3118409" y="6020789"/>
            <a:ext cx="5077" cy="4915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1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14" name="Freeform 1849"/>
          <p:cNvSpPr>
            <a:spLocks/>
          </p:cNvSpPr>
          <p:nvPr/>
        </p:nvSpPr>
        <p:spPr bwMode="auto">
          <a:xfrm>
            <a:off x="2981309" y="5981476"/>
            <a:ext cx="5077" cy="4915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15" name="Freeform 1850"/>
          <p:cNvSpPr>
            <a:spLocks/>
          </p:cNvSpPr>
          <p:nvPr/>
        </p:nvSpPr>
        <p:spPr bwMode="auto">
          <a:xfrm>
            <a:off x="3108255" y="6010959"/>
            <a:ext cx="5077" cy="4915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16" name="Freeform 1851"/>
          <p:cNvSpPr>
            <a:spLocks/>
          </p:cNvSpPr>
          <p:nvPr/>
        </p:nvSpPr>
        <p:spPr bwMode="auto">
          <a:xfrm>
            <a:off x="2986387" y="5986390"/>
            <a:ext cx="5077" cy="4915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17" name="Freeform 1852"/>
          <p:cNvSpPr>
            <a:spLocks/>
          </p:cNvSpPr>
          <p:nvPr/>
        </p:nvSpPr>
        <p:spPr bwMode="auto">
          <a:xfrm>
            <a:off x="3098099" y="6006045"/>
            <a:ext cx="10156" cy="4915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2 w 2"/>
              <a:gd name="T5" fmla="*/ 1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2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18" name="Freeform 1853"/>
          <p:cNvSpPr>
            <a:spLocks/>
          </p:cNvSpPr>
          <p:nvPr/>
        </p:nvSpPr>
        <p:spPr bwMode="auto">
          <a:xfrm>
            <a:off x="3011775" y="576034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19" name="Freeform 1147"/>
          <p:cNvSpPr>
            <a:spLocks noEditPoints="1"/>
          </p:cNvSpPr>
          <p:nvPr/>
        </p:nvSpPr>
        <p:spPr bwMode="auto">
          <a:xfrm>
            <a:off x="2689050" y="-79119"/>
            <a:ext cx="8881050" cy="2977941"/>
          </a:xfrm>
          <a:custGeom>
            <a:avLst/>
            <a:gdLst>
              <a:gd name="T0" fmla="*/ 49 w 1831"/>
              <a:gd name="T1" fmla="*/ 223 h 635"/>
              <a:gd name="T2" fmla="*/ 53 w 1831"/>
              <a:gd name="T3" fmla="*/ 179 h 635"/>
              <a:gd name="T4" fmla="*/ 15 w 1831"/>
              <a:gd name="T5" fmla="*/ 190 h 635"/>
              <a:gd name="T6" fmla="*/ 32 w 1831"/>
              <a:gd name="T7" fmla="*/ 275 h 635"/>
              <a:gd name="T8" fmla="*/ 7 w 1831"/>
              <a:gd name="T9" fmla="*/ 361 h 635"/>
              <a:gd name="T10" fmla="*/ 1 w 1831"/>
              <a:gd name="T11" fmla="*/ 391 h 635"/>
              <a:gd name="T12" fmla="*/ 45 w 1831"/>
              <a:gd name="T13" fmla="*/ 445 h 635"/>
              <a:gd name="T14" fmla="*/ 75 w 1831"/>
              <a:gd name="T15" fmla="*/ 484 h 635"/>
              <a:gd name="T16" fmla="*/ 139 w 1831"/>
              <a:gd name="T17" fmla="*/ 532 h 635"/>
              <a:gd name="T18" fmla="*/ 136 w 1831"/>
              <a:gd name="T19" fmla="*/ 603 h 635"/>
              <a:gd name="T20" fmla="*/ 216 w 1831"/>
              <a:gd name="T21" fmla="*/ 628 h 635"/>
              <a:gd name="T22" fmla="*/ 236 w 1831"/>
              <a:gd name="T23" fmla="*/ 554 h 635"/>
              <a:gd name="T24" fmla="*/ 234 w 1831"/>
              <a:gd name="T25" fmla="*/ 511 h 635"/>
              <a:gd name="T26" fmla="*/ 320 w 1831"/>
              <a:gd name="T27" fmla="*/ 502 h 635"/>
              <a:gd name="T28" fmla="*/ 377 w 1831"/>
              <a:gd name="T29" fmla="*/ 470 h 635"/>
              <a:gd name="T30" fmla="*/ 501 w 1831"/>
              <a:gd name="T31" fmla="*/ 446 h 635"/>
              <a:gd name="T32" fmla="*/ 563 w 1831"/>
              <a:gd name="T33" fmla="*/ 447 h 635"/>
              <a:gd name="T34" fmla="*/ 672 w 1831"/>
              <a:gd name="T35" fmla="*/ 520 h 635"/>
              <a:gd name="T36" fmla="*/ 732 w 1831"/>
              <a:gd name="T37" fmla="*/ 501 h 635"/>
              <a:gd name="T38" fmla="*/ 822 w 1831"/>
              <a:gd name="T39" fmla="*/ 490 h 635"/>
              <a:gd name="T40" fmla="*/ 931 w 1831"/>
              <a:gd name="T41" fmla="*/ 524 h 635"/>
              <a:gd name="T42" fmla="*/ 1000 w 1831"/>
              <a:gd name="T43" fmla="*/ 516 h 635"/>
              <a:gd name="T44" fmla="*/ 1041 w 1831"/>
              <a:gd name="T45" fmla="*/ 482 h 635"/>
              <a:gd name="T46" fmla="*/ 1091 w 1831"/>
              <a:gd name="T47" fmla="*/ 464 h 635"/>
              <a:gd name="T48" fmla="*/ 1160 w 1831"/>
              <a:gd name="T49" fmla="*/ 543 h 635"/>
              <a:gd name="T50" fmla="*/ 1181 w 1831"/>
              <a:gd name="T51" fmla="*/ 588 h 635"/>
              <a:gd name="T52" fmla="*/ 1267 w 1831"/>
              <a:gd name="T53" fmla="*/ 502 h 635"/>
              <a:gd name="T54" fmla="*/ 1232 w 1831"/>
              <a:gd name="T55" fmla="*/ 454 h 635"/>
              <a:gd name="T56" fmla="*/ 1342 w 1831"/>
              <a:gd name="T57" fmla="*/ 367 h 635"/>
              <a:gd name="T58" fmla="*/ 1444 w 1831"/>
              <a:gd name="T59" fmla="*/ 340 h 635"/>
              <a:gd name="T60" fmla="*/ 1525 w 1831"/>
              <a:gd name="T61" fmla="*/ 328 h 635"/>
              <a:gd name="T62" fmla="*/ 1457 w 1831"/>
              <a:gd name="T63" fmla="*/ 395 h 635"/>
              <a:gd name="T64" fmla="*/ 1508 w 1831"/>
              <a:gd name="T65" fmla="*/ 445 h 635"/>
              <a:gd name="T66" fmla="*/ 1540 w 1831"/>
              <a:gd name="T67" fmla="*/ 355 h 635"/>
              <a:gd name="T68" fmla="*/ 1687 w 1831"/>
              <a:gd name="T69" fmla="*/ 309 h 635"/>
              <a:gd name="T70" fmla="*/ 1710 w 1831"/>
              <a:gd name="T71" fmla="*/ 271 h 635"/>
              <a:gd name="T72" fmla="*/ 1775 w 1831"/>
              <a:gd name="T73" fmla="*/ 272 h 635"/>
              <a:gd name="T74" fmla="*/ 1825 w 1831"/>
              <a:gd name="T75" fmla="*/ 256 h 635"/>
              <a:gd name="T76" fmla="*/ 1685 w 1831"/>
              <a:gd name="T77" fmla="*/ 181 h 635"/>
              <a:gd name="T78" fmla="*/ 1565 w 1831"/>
              <a:gd name="T79" fmla="*/ 185 h 635"/>
              <a:gd name="T80" fmla="*/ 1389 w 1831"/>
              <a:gd name="T81" fmla="*/ 145 h 635"/>
              <a:gd name="T82" fmla="*/ 1315 w 1831"/>
              <a:gd name="T83" fmla="*/ 121 h 635"/>
              <a:gd name="T84" fmla="*/ 1244 w 1831"/>
              <a:gd name="T85" fmla="*/ 141 h 635"/>
              <a:gd name="T86" fmla="*/ 1135 w 1831"/>
              <a:gd name="T87" fmla="*/ 125 h 635"/>
              <a:gd name="T88" fmla="*/ 1076 w 1831"/>
              <a:gd name="T89" fmla="*/ 97 h 635"/>
              <a:gd name="T90" fmla="*/ 957 w 1831"/>
              <a:gd name="T91" fmla="*/ 95 h 635"/>
              <a:gd name="T92" fmla="*/ 905 w 1831"/>
              <a:gd name="T93" fmla="*/ 87 h 635"/>
              <a:gd name="T94" fmla="*/ 949 w 1831"/>
              <a:gd name="T95" fmla="*/ 27 h 635"/>
              <a:gd name="T96" fmla="*/ 866 w 1831"/>
              <a:gd name="T97" fmla="*/ 9 h 635"/>
              <a:gd name="T98" fmla="*/ 781 w 1831"/>
              <a:gd name="T99" fmla="*/ 40 h 635"/>
              <a:gd name="T100" fmla="*/ 701 w 1831"/>
              <a:gd name="T101" fmla="*/ 55 h 635"/>
              <a:gd name="T102" fmla="*/ 654 w 1831"/>
              <a:gd name="T103" fmla="*/ 93 h 635"/>
              <a:gd name="T104" fmla="*/ 564 w 1831"/>
              <a:gd name="T105" fmla="*/ 129 h 635"/>
              <a:gd name="T106" fmla="*/ 523 w 1831"/>
              <a:gd name="T107" fmla="*/ 140 h 635"/>
              <a:gd name="T108" fmla="*/ 565 w 1831"/>
              <a:gd name="T109" fmla="*/ 206 h 635"/>
              <a:gd name="T110" fmla="*/ 483 w 1831"/>
              <a:gd name="T111" fmla="*/ 235 h 635"/>
              <a:gd name="T112" fmla="*/ 514 w 1831"/>
              <a:gd name="T113" fmla="*/ 176 h 635"/>
              <a:gd name="T114" fmla="*/ 454 w 1831"/>
              <a:gd name="T115" fmla="*/ 170 h 635"/>
              <a:gd name="T116" fmla="*/ 358 w 1831"/>
              <a:gd name="T117" fmla="*/ 163 h 635"/>
              <a:gd name="T118" fmla="*/ 294 w 1831"/>
              <a:gd name="T119" fmla="*/ 206 h 635"/>
              <a:gd name="T120" fmla="*/ 203 w 1831"/>
              <a:gd name="T121" fmla="*/ 227 h 635"/>
              <a:gd name="T122" fmla="*/ 185 w 1831"/>
              <a:gd name="T123" fmla="*/ 245 h 635"/>
              <a:gd name="T124" fmla="*/ 104 w 1831"/>
              <a:gd name="T125" fmla="*/ 268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31" h="635">
                <a:moveTo>
                  <a:pt x="104" y="268"/>
                </a:moveTo>
                <a:cubicBezTo>
                  <a:pt x="105" y="269"/>
                  <a:pt x="106" y="270"/>
                  <a:pt x="107" y="272"/>
                </a:cubicBezTo>
                <a:cubicBezTo>
                  <a:pt x="107" y="274"/>
                  <a:pt x="110" y="275"/>
                  <a:pt x="116" y="275"/>
                </a:cubicBezTo>
                <a:cubicBezTo>
                  <a:pt x="117" y="275"/>
                  <a:pt x="118" y="275"/>
                  <a:pt x="119" y="277"/>
                </a:cubicBezTo>
                <a:cubicBezTo>
                  <a:pt x="121" y="279"/>
                  <a:pt x="119" y="283"/>
                  <a:pt x="119" y="284"/>
                </a:cubicBezTo>
                <a:cubicBezTo>
                  <a:pt x="117" y="287"/>
                  <a:pt x="114" y="288"/>
                  <a:pt x="111" y="288"/>
                </a:cubicBezTo>
                <a:cubicBezTo>
                  <a:pt x="109" y="288"/>
                  <a:pt x="108" y="287"/>
                  <a:pt x="107" y="286"/>
                </a:cubicBezTo>
                <a:cubicBezTo>
                  <a:pt x="106" y="286"/>
                  <a:pt x="105" y="286"/>
                  <a:pt x="104" y="286"/>
                </a:cubicBezTo>
                <a:cubicBezTo>
                  <a:pt x="101" y="286"/>
                  <a:pt x="98" y="286"/>
                  <a:pt x="97" y="282"/>
                </a:cubicBezTo>
                <a:cubicBezTo>
                  <a:pt x="97" y="281"/>
                  <a:pt x="94" y="278"/>
                  <a:pt x="89" y="278"/>
                </a:cubicBezTo>
                <a:cubicBezTo>
                  <a:pt x="86" y="279"/>
                  <a:pt x="84" y="278"/>
                  <a:pt x="83" y="277"/>
                </a:cubicBezTo>
                <a:cubicBezTo>
                  <a:pt x="82" y="275"/>
                  <a:pt x="81" y="273"/>
                  <a:pt x="81" y="270"/>
                </a:cubicBezTo>
                <a:cubicBezTo>
                  <a:pt x="81" y="268"/>
                  <a:pt x="81" y="267"/>
                  <a:pt x="80" y="265"/>
                </a:cubicBezTo>
                <a:cubicBezTo>
                  <a:pt x="79" y="264"/>
                  <a:pt x="78" y="263"/>
                  <a:pt x="79" y="262"/>
                </a:cubicBezTo>
                <a:cubicBezTo>
                  <a:pt x="79" y="261"/>
                  <a:pt x="78" y="261"/>
                  <a:pt x="78" y="260"/>
                </a:cubicBezTo>
                <a:cubicBezTo>
                  <a:pt x="78" y="258"/>
                  <a:pt x="77" y="255"/>
                  <a:pt x="80" y="253"/>
                </a:cubicBezTo>
                <a:cubicBezTo>
                  <a:pt x="80" y="252"/>
                  <a:pt x="80" y="252"/>
                  <a:pt x="80" y="250"/>
                </a:cubicBezTo>
                <a:cubicBezTo>
                  <a:pt x="80" y="249"/>
                  <a:pt x="80" y="248"/>
                  <a:pt x="80" y="247"/>
                </a:cubicBezTo>
                <a:cubicBezTo>
                  <a:pt x="80" y="247"/>
                  <a:pt x="80" y="246"/>
                  <a:pt x="79" y="246"/>
                </a:cubicBezTo>
                <a:cubicBezTo>
                  <a:pt x="77" y="244"/>
                  <a:pt x="75" y="243"/>
                  <a:pt x="73" y="243"/>
                </a:cubicBezTo>
                <a:cubicBezTo>
                  <a:pt x="70" y="243"/>
                  <a:pt x="68" y="241"/>
                  <a:pt x="68" y="240"/>
                </a:cubicBezTo>
                <a:cubicBezTo>
                  <a:pt x="67" y="239"/>
                  <a:pt x="67" y="238"/>
                  <a:pt x="66" y="238"/>
                </a:cubicBezTo>
                <a:cubicBezTo>
                  <a:pt x="62" y="237"/>
                  <a:pt x="54" y="231"/>
                  <a:pt x="53" y="227"/>
                </a:cubicBezTo>
                <a:cubicBezTo>
                  <a:pt x="53" y="227"/>
                  <a:pt x="52" y="226"/>
                  <a:pt x="51" y="226"/>
                </a:cubicBezTo>
                <a:cubicBezTo>
                  <a:pt x="50" y="226"/>
                  <a:pt x="49" y="225"/>
                  <a:pt x="49" y="223"/>
                </a:cubicBezTo>
                <a:cubicBezTo>
                  <a:pt x="49" y="223"/>
                  <a:pt x="49" y="222"/>
                  <a:pt x="50" y="221"/>
                </a:cubicBezTo>
                <a:cubicBezTo>
                  <a:pt x="53" y="220"/>
                  <a:pt x="58" y="222"/>
                  <a:pt x="62" y="225"/>
                </a:cubicBezTo>
                <a:cubicBezTo>
                  <a:pt x="65" y="228"/>
                  <a:pt x="70" y="230"/>
                  <a:pt x="76" y="231"/>
                </a:cubicBezTo>
                <a:cubicBezTo>
                  <a:pt x="80" y="232"/>
                  <a:pt x="83" y="233"/>
                  <a:pt x="86" y="234"/>
                </a:cubicBezTo>
                <a:cubicBezTo>
                  <a:pt x="89" y="235"/>
                  <a:pt x="92" y="237"/>
                  <a:pt x="96" y="237"/>
                </a:cubicBezTo>
                <a:cubicBezTo>
                  <a:pt x="101" y="238"/>
                  <a:pt x="101" y="238"/>
                  <a:pt x="101" y="238"/>
                </a:cubicBezTo>
                <a:cubicBezTo>
                  <a:pt x="107" y="239"/>
                  <a:pt x="112" y="240"/>
                  <a:pt x="122" y="242"/>
                </a:cubicBezTo>
                <a:cubicBezTo>
                  <a:pt x="134" y="243"/>
                  <a:pt x="150" y="231"/>
                  <a:pt x="153" y="228"/>
                </a:cubicBezTo>
                <a:cubicBezTo>
                  <a:pt x="155" y="226"/>
                  <a:pt x="154" y="223"/>
                  <a:pt x="153" y="220"/>
                </a:cubicBezTo>
                <a:cubicBezTo>
                  <a:pt x="152" y="218"/>
                  <a:pt x="152" y="217"/>
                  <a:pt x="152" y="216"/>
                </a:cubicBezTo>
                <a:cubicBezTo>
                  <a:pt x="151" y="216"/>
                  <a:pt x="150" y="215"/>
                  <a:pt x="149" y="215"/>
                </a:cubicBezTo>
                <a:cubicBezTo>
                  <a:pt x="148" y="214"/>
                  <a:pt x="146" y="213"/>
                  <a:pt x="145" y="212"/>
                </a:cubicBezTo>
                <a:cubicBezTo>
                  <a:pt x="145" y="210"/>
                  <a:pt x="142" y="207"/>
                  <a:pt x="138" y="207"/>
                </a:cubicBezTo>
                <a:cubicBezTo>
                  <a:pt x="134" y="207"/>
                  <a:pt x="132" y="205"/>
                  <a:pt x="131" y="204"/>
                </a:cubicBezTo>
                <a:cubicBezTo>
                  <a:pt x="130" y="203"/>
                  <a:pt x="129" y="202"/>
                  <a:pt x="129" y="202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24" y="202"/>
                  <a:pt x="121" y="200"/>
                  <a:pt x="113" y="195"/>
                </a:cubicBezTo>
                <a:cubicBezTo>
                  <a:pt x="111" y="193"/>
                  <a:pt x="111" y="193"/>
                  <a:pt x="111" y="193"/>
                </a:cubicBezTo>
                <a:cubicBezTo>
                  <a:pt x="102" y="188"/>
                  <a:pt x="90" y="183"/>
                  <a:pt x="87" y="183"/>
                </a:cubicBezTo>
                <a:cubicBezTo>
                  <a:pt x="85" y="184"/>
                  <a:pt x="84" y="184"/>
                  <a:pt x="82" y="184"/>
                </a:cubicBezTo>
                <a:cubicBezTo>
                  <a:pt x="81" y="184"/>
                  <a:pt x="79" y="184"/>
                  <a:pt x="78" y="182"/>
                </a:cubicBezTo>
                <a:cubicBezTo>
                  <a:pt x="77" y="181"/>
                  <a:pt x="75" y="181"/>
                  <a:pt x="73" y="182"/>
                </a:cubicBezTo>
                <a:cubicBezTo>
                  <a:pt x="71" y="184"/>
                  <a:pt x="69" y="183"/>
                  <a:pt x="67" y="182"/>
                </a:cubicBezTo>
                <a:cubicBezTo>
                  <a:pt x="65" y="182"/>
                  <a:pt x="63" y="181"/>
                  <a:pt x="62" y="182"/>
                </a:cubicBezTo>
                <a:cubicBezTo>
                  <a:pt x="58" y="183"/>
                  <a:pt x="54" y="181"/>
                  <a:pt x="53" y="179"/>
                </a:cubicBezTo>
                <a:cubicBezTo>
                  <a:pt x="52" y="177"/>
                  <a:pt x="52" y="176"/>
                  <a:pt x="53" y="175"/>
                </a:cubicBezTo>
                <a:cubicBezTo>
                  <a:pt x="54" y="174"/>
                  <a:pt x="56" y="174"/>
                  <a:pt x="57" y="174"/>
                </a:cubicBezTo>
                <a:cubicBezTo>
                  <a:pt x="56" y="173"/>
                  <a:pt x="55" y="173"/>
                  <a:pt x="55" y="172"/>
                </a:cubicBezTo>
                <a:cubicBezTo>
                  <a:pt x="52" y="171"/>
                  <a:pt x="50" y="171"/>
                  <a:pt x="50" y="173"/>
                </a:cubicBezTo>
                <a:cubicBezTo>
                  <a:pt x="48" y="176"/>
                  <a:pt x="44" y="176"/>
                  <a:pt x="41" y="174"/>
                </a:cubicBezTo>
                <a:cubicBezTo>
                  <a:pt x="41" y="174"/>
                  <a:pt x="41" y="174"/>
                  <a:pt x="41" y="175"/>
                </a:cubicBezTo>
                <a:cubicBezTo>
                  <a:pt x="41" y="175"/>
                  <a:pt x="40" y="175"/>
                  <a:pt x="40" y="17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39" y="176"/>
                  <a:pt x="39" y="177"/>
                  <a:pt x="39" y="177"/>
                </a:cubicBezTo>
                <a:cubicBezTo>
                  <a:pt x="39" y="177"/>
                  <a:pt x="39" y="177"/>
                  <a:pt x="39" y="177"/>
                </a:cubicBezTo>
                <a:cubicBezTo>
                  <a:pt x="38" y="177"/>
                  <a:pt x="38" y="177"/>
                  <a:pt x="37" y="177"/>
                </a:cubicBezTo>
                <a:cubicBezTo>
                  <a:pt x="37" y="177"/>
                  <a:pt x="37" y="177"/>
                  <a:pt x="37" y="177"/>
                </a:cubicBezTo>
                <a:cubicBezTo>
                  <a:pt x="37" y="177"/>
                  <a:pt x="36" y="177"/>
                  <a:pt x="36" y="177"/>
                </a:cubicBezTo>
                <a:cubicBezTo>
                  <a:pt x="35" y="177"/>
                  <a:pt x="35" y="177"/>
                  <a:pt x="34" y="177"/>
                </a:cubicBezTo>
                <a:cubicBezTo>
                  <a:pt x="34" y="177"/>
                  <a:pt x="33" y="177"/>
                  <a:pt x="33" y="178"/>
                </a:cubicBezTo>
                <a:cubicBezTo>
                  <a:pt x="32" y="178"/>
                  <a:pt x="32" y="178"/>
                  <a:pt x="31" y="179"/>
                </a:cubicBezTo>
                <a:cubicBezTo>
                  <a:pt x="29" y="180"/>
                  <a:pt x="27" y="182"/>
                  <a:pt x="25" y="182"/>
                </a:cubicBezTo>
                <a:cubicBezTo>
                  <a:pt x="24" y="182"/>
                  <a:pt x="23" y="182"/>
                  <a:pt x="21" y="184"/>
                </a:cubicBezTo>
                <a:cubicBezTo>
                  <a:pt x="21" y="184"/>
                  <a:pt x="20" y="185"/>
                  <a:pt x="20" y="185"/>
                </a:cubicBezTo>
                <a:cubicBezTo>
                  <a:pt x="20" y="185"/>
                  <a:pt x="20" y="185"/>
                  <a:pt x="20" y="185"/>
                </a:cubicBezTo>
                <a:cubicBezTo>
                  <a:pt x="20" y="186"/>
                  <a:pt x="19" y="186"/>
                  <a:pt x="19" y="187"/>
                </a:cubicBezTo>
                <a:cubicBezTo>
                  <a:pt x="19" y="187"/>
                  <a:pt x="19" y="187"/>
                  <a:pt x="19" y="187"/>
                </a:cubicBezTo>
                <a:cubicBezTo>
                  <a:pt x="19" y="189"/>
                  <a:pt x="17" y="190"/>
                  <a:pt x="16" y="190"/>
                </a:cubicBezTo>
                <a:cubicBezTo>
                  <a:pt x="16" y="190"/>
                  <a:pt x="15" y="190"/>
                  <a:pt x="15" y="190"/>
                </a:cubicBezTo>
                <a:cubicBezTo>
                  <a:pt x="15" y="190"/>
                  <a:pt x="15" y="190"/>
                  <a:pt x="15" y="190"/>
                </a:cubicBezTo>
                <a:cubicBezTo>
                  <a:pt x="15" y="192"/>
                  <a:pt x="15" y="195"/>
                  <a:pt x="13" y="197"/>
                </a:cubicBezTo>
                <a:cubicBezTo>
                  <a:pt x="13" y="197"/>
                  <a:pt x="13" y="197"/>
                  <a:pt x="13" y="197"/>
                </a:cubicBezTo>
                <a:cubicBezTo>
                  <a:pt x="13" y="197"/>
                  <a:pt x="13" y="198"/>
                  <a:pt x="14" y="199"/>
                </a:cubicBezTo>
                <a:cubicBezTo>
                  <a:pt x="14" y="199"/>
                  <a:pt x="14" y="200"/>
                  <a:pt x="15" y="201"/>
                </a:cubicBezTo>
                <a:cubicBezTo>
                  <a:pt x="16" y="202"/>
                  <a:pt x="17" y="203"/>
                  <a:pt x="19" y="203"/>
                </a:cubicBezTo>
                <a:cubicBezTo>
                  <a:pt x="19" y="204"/>
                  <a:pt x="20" y="204"/>
                  <a:pt x="21" y="204"/>
                </a:cubicBezTo>
                <a:cubicBezTo>
                  <a:pt x="21" y="204"/>
                  <a:pt x="30" y="211"/>
                  <a:pt x="30" y="214"/>
                </a:cubicBezTo>
                <a:cubicBezTo>
                  <a:pt x="30" y="216"/>
                  <a:pt x="29" y="217"/>
                  <a:pt x="28" y="219"/>
                </a:cubicBezTo>
                <a:cubicBezTo>
                  <a:pt x="26" y="221"/>
                  <a:pt x="23" y="224"/>
                  <a:pt x="22" y="224"/>
                </a:cubicBezTo>
                <a:cubicBezTo>
                  <a:pt x="21" y="225"/>
                  <a:pt x="20" y="226"/>
                  <a:pt x="20" y="227"/>
                </a:cubicBezTo>
                <a:cubicBezTo>
                  <a:pt x="20" y="227"/>
                  <a:pt x="19" y="227"/>
                  <a:pt x="19" y="228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22" y="232"/>
                  <a:pt x="27" y="239"/>
                  <a:pt x="30" y="245"/>
                </a:cubicBezTo>
                <a:cubicBezTo>
                  <a:pt x="31" y="248"/>
                  <a:pt x="32" y="249"/>
                  <a:pt x="31" y="251"/>
                </a:cubicBezTo>
                <a:cubicBezTo>
                  <a:pt x="31" y="253"/>
                  <a:pt x="29" y="253"/>
                  <a:pt x="28" y="253"/>
                </a:cubicBezTo>
                <a:cubicBezTo>
                  <a:pt x="27" y="253"/>
                  <a:pt x="27" y="254"/>
                  <a:pt x="26" y="254"/>
                </a:cubicBezTo>
                <a:cubicBezTo>
                  <a:pt x="25" y="255"/>
                  <a:pt x="26" y="257"/>
                  <a:pt x="27" y="259"/>
                </a:cubicBezTo>
                <a:cubicBezTo>
                  <a:pt x="28" y="260"/>
                  <a:pt x="28" y="260"/>
                  <a:pt x="28" y="261"/>
                </a:cubicBezTo>
                <a:cubicBezTo>
                  <a:pt x="29" y="263"/>
                  <a:pt x="28" y="264"/>
                  <a:pt x="27" y="265"/>
                </a:cubicBezTo>
                <a:cubicBezTo>
                  <a:pt x="27" y="265"/>
                  <a:pt x="27" y="265"/>
                  <a:pt x="28" y="265"/>
                </a:cubicBezTo>
                <a:cubicBezTo>
                  <a:pt x="29" y="266"/>
                  <a:pt x="31" y="266"/>
                  <a:pt x="31" y="268"/>
                </a:cubicBezTo>
                <a:cubicBezTo>
                  <a:pt x="32" y="270"/>
                  <a:pt x="31" y="271"/>
                  <a:pt x="30" y="272"/>
                </a:cubicBezTo>
                <a:cubicBezTo>
                  <a:pt x="29" y="273"/>
                  <a:pt x="29" y="273"/>
                  <a:pt x="29" y="273"/>
                </a:cubicBezTo>
                <a:cubicBezTo>
                  <a:pt x="30" y="274"/>
                  <a:pt x="31" y="274"/>
                  <a:pt x="32" y="275"/>
                </a:cubicBezTo>
                <a:cubicBezTo>
                  <a:pt x="33" y="276"/>
                  <a:pt x="35" y="277"/>
                  <a:pt x="36" y="280"/>
                </a:cubicBezTo>
                <a:cubicBezTo>
                  <a:pt x="36" y="283"/>
                  <a:pt x="33" y="285"/>
                  <a:pt x="31" y="286"/>
                </a:cubicBezTo>
                <a:cubicBezTo>
                  <a:pt x="30" y="286"/>
                  <a:pt x="29" y="286"/>
                  <a:pt x="29" y="287"/>
                </a:cubicBezTo>
                <a:cubicBezTo>
                  <a:pt x="29" y="287"/>
                  <a:pt x="29" y="287"/>
                  <a:pt x="30" y="287"/>
                </a:cubicBezTo>
                <a:cubicBezTo>
                  <a:pt x="31" y="288"/>
                  <a:pt x="32" y="289"/>
                  <a:pt x="33" y="290"/>
                </a:cubicBezTo>
                <a:cubicBezTo>
                  <a:pt x="36" y="291"/>
                  <a:pt x="38" y="292"/>
                  <a:pt x="41" y="294"/>
                </a:cubicBezTo>
                <a:cubicBezTo>
                  <a:pt x="41" y="295"/>
                  <a:pt x="42" y="296"/>
                  <a:pt x="43" y="296"/>
                </a:cubicBezTo>
                <a:cubicBezTo>
                  <a:pt x="47" y="301"/>
                  <a:pt x="47" y="304"/>
                  <a:pt x="46" y="307"/>
                </a:cubicBezTo>
                <a:cubicBezTo>
                  <a:pt x="45" y="311"/>
                  <a:pt x="41" y="313"/>
                  <a:pt x="37" y="316"/>
                </a:cubicBezTo>
                <a:cubicBezTo>
                  <a:pt x="34" y="318"/>
                  <a:pt x="30" y="321"/>
                  <a:pt x="29" y="323"/>
                </a:cubicBezTo>
                <a:cubicBezTo>
                  <a:pt x="27" y="328"/>
                  <a:pt x="23" y="330"/>
                  <a:pt x="18" y="333"/>
                </a:cubicBezTo>
                <a:cubicBezTo>
                  <a:pt x="16" y="335"/>
                  <a:pt x="13" y="336"/>
                  <a:pt x="11" y="338"/>
                </a:cubicBezTo>
                <a:cubicBezTo>
                  <a:pt x="11" y="338"/>
                  <a:pt x="11" y="339"/>
                  <a:pt x="10" y="339"/>
                </a:cubicBezTo>
                <a:cubicBezTo>
                  <a:pt x="10" y="340"/>
                  <a:pt x="10" y="340"/>
                  <a:pt x="10" y="340"/>
                </a:cubicBezTo>
                <a:cubicBezTo>
                  <a:pt x="10" y="340"/>
                  <a:pt x="10" y="340"/>
                  <a:pt x="10" y="340"/>
                </a:cubicBezTo>
                <a:cubicBezTo>
                  <a:pt x="13" y="340"/>
                  <a:pt x="14" y="342"/>
                  <a:pt x="15" y="344"/>
                </a:cubicBezTo>
                <a:cubicBezTo>
                  <a:pt x="16" y="346"/>
                  <a:pt x="17" y="347"/>
                  <a:pt x="18" y="348"/>
                </a:cubicBezTo>
                <a:cubicBezTo>
                  <a:pt x="19" y="348"/>
                  <a:pt x="20" y="348"/>
                  <a:pt x="22" y="348"/>
                </a:cubicBezTo>
                <a:cubicBezTo>
                  <a:pt x="24" y="348"/>
                  <a:pt x="26" y="348"/>
                  <a:pt x="28" y="350"/>
                </a:cubicBezTo>
                <a:cubicBezTo>
                  <a:pt x="29" y="351"/>
                  <a:pt x="29" y="353"/>
                  <a:pt x="29" y="353"/>
                </a:cubicBezTo>
                <a:cubicBezTo>
                  <a:pt x="28" y="355"/>
                  <a:pt x="25" y="355"/>
                  <a:pt x="25" y="355"/>
                </a:cubicBezTo>
                <a:cubicBezTo>
                  <a:pt x="23" y="355"/>
                  <a:pt x="22" y="355"/>
                  <a:pt x="21" y="355"/>
                </a:cubicBezTo>
                <a:cubicBezTo>
                  <a:pt x="19" y="354"/>
                  <a:pt x="18" y="355"/>
                  <a:pt x="16" y="356"/>
                </a:cubicBezTo>
                <a:cubicBezTo>
                  <a:pt x="15" y="357"/>
                  <a:pt x="13" y="357"/>
                  <a:pt x="11" y="358"/>
                </a:cubicBezTo>
                <a:cubicBezTo>
                  <a:pt x="8" y="359"/>
                  <a:pt x="8" y="360"/>
                  <a:pt x="7" y="361"/>
                </a:cubicBezTo>
                <a:cubicBezTo>
                  <a:pt x="7" y="361"/>
                  <a:pt x="7" y="361"/>
                  <a:pt x="7" y="361"/>
                </a:cubicBezTo>
                <a:cubicBezTo>
                  <a:pt x="7" y="361"/>
                  <a:pt x="7" y="361"/>
                  <a:pt x="7" y="361"/>
                </a:cubicBezTo>
                <a:cubicBezTo>
                  <a:pt x="7" y="361"/>
                  <a:pt x="7" y="361"/>
                  <a:pt x="7" y="361"/>
                </a:cubicBezTo>
                <a:cubicBezTo>
                  <a:pt x="7" y="362"/>
                  <a:pt x="7" y="362"/>
                  <a:pt x="8" y="362"/>
                </a:cubicBezTo>
                <a:cubicBezTo>
                  <a:pt x="8" y="362"/>
                  <a:pt x="8" y="362"/>
                  <a:pt x="8" y="363"/>
                </a:cubicBezTo>
                <a:cubicBezTo>
                  <a:pt x="8" y="363"/>
                  <a:pt x="8" y="363"/>
                  <a:pt x="8" y="363"/>
                </a:cubicBezTo>
                <a:cubicBezTo>
                  <a:pt x="8" y="363"/>
                  <a:pt x="8" y="364"/>
                  <a:pt x="8" y="364"/>
                </a:cubicBezTo>
                <a:cubicBezTo>
                  <a:pt x="8" y="364"/>
                  <a:pt x="8" y="364"/>
                  <a:pt x="8" y="364"/>
                </a:cubicBezTo>
                <a:cubicBezTo>
                  <a:pt x="7" y="364"/>
                  <a:pt x="7" y="364"/>
                  <a:pt x="7" y="365"/>
                </a:cubicBezTo>
                <a:cubicBezTo>
                  <a:pt x="7" y="365"/>
                  <a:pt x="7" y="365"/>
                  <a:pt x="7" y="365"/>
                </a:cubicBezTo>
                <a:cubicBezTo>
                  <a:pt x="7" y="365"/>
                  <a:pt x="7" y="365"/>
                  <a:pt x="7" y="365"/>
                </a:cubicBezTo>
                <a:cubicBezTo>
                  <a:pt x="7" y="366"/>
                  <a:pt x="7" y="366"/>
                  <a:pt x="7" y="366"/>
                </a:cubicBezTo>
                <a:cubicBezTo>
                  <a:pt x="7" y="366"/>
                  <a:pt x="7" y="366"/>
                  <a:pt x="7" y="366"/>
                </a:cubicBezTo>
                <a:cubicBezTo>
                  <a:pt x="6" y="366"/>
                  <a:pt x="6" y="366"/>
                  <a:pt x="6" y="367"/>
                </a:cubicBezTo>
                <a:cubicBezTo>
                  <a:pt x="6" y="367"/>
                  <a:pt x="6" y="367"/>
                  <a:pt x="6" y="367"/>
                </a:cubicBezTo>
                <a:cubicBezTo>
                  <a:pt x="6" y="367"/>
                  <a:pt x="6" y="367"/>
                  <a:pt x="6" y="367"/>
                </a:cubicBezTo>
                <a:cubicBezTo>
                  <a:pt x="5" y="368"/>
                  <a:pt x="5" y="368"/>
                  <a:pt x="4" y="369"/>
                </a:cubicBezTo>
                <a:cubicBezTo>
                  <a:pt x="3" y="371"/>
                  <a:pt x="2" y="372"/>
                  <a:pt x="2" y="373"/>
                </a:cubicBezTo>
                <a:cubicBezTo>
                  <a:pt x="1" y="374"/>
                  <a:pt x="1" y="374"/>
                  <a:pt x="1" y="374"/>
                </a:cubicBezTo>
                <a:cubicBezTo>
                  <a:pt x="1" y="375"/>
                  <a:pt x="1" y="376"/>
                  <a:pt x="1" y="377"/>
                </a:cubicBezTo>
                <a:cubicBezTo>
                  <a:pt x="1" y="378"/>
                  <a:pt x="1" y="379"/>
                  <a:pt x="1" y="380"/>
                </a:cubicBezTo>
                <a:cubicBezTo>
                  <a:pt x="2" y="382"/>
                  <a:pt x="2" y="383"/>
                  <a:pt x="3" y="385"/>
                </a:cubicBezTo>
                <a:cubicBezTo>
                  <a:pt x="4" y="385"/>
                  <a:pt x="4" y="385"/>
                  <a:pt x="4" y="385"/>
                </a:cubicBezTo>
                <a:cubicBezTo>
                  <a:pt x="4" y="386"/>
                  <a:pt x="5" y="387"/>
                  <a:pt x="4" y="388"/>
                </a:cubicBezTo>
                <a:cubicBezTo>
                  <a:pt x="4" y="390"/>
                  <a:pt x="2" y="391"/>
                  <a:pt x="1" y="391"/>
                </a:cubicBezTo>
                <a:cubicBezTo>
                  <a:pt x="1" y="391"/>
                  <a:pt x="0" y="392"/>
                  <a:pt x="0" y="392"/>
                </a:cubicBezTo>
                <a:cubicBezTo>
                  <a:pt x="0" y="392"/>
                  <a:pt x="0" y="392"/>
                  <a:pt x="0" y="393"/>
                </a:cubicBezTo>
                <a:cubicBezTo>
                  <a:pt x="0" y="393"/>
                  <a:pt x="0" y="393"/>
                  <a:pt x="0" y="393"/>
                </a:cubicBezTo>
                <a:cubicBezTo>
                  <a:pt x="1" y="393"/>
                  <a:pt x="1" y="394"/>
                  <a:pt x="2" y="395"/>
                </a:cubicBezTo>
                <a:cubicBezTo>
                  <a:pt x="4" y="396"/>
                  <a:pt x="4" y="398"/>
                  <a:pt x="4" y="400"/>
                </a:cubicBezTo>
                <a:cubicBezTo>
                  <a:pt x="4" y="401"/>
                  <a:pt x="4" y="402"/>
                  <a:pt x="4" y="402"/>
                </a:cubicBezTo>
                <a:cubicBezTo>
                  <a:pt x="4" y="403"/>
                  <a:pt x="4" y="403"/>
                  <a:pt x="3" y="403"/>
                </a:cubicBezTo>
                <a:cubicBezTo>
                  <a:pt x="3" y="404"/>
                  <a:pt x="4" y="405"/>
                  <a:pt x="7" y="407"/>
                </a:cubicBezTo>
                <a:cubicBezTo>
                  <a:pt x="8" y="409"/>
                  <a:pt x="8" y="411"/>
                  <a:pt x="9" y="413"/>
                </a:cubicBezTo>
                <a:cubicBezTo>
                  <a:pt x="9" y="414"/>
                  <a:pt x="9" y="414"/>
                  <a:pt x="9" y="415"/>
                </a:cubicBezTo>
                <a:cubicBezTo>
                  <a:pt x="9" y="415"/>
                  <a:pt x="9" y="415"/>
                  <a:pt x="9" y="415"/>
                </a:cubicBezTo>
                <a:cubicBezTo>
                  <a:pt x="10" y="416"/>
                  <a:pt x="11" y="416"/>
                  <a:pt x="12" y="417"/>
                </a:cubicBezTo>
                <a:cubicBezTo>
                  <a:pt x="12" y="417"/>
                  <a:pt x="13" y="417"/>
                  <a:pt x="14" y="416"/>
                </a:cubicBezTo>
                <a:cubicBezTo>
                  <a:pt x="17" y="416"/>
                  <a:pt x="20" y="417"/>
                  <a:pt x="22" y="420"/>
                </a:cubicBezTo>
                <a:cubicBezTo>
                  <a:pt x="22" y="421"/>
                  <a:pt x="22" y="421"/>
                  <a:pt x="22" y="421"/>
                </a:cubicBezTo>
                <a:cubicBezTo>
                  <a:pt x="23" y="421"/>
                  <a:pt x="24" y="420"/>
                  <a:pt x="25" y="419"/>
                </a:cubicBezTo>
                <a:cubicBezTo>
                  <a:pt x="26" y="419"/>
                  <a:pt x="26" y="419"/>
                  <a:pt x="27" y="419"/>
                </a:cubicBezTo>
                <a:cubicBezTo>
                  <a:pt x="30" y="419"/>
                  <a:pt x="34" y="421"/>
                  <a:pt x="37" y="422"/>
                </a:cubicBezTo>
                <a:cubicBezTo>
                  <a:pt x="37" y="422"/>
                  <a:pt x="37" y="422"/>
                  <a:pt x="37" y="422"/>
                </a:cubicBezTo>
                <a:cubicBezTo>
                  <a:pt x="39" y="423"/>
                  <a:pt x="39" y="426"/>
                  <a:pt x="39" y="429"/>
                </a:cubicBezTo>
                <a:cubicBezTo>
                  <a:pt x="39" y="430"/>
                  <a:pt x="39" y="431"/>
                  <a:pt x="39" y="432"/>
                </a:cubicBezTo>
                <a:cubicBezTo>
                  <a:pt x="39" y="433"/>
                  <a:pt x="39" y="434"/>
                  <a:pt x="39" y="435"/>
                </a:cubicBezTo>
                <a:cubicBezTo>
                  <a:pt x="39" y="437"/>
                  <a:pt x="39" y="438"/>
                  <a:pt x="40" y="438"/>
                </a:cubicBezTo>
                <a:cubicBezTo>
                  <a:pt x="42" y="439"/>
                  <a:pt x="42" y="441"/>
                  <a:pt x="43" y="443"/>
                </a:cubicBezTo>
                <a:cubicBezTo>
                  <a:pt x="43" y="444"/>
                  <a:pt x="44" y="445"/>
                  <a:pt x="45" y="445"/>
                </a:cubicBezTo>
                <a:cubicBezTo>
                  <a:pt x="47" y="446"/>
                  <a:pt x="48" y="448"/>
                  <a:pt x="50" y="450"/>
                </a:cubicBezTo>
                <a:cubicBezTo>
                  <a:pt x="50" y="450"/>
                  <a:pt x="50" y="450"/>
                  <a:pt x="50" y="450"/>
                </a:cubicBezTo>
                <a:cubicBezTo>
                  <a:pt x="50" y="451"/>
                  <a:pt x="51" y="451"/>
                  <a:pt x="51" y="451"/>
                </a:cubicBezTo>
                <a:cubicBezTo>
                  <a:pt x="53" y="452"/>
                  <a:pt x="55" y="453"/>
                  <a:pt x="57" y="455"/>
                </a:cubicBezTo>
                <a:cubicBezTo>
                  <a:pt x="58" y="456"/>
                  <a:pt x="58" y="457"/>
                  <a:pt x="59" y="458"/>
                </a:cubicBezTo>
                <a:cubicBezTo>
                  <a:pt x="60" y="463"/>
                  <a:pt x="54" y="465"/>
                  <a:pt x="52" y="466"/>
                </a:cubicBezTo>
                <a:cubicBezTo>
                  <a:pt x="51" y="466"/>
                  <a:pt x="51" y="466"/>
                  <a:pt x="50" y="466"/>
                </a:cubicBezTo>
                <a:cubicBezTo>
                  <a:pt x="50" y="466"/>
                  <a:pt x="50" y="466"/>
                  <a:pt x="50" y="466"/>
                </a:cubicBezTo>
                <a:cubicBezTo>
                  <a:pt x="50" y="466"/>
                  <a:pt x="50" y="466"/>
                  <a:pt x="49" y="466"/>
                </a:cubicBezTo>
                <a:cubicBezTo>
                  <a:pt x="49" y="466"/>
                  <a:pt x="49" y="466"/>
                  <a:pt x="49" y="466"/>
                </a:cubicBezTo>
                <a:cubicBezTo>
                  <a:pt x="48" y="466"/>
                  <a:pt x="48" y="466"/>
                  <a:pt x="48" y="466"/>
                </a:cubicBezTo>
                <a:cubicBezTo>
                  <a:pt x="47" y="466"/>
                  <a:pt x="47" y="465"/>
                  <a:pt x="46" y="465"/>
                </a:cubicBezTo>
                <a:cubicBezTo>
                  <a:pt x="46" y="465"/>
                  <a:pt x="45" y="465"/>
                  <a:pt x="44" y="465"/>
                </a:cubicBezTo>
                <a:cubicBezTo>
                  <a:pt x="44" y="465"/>
                  <a:pt x="45" y="467"/>
                  <a:pt x="45" y="468"/>
                </a:cubicBezTo>
                <a:cubicBezTo>
                  <a:pt x="46" y="470"/>
                  <a:pt x="46" y="471"/>
                  <a:pt x="47" y="473"/>
                </a:cubicBezTo>
                <a:cubicBezTo>
                  <a:pt x="47" y="475"/>
                  <a:pt x="48" y="476"/>
                  <a:pt x="48" y="477"/>
                </a:cubicBezTo>
                <a:cubicBezTo>
                  <a:pt x="48" y="477"/>
                  <a:pt x="48" y="477"/>
                  <a:pt x="49" y="477"/>
                </a:cubicBezTo>
                <a:cubicBezTo>
                  <a:pt x="49" y="477"/>
                  <a:pt x="49" y="477"/>
                  <a:pt x="49" y="477"/>
                </a:cubicBezTo>
                <a:cubicBezTo>
                  <a:pt x="50" y="477"/>
                  <a:pt x="51" y="477"/>
                  <a:pt x="52" y="476"/>
                </a:cubicBezTo>
                <a:cubicBezTo>
                  <a:pt x="52" y="476"/>
                  <a:pt x="53" y="475"/>
                  <a:pt x="54" y="475"/>
                </a:cubicBezTo>
                <a:cubicBezTo>
                  <a:pt x="55" y="474"/>
                  <a:pt x="57" y="474"/>
                  <a:pt x="59" y="474"/>
                </a:cubicBezTo>
                <a:cubicBezTo>
                  <a:pt x="60" y="475"/>
                  <a:pt x="61" y="475"/>
                  <a:pt x="61" y="475"/>
                </a:cubicBezTo>
                <a:cubicBezTo>
                  <a:pt x="63" y="474"/>
                  <a:pt x="65" y="474"/>
                  <a:pt x="66" y="474"/>
                </a:cubicBezTo>
                <a:cubicBezTo>
                  <a:pt x="69" y="474"/>
                  <a:pt x="72" y="474"/>
                  <a:pt x="73" y="476"/>
                </a:cubicBezTo>
                <a:cubicBezTo>
                  <a:pt x="74" y="478"/>
                  <a:pt x="75" y="482"/>
                  <a:pt x="75" y="484"/>
                </a:cubicBezTo>
                <a:cubicBezTo>
                  <a:pt x="75" y="485"/>
                  <a:pt x="75" y="486"/>
                  <a:pt x="75" y="487"/>
                </a:cubicBezTo>
                <a:cubicBezTo>
                  <a:pt x="75" y="487"/>
                  <a:pt x="75" y="488"/>
                  <a:pt x="76" y="489"/>
                </a:cubicBezTo>
                <a:cubicBezTo>
                  <a:pt x="76" y="490"/>
                  <a:pt x="77" y="490"/>
                  <a:pt x="77" y="491"/>
                </a:cubicBezTo>
                <a:cubicBezTo>
                  <a:pt x="77" y="492"/>
                  <a:pt x="80" y="492"/>
                  <a:pt x="81" y="492"/>
                </a:cubicBezTo>
                <a:cubicBezTo>
                  <a:pt x="82" y="492"/>
                  <a:pt x="83" y="492"/>
                  <a:pt x="84" y="492"/>
                </a:cubicBezTo>
                <a:cubicBezTo>
                  <a:pt x="87" y="493"/>
                  <a:pt x="92" y="500"/>
                  <a:pt x="91" y="503"/>
                </a:cubicBezTo>
                <a:cubicBezTo>
                  <a:pt x="91" y="503"/>
                  <a:pt x="91" y="503"/>
                  <a:pt x="91" y="503"/>
                </a:cubicBezTo>
                <a:cubicBezTo>
                  <a:pt x="92" y="503"/>
                  <a:pt x="92" y="503"/>
                  <a:pt x="92" y="503"/>
                </a:cubicBezTo>
                <a:cubicBezTo>
                  <a:pt x="94" y="502"/>
                  <a:pt x="96" y="504"/>
                  <a:pt x="98" y="505"/>
                </a:cubicBezTo>
                <a:cubicBezTo>
                  <a:pt x="99" y="505"/>
                  <a:pt x="99" y="506"/>
                  <a:pt x="99" y="506"/>
                </a:cubicBezTo>
                <a:cubicBezTo>
                  <a:pt x="100" y="506"/>
                  <a:pt x="100" y="506"/>
                  <a:pt x="101" y="506"/>
                </a:cubicBezTo>
                <a:cubicBezTo>
                  <a:pt x="101" y="506"/>
                  <a:pt x="102" y="506"/>
                  <a:pt x="103" y="505"/>
                </a:cubicBezTo>
                <a:cubicBezTo>
                  <a:pt x="104" y="505"/>
                  <a:pt x="106" y="504"/>
                  <a:pt x="108" y="504"/>
                </a:cubicBezTo>
                <a:cubicBezTo>
                  <a:pt x="111" y="504"/>
                  <a:pt x="112" y="505"/>
                  <a:pt x="112" y="506"/>
                </a:cubicBezTo>
                <a:cubicBezTo>
                  <a:pt x="112" y="506"/>
                  <a:pt x="114" y="507"/>
                  <a:pt x="114" y="508"/>
                </a:cubicBezTo>
                <a:cubicBezTo>
                  <a:pt x="116" y="509"/>
                  <a:pt x="116" y="510"/>
                  <a:pt x="117" y="511"/>
                </a:cubicBezTo>
                <a:cubicBezTo>
                  <a:pt x="117" y="511"/>
                  <a:pt x="118" y="511"/>
                  <a:pt x="118" y="511"/>
                </a:cubicBezTo>
                <a:cubicBezTo>
                  <a:pt x="121" y="511"/>
                  <a:pt x="124" y="511"/>
                  <a:pt x="126" y="512"/>
                </a:cubicBezTo>
                <a:cubicBezTo>
                  <a:pt x="127" y="513"/>
                  <a:pt x="128" y="513"/>
                  <a:pt x="129" y="513"/>
                </a:cubicBezTo>
                <a:cubicBezTo>
                  <a:pt x="131" y="514"/>
                  <a:pt x="133" y="514"/>
                  <a:pt x="135" y="515"/>
                </a:cubicBezTo>
                <a:cubicBezTo>
                  <a:pt x="136" y="515"/>
                  <a:pt x="137" y="516"/>
                  <a:pt x="138" y="516"/>
                </a:cubicBezTo>
                <a:cubicBezTo>
                  <a:pt x="140" y="517"/>
                  <a:pt x="142" y="518"/>
                  <a:pt x="143" y="520"/>
                </a:cubicBezTo>
                <a:cubicBezTo>
                  <a:pt x="143" y="523"/>
                  <a:pt x="141" y="524"/>
                  <a:pt x="140" y="525"/>
                </a:cubicBezTo>
                <a:cubicBezTo>
                  <a:pt x="141" y="526"/>
                  <a:pt x="142" y="527"/>
                  <a:pt x="142" y="529"/>
                </a:cubicBezTo>
                <a:cubicBezTo>
                  <a:pt x="142" y="531"/>
                  <a:pt x="140" y="532"/>
                  <a:pt x="139" y="532"/>
                </a:cubicBezTo>
                <a:cubicBezTo>
                  <a:pt x="139" y="532"/>
                  <a:pt x="139" y="532"/>
                  <a:pt x="139" y="532"/>
                </a:cubicBezTo>
                <a:cubicBezTo>
                  <a:pt x="139" y="532"/>
                  <a:pt x="139" y="533"/>
                  <a:pt x="139" y="533"/>
                </a:cubicBezTo>
                <a:cubicBezTo>
                  <a:pt x="140" y="533"/>
                  <a:pt x="140" y="534"/>
                  <a:pt x="141" y="535"/>
                </a:cubicBezTo>
                <a:cubicBezTo>
                  <a:pt x="141" y="536"/>
                  <a:pt x="140" y="538"/>
                  <a:pt x="139" y="540"/>
                </a:cubicBezTo>
                <a:cubicBezTo>
                  <a:pt x="139" y="541"/>
                  <a:pt x="139" y="542"/>
                  <a:pt x="139" y="543"/>
                </a:cubicBezTo>
                <a:cubicBezTo>
                  <a:pt x="139" y="543"/>
                  <a:pt x="138" y="545"/>
                  <a:pt x="135" y="545"/>
                </a:cubicBezTo>
                <a:cubicBezTo>
                  <a:pt x="134" y="545"/>
                  <a:pt x="132" y="545"/>
                  <a:pt x="130" y="544"/>
                </a:cubicBezTo>
                <a:cubicBezTo>
                  <a:pt x="129" y="544"/>
                  <a:pt x="128" y="544"/>
                  <a:pt x="127" y="544"/>
                </a:cubicBezTo>
                <a:cubicBezTo>
                  <a:pt x="127" y="544"/>
                  <a:pt x="125" y="546"/>
                  <a:pt x="124" y="547"/>
                </a:cubicBezTo>
                <a:cubicBezTo>
                  <a:pt x="122" y="548"/>
                  <a:pt x="121" y="549"/>
                  <a:pt x="120" y="550"/>
                </a:cubicBezTo>
                <a:cubicBezTo>
                  <a:pt x="120" y="550"/>
                  <a:pt x="120" y="551"/>
                  <a:pt x="120" y="551"/>
                </a:cubicBezTo>
                <a:cubicBezTo>
                  <a:pt x="123" y="551"/>
                  <a:pt x="125" y="551"/>
                  <a:pt x="127" y="551"/>
                </a:cubicBezTo>
                <a:cubicBezTo>
                  <a:pt x="129" y="551"/>
                  <a:pt x="131" y="551"/>
                  <a:pt x="132" y="552"/>
                </a:cubicBezTo>
                <a:cubicBezTo>
                  <a:pt x="132" y="553"/>
                  <a:pt x="132" y="554"/>
                  <a:pt x="132" y="555"/>
                </a:cubicBezTo>
                <a:cubicBezTo>
                  <a:pt x="131" y="557"/>
                  <a:pt x="122" y="561"/>
                  <a:pt x="118" y="563"/>
                </a:cubicBezTo>
                <a:cubicBezTo>
                  <a:pt x="119" y="563"/>
                  <a:pt x="119" y="563"/>
                  <a:pt x="119" y="563"/>
                </a:cubicBezTo>
                <a:cubicBezTo>
                  <a:pt x="121" y="564"/>
                  <a:pt x="122" y="566"/>
                  <a:pt x="122" y="568"/>
                </a:cubicBezTo>
                <a:cubicBezTo>
                  <a:pt x="122" y="570"/>
                  <a:pt x="120" y="571"/>
                  <a:pt x="118" y="572"/>
                </a:cubicBezTo>
                <a:cubicBezTo>
                  <a:pt x="116" y="573"/>
                  <a:pt x="115" y="573"/>
                  <a:pt x="116" y="574"/>
                </a:cubicBezTo>
                <a:cubicBezTo>
                  <a:pt x="116" y="576"/>
                  <a:pt x="116" y="578"/>
                  <a:pt x="114" y="579"/>
                </a:cubicBezTo>
                <a:cubicBezTo>
                  <a:pt x="113" y="581"/>
                  <a:pt x="110" y="581"/>
                  <a:pt x="107" y="581"/>
                </a:cubicBezTo>
                <a:cubicBezTo>
                  <a:pt x="107" y="581"/>
                  <a:pt x="107" y="581"/>
                  <a:pt x="107" y="581"/>
                </a:cubicBezTo>
                <a:cubicBezTo>
                  <a:pt x="107" y="582"/>
                  <a:pt x="107" y="582"/>
                  <a:pt x="108" y="582"/>
                </a:cubicBezTo>
                <a:cubicBezTo>
                  <a:pt x="109" y="584"/>
                  <a:pt x="110" y="586"/>
                  <a:pt x="114" y="587"/>
                </a:cubicBezTo>
                <a:cubicBezTo>
                  <a:pt x="120" y="589"/>
                  <a:pt x="128" y="594"/>
                  <a:pt x="136" y="603"/>
                </a:cubicBezTo>
                <a:cubicBezTo>
                  <a:pt x="136" y="603"/>
                  <a:pt x="137" y="604"/>
                  <a:pt x="137" y="604"/>
                </a:cubicBezTo>
                <a:cubicBezTo>
                  <a:pt x="137" y="604"/>
                  <a:pt x="138" y="604"/>
                  <a:pt x="138" y="604"/>
                </a:cubicBezTo>
                <a:cubicBezTo>
                  <a:pt x="138" y="604"/>
                  <a:pt x="138" y="604"/>
                  <a:pt x="138" y="603"/>
                </a:cubicBezTo>
                <a:cubicBezTo>
                  <a:pt x="139" y="603"/>
                  <a:pt x="139" y="603"/>
                  <a:pt x="139" y="603"/>
                </a:cubicBezTo>
                <a:cubicBezTo>
                  <a:pt x="139" y="603"/>
                  <a:pt x="139" y="603"/>
                  <a:pt x="140" y="603"/>
                </a:cubicBezTo>
                <a:cubicBezTo>
                  <a:pt x="140" y="603"/>
                  <a:pt x="140" y="603"/>
                  <a:pt x="140" y="603"/>
                </a:cubicBezTo>
                <a:cubicBezTo>
                  <a:pt x="140" y="603"/>
                  <a:pt x="140" y="603"/>
                  <a:pt x="141" y="603"/>
                </a:cubicBezTo>
                <a:cubicBezTo>
                  <a:pt x="141" y="602"/>
                  <a:pt x="141" y="602"/>
                  <a:pt x="141" y="602"/>
                </a:cubicBezTo>
                <a:cubicBezTo>
                  <a:pt x="145" y="602"/>
                  <a:pt x="152" y="604"/>
                  <a:pt x="156" y="607"/>
                </a:cubicBezTo>
                <a:cubicBezTo>
                  <a:pt x="156" y="607"/>
                  <a:pt x="157" y="607"/>
                  <a:pt x="161" y="607"/>
                </a:cubicBezTo>
                <a:cubicBezTo>
                  <a:pt x="162" y="607"/>
                  <a:pt x="164" y="607"/>
                  <a:pt x="165" y="607"/>
                </a:cubicBezTo>
                <a:cubicBezTo>
                  <a:pt x="169" y="607"/>
                  <a:pt x="173" y="607"/>
                  <a:pt x="174" y="609"/>
                </a:cubicBezTo>
                <a:cubicBezTo>
                  <a:pt x="175" y="610"/>
                  <a:pt x="178" y="612"/>
                  <a:pt x="179" y="612"/>
                </a:cubicBezTo>
                <a:cubicBezTo>
                  <a:pt x="181" y="612"/>
                  <a:pt x="183" y="614"/>
                  <a:pt x="184" y="615"/>
                </a:cubicBezTo>
                <a:cubicBezTo>
                  <a:pt x="184" y="615"/>
                  <a:pt x="185" y="616"/>
                  <a:pt x="186" y="616"/>
                </a:cubicBezTo>
                <a:cubicBezTo>
                  <a:pt x="187" y="615"/>
                  <a:pt x="190" y="614"/>
                  <a:pt x="198" y="614"/>
                </a:cubicBezTo>
                <a:cubicBezTo>
                  <a:pt x="200" y="614"/>
                  <a:pt x="200" y="615"/>
                  <a:pt x="201" y="616"/>
                </a:cubicBezTo>
                <a:cubicBezTo>
                  <a:pt x="202" y="616"/>
                  <a:pt x="202" y="616"/>
                  <a:pt x="202" y="616"/>
                </a:cubicBezTo>
                <a:cubicBezTo>
                  <a:pt x="205" y="616"/>
                  <a:pt x="205" y="619"/>
                  <a:pt x="206" y="621"/>
                </a:cubicBezTo>
                <a:cubicBezTo>
                  <a:pt x="206" y="622"/>
                  <a:pt x="206" y="622"/>
                  <a:pt x="206" y="623"/>
                </a:cubicBezTo>
                <a:cubicBezTo>
                  <a:pt x="207" y="623"/>
                  <a:pt x="209" y="624"/>
                  <a:pt x="211" y="625"/>
                </a:cubicBezTo>
                <a:cubicBezTo>
                  <a:pt x="212" y="626"/>
                  <a:pt x="212" y="626"/>
                  <a:pt x="213" y="627"/>
                </a:cubicBezTo>
                <a:cubicBezTo>
                  <a:pt x="213" y="627"/>
                  <a:pt x="213" y="627"/>
                  <a:pt x="213" y="627"/>
                </a:cubicBezTo>
                <a:cubicBezTo>
                  <a:pt x="215" y="627"/>
                  <a:pt x="215" y="628"/>
                  <a:pt x="216" y="628"/>
                </a:cubicBezTo>
                <a:cubicBezTo>
                  <a:pt x="216" y="628"/>
                  <a:pt x="216" y="628"/>
                  <a:pt x="216" y="628"/>
                </a:cubicBezTo>
                <a:cubicBezTo>
                  <a:pt x="219" y="628"/>
                  <a:pt x="221" y="631"/>
                  <a:pt x="223" y="632"/>
                </a:cubicBezTo>
                <a:cubicBezTo>
                  <a:pt x="223" y="633"/>
                  <a:pt x="224" y="634"/>
                  <a:pt x="224" y="634"/>
                </a:cubicBezTo>
                <a:cubicBezTo>
                  <a:pt x="225" y="634"/>
                  <a:pt x="225" y="634"/>
                  <a:pt x="225" y="634"/>
                </a:cubicBezTo>
                <a:cubicBezTo>
                  <a:pt x="225" y="634"/>
                  <a:pt x="225" y="634"/>
                  <a:pt x="226" y="634"/>
                </a:cubicBezTo>
                <a:cubicBezTo>
                  <a:pt x="226" y="634"/>
                  <a:pt x="226" y="634"/>
                  <a:pt x="226" y="634"/>
                </a:cubicBezTo>
                <a:cubicBezTo>
                  <a:pt x="226" y="634"/>
                  <a:pt x="227" y="634"/>
                  <a:pt x="227" y="635"/>
                </a:cubicBezTo>
                <a:cubicBezTo>
                  <a:pt x="227" y="635"/>
                  <a:pt x="228" y="635"/>
                  <a:pt x="228" y="635"/>
                </a:cubicBezTo>
                <a:cubicBezTo>
                  <a:pt x="229" y="633"/>
                  <a:pt x="230" y="633"/>
                  <a:pt x="232" y="632"/>
                </a:cubicBezTo>
                <a:cubicBezTo>
                  <a:pt x="232" y="632"/>
                  <a:pt x="233" y="632"/>
                  <a:pt x="233" y="632"/>
                </a:cubicBezTo>
                <a:cubicBezTo>
                  <a:pt x="233" y="632"/>
                  <a:pt x="233" y="632"/>
                  <a:pt x="233" y="632"/>
                </a:cubicBezTo>
                <a:cubicBezTo>
                  <a:pt x="234" y="631"/>
                  <a:pt x="234" y="631"/>
                  <a:pt x="234" y="631"/>
                </a:cubicBezTo>
                <a:cubicBezTo>
                  <a:pt x="234" y="631"/>
                  <a:pt x="234" y="631"/>
                  <a:pt x="234" y="631"/>
                </a:cubicBezTo>
                <a:cubicBezTo>
                  <a:pt x="226" y="621"/>
                  <a:pt x="222" y="614"/>
                  <a:pt x="222" y="611"/>
                </a:cubicBezTo>
                <a:cubicBezTo>
                  <a:pt x="222" y="610"/>
                  <a:pt x="222" y="609"/>
                  <a:pt x="222" y="608"/>
                </a:cubicBezTo>
                <a:cubicBezTo>
                  <a:pt x="223" y="604"/>
                  <a:pt x="223" y="601"/>
                  <a:pt x="218" y="597"/>
                </a:cubicBezTo>
                <a:cubicBezTo>
                  <a:pt x="216" y="595"/>
                  <a:pt x="215" y="593"/>
                  <a:pt x="215" y="591"/>
                </a:cubicBezTo>
                <a:cubicBezTo>
                  <a:pt x="214" y="588"/>
                  <a:pt x="217" y="585"/>
                  <a:pt x="220" y="582"/>
                </a:cubicBezTo>
                <a:cubicBezTo>
                  <a:pt x="221" y="581"/>
                  <a:pt x="222" y="579"/>
                  <a:pt x="224" y="578"/>
                </a:cubicBezTo>
                <a:cubicBezTo>
                  <a:pt x="227" y="574"/>
                  <a:pt x="232" y="572"/>
                  <a:pt x="237" y="569"/>
                </a:cubicBezTo>
                <a:cubicBezTo>
                  <a:pt x="238" y="569"/>
                  <a:pt x="240" y="568"/>
                  <a:pt x="241" y="567"/>
                </a:cubicBezTo>
                <a:cubicBezTo>
                  <a:pt x="241" y="567"/>
                  <a:pt x="241" y="567"/>
                  <a:pt x="241" y="567"/>
                </a:cubicBezTo>
                <a:cubicBezTo>
                  <a:pt x="237" y="565"/>
                  <a:pt x="235" y="563"/>
                  <a:pt x="235" y="561"/>
                </a:cubicBezTo>
                <a:cubicBezTo>
                  <a:pt x="235" y="560"/>
                  <a:pt x="236" y="559"/>
                  <a:pt x="238" y="558"/>
                </a:cubicBezTo>
                <a:cubicBezTo>
                  <a:pt x="239" y="558"/>
                  <a:pt x="239" y="558"/>
                  <a:pt x="239" y="558"/>
                </a:cubicBezTo>
                <a:cubicBezTo>
                  <a:pt x="238" y="557"/>
                  <a:pt x="237" y="555"/>
                  <a:pt x="236" y="554"/>
                </a:cubicBezTo>
                <a:cubicBezTo>
                  <a:pt x="234" y="553"/>
                  <a:pt x="233" y="551"/>
                  <a:pt x="232" y="550"/>
                </a:cubicBezTo>
                <a:cubicBezTo>
                  <a:pt x="232" y="549"/>
                  <a:pt x="231" y="547"/>
                  <a:pt x="230" y="547"/>
                </a:cubicBezTo>
                <a:cubicBezTo>
                  <a:pt x="230" y="547"/>
                  <a:pt x="230" y="547"/>
                  <a:pt x="229" y="547"/>
                </a:cubicBezTo>
                <a:cubicBezTo>
                  <a:pt x="229" y="547"/>
                  <a:pt x="229" y="547"/>
                  <a:pt x="229" y="547"/>
                </a:cubicBezTo>
                <a:cubicBezTo>
                  <a:pt x="228" y="547"/>
                  <a:pt x="227" y="547"/>
                  <a:pt x="226" y="547"/>
                </a:cubicBezTo>
                <a:cubicBezTo>
                  <a:pt x="226" y="547"/>
                  <a:pt x="225" y="547"/>
                  <a:pt x="224" y="547"/>
                </a:cubicBezTo>
                <a:cubicBezTo>
                  <a:pt x="224" y="547"/>
                  <a:pt x="223" y="547"/>
                  <a:pt x="223" y="547"/>
                </a:cubicBezTo>
                <a:cubicBezTo>
                  <a:pt x="222" y="548"/>
                  <a:pt x="221" y="548"/>
                  <a:pt x="220" y="547"/>
                </a:cubicBezTo>
                <a:cubicBezTo>
                  <a:pt x="220" y="547"/>
                  <a:pt x="219" y="547"/>
                  <a:pt x="219" y="546"/>
                </a:cubicBezTo>
                <a:cubicBezTo>
                  <a:pt x="218" y="546"/>
                  <a:pt x="218" y="545"/>
                  <a:pt x="218" y="543"/>
                </a:cubicBezTo>
                <a:cubicBezTo>
                  <a:pt x="218" y="542"/>
                  <a:pt x="218" y="541"/>
                  <a:pt x="218" y="539"/>
                </a:cubicBezTo>
                <a:cubicBezTo>
                  <a:pt x="218" y="539"/>
                  <a:pt x="217" y="538"/>
                  <a:pt x="217" y="538"/>
                </a:cubicBezTo>
                <a:cubicBezTo>
                  <a:pt x="216" y="538"/>
                  <a:pt x="216" y="538"/>
                  <a:pt x="216" y="538"/>
                </a:cubicBezTo>
                <a:cubicBezTo>
                  <a:pt x="214" y="538"/>
                  <a:pt x="213" y="537"/>
                  <a:pt x="212" y="536"/>
                </a:cubicBezTo>
                <a:cubicBezTo>
                  <a:pt x="212" y="535"/>
                  <a:pt x="211" y="534"/>
                  <a:pt x="212" y="532"/>
                </a:cubicBezTo>
                <a:cubicBezTo>
                  <a:pt x="212" y="531"/>
                  <a:pt x="214" y="527"/>
                  <a:pt x="216" y="526"/>
                </a:cubicBezTo>
                <a:cubicBezTo>
                  <a:pt x="217" y="526"/>
                  <a:pt x="217" y="525"/>
                  <a:pt x="218" y="525"/>
                </a:cubicBezTo>
                <a:cubicBezTo>
                  <a:pt x="218" y="525"/>
                  <a:pt x="218" y="525"/>
                  <a:pt x="218" y="525"/>
                </a:cubicBezTo>
                <a:cubicBezTo>
                  <a:pt x="217" y="524"/>
                  <a:pt x="216" y="524"/>
                  <a:pt x="215" y="523"/>
                </a:cubicBezTo>
                <a:cubicBezTo>
                  <a:pt x="215" y="522"/>
                  <a:pt x="214" y="520"/>
                  <a:pt x="215" y="518"/>
                </a:cubicBezTo>
                <a:cubicBezTo>
                  <a:pt x="216" y="516"/>
                  <a:pt x="218" y="515"/>
                  <a:pt x="219" y="514"/>
                </a:cubicBezTo>
                <a:cubicBezTo>
                  <a:pt x="221" y="513"/>
                  <a:pt x="221" y="513"/>
                  <a:pt x="221" y="512"/>
                </a:cubicBezTo>
                <a:cubicBezTo>
                  <a:pt x="221" y="508"/>
                  <a:pt x="224" y="505"/>
                  <a:pt x="227" y="505"/>
                </a:cubicBezTo>
                <a:cubicBezTo>
                  <a:pt x="228" y="505"/>
                  <a:pt x="229" y="505"/>
                  <a:pt x="231" y="506"/>
                </a:cubicBezTo>
                <a:cubicBezTo>
                  <a:pt x="232" y="507"/>
                  <a:pt x="233" y="509"/>
                  <a:pt x="234" y="511"/>
                </a:cubicBezTo>
                <a:cubicBezTo>
                  <a:pt x="235" y="512"/>
                  <a:pt x="236" y="514"/>
                  <a:pt x="237" y="514"/>
                </a:cubicBezTo>
                <a:cubicBezTo>
                  <a:pt x="237" y="514"/>
                  <a:pt x="238" y="514"/>
                  <a:pt x="238" y="514"/>
                </a:cubicBezTo>
                <a:cubicBezTo>
                  <a:pt x="238" y="513"/>
                  <a:pt x="239" y="513"/>
                  <a:pt x="239" y="513"/>
                </a:cubicBezTo>
                <a:cubicBezTo>
                  <a:pt x="239" y="512"/>
                  <a:pt x="238" y="511"/>
                  <a:pt x="238" y="510"/>
                </a:cubicBezTo>
                <a:cubicBezTo>
                  <a:pt x="238" y="510"/>
                  <a:pt x="238" y="509"/>
                  <a:pt x="237" y="509"/>
                </a:cubicBezTo>
                <a:cubicBezTo>
                  <a:pt x="237" y="507"/>
                  <a:pt x="236" y="505"/>
                  <a:pt x="238" y="503"/>
                </a:cubicBezTo>
                <a:cubicBezTo>
                  <a:pt x="238" y="502"/>
                  <a:pt x="240" y="501"/>
                  <a:pt x="242" y="500"/>
                </a:cubicBezTo>
                <a:cubicBezTo>
                  <a:pt x="243" y="500"/>
                  <a:pt x="244" y="500"/>
                  <a:pt x="244" y="498"/>
                </a:cubicBezTo>
                <a:cubicBezTo>
                  <a:pt x="244" y="497"/>
                  <a:pt x="245" y="495"/>
                  <a:pt x="248" y="495"/>
                </a:cubicBezTo>
                <a:cubicBezTo>
                  <a:pt x="251" y="495"/>
                  <a:pt x="255" y="492"/>
                  <a:pt x="257" y="491"/>
                </a:cubicBezTo>
                <a:cubicBezTo>
                  <a:pt x="258" y="490"/>
                  <a:pt x="259" y="490"/>
                  <a:pt x="260" y="490"/>
                </a:cubicBezTo>
                <a:cubicBezTo>
                  <a:pt x="260" y="489"/>
                  <a:pt x="260" y="489"/>
                  <a:pt x="260" y="489"/>
                </a:cubicBezTo>
                <a:cubicBezTo>
                  <a:pt x="264" y="488"/>
                  <a:pt x="267" y="486"/>
                  <a:pt x="270" y="487"/>
                </a:cubicBezTo>
                <a:cubicBezTo>
                  <a:pt x="270" y="487"/>
                  <a:pt x="271" y="488"/>
                  <a:pt x="271" y="488"/>
                </a:cubicBezTo>
                <a:cubicBezTo>
                  <a:pt x="272" y="488"/>
                  <a:pt x="272" y="489"/>
                  <a:pt x="273" y="489"/>
                </a:cubicBezTo>
                <a:cubicBezTo>
                  <a:pt x="273" y="489"/>
                  <a:pt x="273" y="489"/>
                  <a:pt x="273" y="488"/>
                </a:cubicBezTo>
                <a:cubicBezTo>
                  <a:pt x="274" y="486"/>
                  <a:pt x="276" y="485"/>
                  <a:pt x="279" y="485"/>
                </a:cubicBezTo>
                <a:cubicBezTo>
                  <a:pt x="281" y="485"/>
                  <a:pt x="284" y="486"/>
                  <a:pt x="285" y="488"/>
                </a:cubicBezTo>
                <a:cubicBezTo>
                  <a:pt x="285" y="488"/>
                  <a:pt x="288" y="489"/>
                  <a:pt x="289" y="489"/>
                </a:cubicBezTo>
                <a:cubicBezTo>
                  <a:pt x="292" y="490"/>
                  <a:pt x="295" y="490"/>
                  <a:pt x="297" y="491"/>
                </a:cubicBezTo>
                <a:cubicBezTo>
                  <a:pt x="298" y="492"/>
                  <a:pt x="298" y="492"/>
                  <a:pt x="298" y="492"/>
                </a:cubicBezTo>
                <a:cubicBezTo>
                  <a:pt x="303" y="495"/>
                  <a:pt x="306" y="498"/>
                  <a:pt x="307" y="500"/>
                </a:cubicBezTo>
                <a:cubicBezTo>
                  <a:pt x="308" y="498"/>
                  <a:pt x="309" y="498"/>
                  <a:pt x="310" y="498"/>
                </a:cubicBezTo>
                <a:cubicBezTo>
                  <a:pt x="312" y="498"/>
                  <a:pt x="313" y="499"/>
                  <a:pt x="316" y="501"/>
                </a:cubicBezTo>
                <a:cubicBezTo>
                  <a:pt x="317" y="501"/>
                  <a:pt x="319" y="502"/>
                  <a:pt x="320" y="502"/>
                </a:cubicBezTo>
                <a:cubicBezTo>
                  <a:pt x="322" y="502"/>
                  <a:pt x="323" y="501"/>
                  <a:pt x="324" y="501"/>
                </a:cubicBezTo>
                <a:cubicBezTo>
                  <a:pt x="325" y="498"/>
                  <a:pt x="330" y="495"/>
                  <a:pt x="334" y="495"/>
                </a:cubicBezTo>
                <a:cubicBezTo>
                  <a:pt x="336" y="495"/>
                  <a:pt x="337" y="496"/>
                  <a:pt x="338" y="496"/>
                </a:cubicBezTo>
                <a:cubicBezTo>
                  <a:pt x="338" y="497"/>
                  <a:pt x="338" y="497"/>
                  <a:pt x="338" y="497"/>
                </a:cubicBezTo>
                <a:cubicBezTo>
                  <a:pt x="339" y="497"/>
                  <a:pt x="340" y="498"/>
                  <a:pt x="340" y="498"/>
                </a:cubicBezTo>
                <a:cubicBezTo>
                  <a:pt x="340" y="498"/>
                  <a:pt x="340" y="498"/>
                  <a:pt x="341" y="497"/>
                </a:cubicBezTo>
                <a:cubicBezTo>
                  <a:pt x="343" y="495"/>
                  <a:pt x="346" y="494"/>
                  <a:pt x="349" y="494"/>
                </a:cubicBezTo>
                <a:cubicBezTo>
                  <a:pt x="352" y="494"/>
                  <a:pt x="355" y="496"/>
                  <a:pt x="356" y="498"/>
                </a:cubicBezTo>
                <a:cubicBezTo>
                  <a:pt x="356" y="499"/>
                  <a:pt x="357" y="500"/>
                  <a:pt x="361" y="500"/>
                </a:cubicBezTo>
                <a:cubicBezTo>
                  <a:pt x="364" y="500"/>
                  <a:pt x="365" y="502"/>
                  <a:pt x="366" y="503"/>
                </a:cubicBezTo>
                <a:cubicBezTo>
                  <a:pt x="366" y="503"/>
                  <a:pt x="366" y="503"/>
                  <a:pt x="366" y="504"/>
                </a:cubicBezTo>
                <a:cubicBezTo>
                  <a:pt x="366" y="503"/>
                  <a:pt x="367" y="503"/>
                  <a:pt x="367" y="502"/>
                </a:cubicBezTo>
                <a:cubicBezTo>
                  <a:pt x="367" y="501"/>
                  <a:pt x="368" y="500"/>
                  <a:pt x="369" y="499"/>
                </a:cubicBezTo>
                <a:cubicBezTo>
                  <a:pt x="369" y="499"/>
                  <a:pt x="370" y="498"/>
                  <a:pt x="371" y="498"/>
                </a:cubicBezTo>
                <a:cubicBezTo>
                  <a:pt x="371" y="498"/>
                  <a:pt x="371" y="498"/>
                  <a:pt x="371" y="498"/>
                </a:cubicBezTo>
                <a:cubicBezTo>
                  <a:pt x="373" y="499"/>
                  <a:pt x="374" y="499"/>
                  <a:pt x="375" y="500"/>
                </a:cubicBezTo>
                <a:cubicBezTo>
                  <a:pt x="376" y="501"/>
                  <a:pt x="378" y="502"/>
                  <a:pt x="379" y="502"/>
                </a:cubicBezTo>
                <a:cubicBezTo>
                  <a:pt x="383" y="502"/>
                  <a:pt x="384" y="501"/>
                  <a:pt x="384" y="500"/>
                </a:cubicBezTo>
                <a:cubicBezTo>
                  <a:pt x="384" y="496"/>
                  <a:pt x="384" y="494"/>
                  <a:pt x="383" y="494"/>
                </a:cubicBezTo>
                <a:cubicBezTo>
                  <a:pt x="382" y="494"/>
                  <a:pt x="380" y="493"/>
                  <a:pt x="379" y="493"/>
                </a:cubicBezTo>
                <a:cubicBezTo>
                  <a:pt x="378" y="492"/>
                  <a:pt x="377" y="491"/>
                  <a:pt x="375" y="491"/>
                </a:cubicBezTo>
                <a:cubicBezTo>
                  <a:pt x="372" y="491"/>
                  <a:pt x="370" y="488"/>
                  <a:pt x="369" y="486"/>
                </a:cubicBezTo>
                <a:cubicBezTo>
                  <a:pt x="369" y="484"/>
                  <a:pt x="370" y="482"/>
                  <a:pt x="372" y="482"/>
                </a:cubicBezTo>
                <a:cubicBezTo>
                  <a:pt x="375" y="480"/>
                  <a:pt x="377" y="479"/>
                  <a:pt x="378" y="478"/>
                </a:cubicBezTo>
                <a:cubicBezTo>
                  <a:pt x="377" y="477"/>
                  <a:pt x="376" y="473"/>
                  <a:pt x="377" y="470"/>
                </a:cubicBezTo>
                <a:cubicBezTo>
                  <a:pt x="378" y="469"/>
                  <a:pt x="379" y="468"/>
                  <a:pt x="381" y="467"/>
                </a:cubicBezTo>
                <a:cubicBezTo>
                  <a:pt x="382" y="467"/>
                  <a:pt x="384" y="467"/>
                  <a:pt x="385" y="467"/>
                </a:cubicBezTo>
                <a:cubicBezTo>
                  <a:pt x="386" y="467"/>
                  <a:pt x="387" y="467"/>
                  <a:pt x="387" y="467"/>
                </a:cubicBezTo>
                <a:cubicBezTo>
                  <a:pt x="385" y="466"/>
                  <a:pt x="383" y="465"/>
                  <a:pt x="382" y="463"/>
                </a:cubicBezTo>
                <a:cubicBezTo>
                  <a:pt x="380" y="461"/>
                  <a:pt x="379" y="453"/>
                  <a:pt x="382" y="451"/>
                </a:cubicBezTo>
                <a:cubicBezTo>
                  <a:pt x="383" y="451"/>
                  <a:pt x="384" y="451"/>
                  <a:pt x="385" y="451"/>
                </a:cubicBezTo>
                <a:cubicBezTo>
                  <a:pt x="386" y="451"/>
                  <a:pt x="386" y="451"/>
                  <a:pt x="387" y="451"/>
                </a:cubicBezTo>
                <a:cubicBezTo>
                  <a:pt x="389" y="451"/>
                  <a:pt x="391" y="451"/>
                  <a:pt x="392" y="451"/>
                </a:cubicBezTo>
                <a:cubicBezTo>
                  <a:pt x="393" y="450"/>
                  <a:pt x="395" y="450"/>
                  <a:pt x="397" y="450"/>
                </a:cubicBezTo>
                <a:cubicBezTo>
                  <a:pt x="398" y="450"/>
                  <a:pt x="399" y="450"/>
                  <a:pt x="400" y="450"/>
                </a:cubicBezTo>
                <a:cubicBezTo>
                  <a:pt x="402" y="450"/>
                  <a:pt x="403" y="450"/>
                  <a:pt x="404" y="450"/>
                </a:cubicBezTo>
                <a:cubicBezTo>
                  <a:pt x="404" y="450"/>
                  <a:pt x="404" y="450"/>
                  <a:pt x="405" y="449"/>
                </a:cubicBezTo>
                <a:cubicBezTo>
                  <a:pt x="409" y="446"/>
                  <a:pt x="418" y="445"/>
                  <a:pt x="423" y="445"/>
                </a:cubicBezTo>
                <a:cubicBezTo>
                  <a:pt x="425" y="445"/>
                  <a:pt x="427" y="445"/>
                  <a:pt x="429" y="444"/>
                </a:cubicBezTo>
                <a:cubicBezTo>
                  <a:pt x="431" y="443"/>
                  <a:pt x="432" y="442"/>
                  <a:pt x="434" y="442"/>
                </a:cubicBezTo>
                <a:cubicBezTo>
                  <a:pt x="440" y="441"/>
                  <a:pt x="448" y="440"/>
                  <a:pt x="450" y="439"/>
                </a:cubicBezTo>
                <a:cubicBezTo>
                  <a:pt x="451" y="439"/>
                  <a:pt x="452" y="438"/>
                  <a:pt x="455" y="438"/>
                </a:cubicBezTo>
                <a:cubicBezTo>
                  <a:pt x="457" y="437"/>
                  <a:pt x="464" y="436"/>
                  <a:pt x="465" y="435"/>
                </a:cubicBezTo>
                <a:cubicBezTo>
                  <a:pt x="466" y="431"/>
                  <a:pt x="476" y="430"/>
                  <a:pt x="478" y="430"/>
                </a:cubicBezTo>
                <a:cubicBezTo>
                  <a:pt x="480" y="430"/>
                  <a:pt x="481" y="430"/>
                  <a:pt x="482" y="430"/>
                </a:cubicBezTo>
                <a:cubicBezTo>
                  <a:pt x="485" y="432"/>
                  <a:pt x="487" y="432"/>
                  <a:pt x="489" y="432"/>
                </a:cubicBezTo>
                <a:cubicBezTo>
                  <a:pt x="491" y="431"/>
                  <a:pt x="496" y="432"/>
                  <a:pt x="498" y="434"/>
                </a:cubicBezTo>
                <a:cubicBezTo>
                  <a:pt x="499" y="436"/>
                  <a:pt x="499" y="437"/>
                  <a:pt x="499" y="438"/>
                </a:cubicBezTo>
                <a:cubicBezTo>
                  <a:pt x="499" y="439"/>
                  <a:pt x="499" y="440"/>
                  <a:pt x="500" y="442"/>
                </a:cubicBezTo>
                <a:cubicBezTo>
                  <a:pt x="500" y="443"/>
                  <a:pt x="501" y="445"/>
                  <a:pt x="501" y="446"/>
                </a:cubicBezTo>
                <a:cubicBezTo>
                  <a:pt x="501" y="448"/>
                  <a:pt x="500" y="449"/>
                  <a:pt x="499" y="449"/>
                </a:cubicBezTo>
                <a:cubicBezTo>
                  <a:pt x="499" y="449"/>
                  <a:pt x="499" y="449"/>
                  <a:pt x="499" y="449"/>
                </a:cubicBezTo>
                <a:cubicBezTo>
                  <a:pt x="500" y="449"/>
                  <a:pt x="500" y="449"/>
                  <a:pt x="500" y="449"/>
                </a:cubicBezTo>
                <a:cubicBezTo>
                  <a:pt x="503" y="449"/>
                  <a:pt x="506" y="448"/>
                  <a:pt x="506" y="448"/>
                </a:cubicBezTo>
                <a:cubicBezTo>
                  <a:pt x="507" y="446"/>
                  <a:pt x="509" y="446"/>
                  <a:pt x="509" y="446"/>
                </a:cubicBezTo>
                <a:cubicBezTo>
                  <a:pt x="512" y="446"/>
                  <a:pt x="513" y="448"/>
                  <a:pt x="514" y="451"/>
                </a:cubicBezTo>
                <a:cubicBezTo>
                  <a:pt x="515" y="450"/>
                  <a:pt x="516" y="449"/>
                  <a:pt x="517" y="449"/>
                </a:cubicBezTo>
                <a:cubicBezTo>
                  <a:pt x="518" y="449"/>
                  <a:pt x="521" y="450"/>
                  <a:pt x="522" y="452"/>
                </a:cubicBezTo>
                <a:cubicBezTo>
                  <a:pt x="522" y="452"/>
                  <a:pt x="523" y="451"/>
                  <a:pt x="523" y="451"/>
                </a:cubicBezTo>
                <a:cubicBezTo>
                  <a:pt x="524" y="451"/>
                  <a:pt x="525" y="451"/>
                  <a:pt x="526" y="451"/>
                </a:cubicBezTo>
                <a:cubicBezTo>
                  <a:pt x="527" y="451"/>
                  <a:pt x="529" y="452"/>
                  <a:pt x="529" y="454"/>
                </a:cubicBezTo>
                <a:cubicBezTo>
                  <a:pt x="529" y="456"/>
                  <a:pt x="527" y="457"/>
                  <a:pt x="526" y="458"/>
                </a:cubicBezTo>
                <a:cubicBezTo>
                  <a:pt x="525" y="459"/>
                  <a:pt x="524" y="459"/>
                  <a:pt x="524" y="460"/>
                </a:cubicBezTo>
                <a:cubicBezTo>
                  <a:pt x="524" y="460"/>
                  <a:pt x="524" y="460"/>
                  <a:pt x="524" y="460"/>
                </a:cubicBezTo>
                <a:cubicBezTo>
                  <a:pt x="524" y="460"/>
                  <a:pt x="525" y="459"/>
                  <a:pt x="526" y="459"/>
                </a:cubicBezTo>
                <a:cubicBezTo>
                  <a:pt x="527" y="458"/>
                  <a:pt x="529" y="457"/>
                  <a:pt x="531" y="457"/>
                </a:cubicBezTo>
                <a:cubicBezTo>
                  <a:pt x="531" y="457"/>
                  <a:pt x="531" y="457"/>
                  <a:pt x="532" y="457"/>
                </a:cubicBezTo>
                <a:cubicBezTo>
                  <a:pt x="532" y="457"/>
                  <a:pt x="532" y="457"/>
                  <a:pt x="532" y="457"/>
                </a:cubicBezTo>
                <a:cubicBezTo>
                  <a:pt x="533" y="457"/>
                  <a:pt x="536" y="456"/>
                  <a:pt x="538" y="455"/>
                </a:cubicBezTo>
                <a:cubicBezTo>
                  <a:pt x="540" y="454"/>
                  <a:pt x="541" y="453"/>
                  <a:pt x="543" y="452"/>
                </a:cubicBezTo>
                <a:cubicBezTo>
                  <a:pt x="545" y="452"/>
                  <a:pt x="548" y="450"/>
                  <a:pt x="550" y="449"/>
                </a:cubicBezTo>
                <a:cubicBezTo>
                  <a:pt x="551" y="448"/>
                  <a:pt x="552" y="447"/>
                  <a:pt x="553" y="447"/>
                </a:cubicBezTo>
                <a:cubicBezTo>
                  <a:pt x="554" y="446"/>
                  <a:pt x="555" y="446"/>
                  <a:pt x="557" y="445"/>
                </a:cubicBezTo>
                <a:cubicBezTo>
                  <a:pt x="557" y="445"/>
                  <a:pt x="558" y="445"/>
                  <a:pt x="558" y="445"/>
                </a:cubicBezTo>
                <a:cubicBezTo>
                  <a:pt x="560" y="445"/>
                  <a:pt x="563" y="446"/>
                  <a:pt x="563" y="447"/>
                </a:cubicBezTo>
                <a:cubicBezTo>
                  <a:pt x="563" y="448"/>
                  <a:pt x="564" y="449"/>
                  <a:pt x="563" y="451"/>
                </a:cubicBezTo>
                <a:cubicBezTo>
                  <a:pt x="562" y="452"/>
                  <a:pt x="561" y="452"/>
                  <a:pt x="561" y="453"/>
                </a:cubicBezTo>
                <a:cubicBezTo>
                  <a:pt x="561" y="453"/>
                  <a:pt x="562" y="455"/>
                  <a:pt x="565" y="456"/>
                </a:cubicBezTo>
                <a:cubicBezTo>
                  <a:pt x="572" y="458"/>
                  <a:pt x="580" y="470"/>
                  <a:pt x="585" y="478"/>
                </a:cubicBezTo>
                <a:cubicBezTo>
                  <a:pt x="587" y="481"/>
                  <a:pt x="587" y="481"/>
                  <a:pt x="587" y="481"/>
                </a:cubicBezTo>
                <a:cubicBezTo>
                  <a:pt x="589" y="484"/>
                  <a:pt x="591" y="488"/>
                  <a:pt x="593" y="492"/>
                </a:cubicBezTo>
                <a:cubicBezTo>
                  <a:pt x="594" y="495"/>
                  <a:pt x="596" y="499"/>
                  <a:pt x="597" y="500"/>
                </a:cubicBezTo>
                <a:cubicBezTo>
                  <a:pt x="597" y="500"/>
                  <a:pt x="598" y="499"/>
                  <a:pt x="598" y="498"/>
                </a:cubicBezTo>
                <a:cubicBezTo>
                  <a:pt x="599" y="497"/>
                  <a:pt x="600" y="495"/>
                  <a:pt x="601" y="494"/>
                </a:cubicBezTo>
                <a:cubicBezTo>
                  <a:pt x="602" y="494"/>
                  <a:pt x="602" y="493"/>
                  <a:pt x="603" y="493"/>
                </a:cubicBezTo>
                <a:cubicBezTo>
                  <a:pt x="606" y="493"/>
                  <a:pt x="608" y="495"/>
                  <a:pt x="610" y="497"/>
                </a:cubicBezTo>
                <a:cubicBezTo>
                  <a:pt x="611" y="498"/>
                  <a:pt x="612" y="499"/>
                  <a:pt x="613" y="499"/>
                </a:cubicBezTo>
                <a:cubicBezTo>
                  <a:pt x="614" y="500"/>
                  <a:pt x="615" y="500"/>
                  <a:pt x="616" y="500"/>
                </a:cubicBezTo>
                <a:cubicBezTo>
                  <a:pt x="618" y="501"/>
                  <a:pt x="621" y="502"/>
                  <a:pt x="622" y="501"/>
                </a:cubicBezTo>
                <a:cubicBezTo>
                  <a:pt x="623" y="501"/>
                  <a:pt x="624" y="501"/>
                  <a:pt x="625" y="500"/>
                </a:cubicBezTo>
                <a:cubicBezTo>
                  <a:pt x="629" y="499"/>
                  <a:pt x="633" y="497"/>
                  <a:pt x="635" y="498"/>
                </a:cubicBezTo>
                <a:cubicBezTo>
                  <a:pt x="636" y="498"/>
                  <a:pt x="636" y="499"/>
                  <a:pt x="637" y="499"/>
                </a:cubicBezTo>
                <a:cubicBezTo>
                  <a:pt x="639" y="500"/>
                  <a:pt x="642" y="501"/>
                  <a:pt x="643" y="505"/>
                </a:cubicBezTo>
                <a:cubicBezTo>
                  <a:pt x="645" y="509"/>
                  <a:pt x="647" y="510"/>
                  <a:pt x="649" y="510"/>
                </a:cubicBezTo>
                <a:cubicBezTo>
                  <a:pt x="650" y="510"/>
                  <a:pt x="653" y="510"/>
                  <a:pt x="653" y="516"/>
                </a:cubicBezTo>
                <a:cubicBezTo>
                  <a:pt x="653" y="517"/>
                  <a:pt x="656" y="519"/>
                  <a:pt x="657" y="519"/>
                </a:cubicBezTo>
                <a:cubicBezTo>
                  <a:pt x="659" y="519"/>
                  <a:pt x="664" y="518"/>
                  <a:pt x="665" y="517"/>
                </a:cubicBezTo>
                <a:cubicBezTo>
                  <a:pt x="666" y="516"/>
                  <a:pt x="667" y="516"/>
                  <a:pt x="668" y="516"/>
                </a:cubicBezTo>
                <a:cubicBezTo>
                  <a:pt x="670" y="516"/>
                  <a:pt x="671" y="517"/>
                  <a:pt x="672" y="519"/>
                </a:cubicBezTo>
                <a:cubicBezTo>
                  <a:pt x="672" y="519"/>
                  <a:pt x="672" y="520"/>
                  <a:pt x="672" y="520"/>
                </a:cubicBezTo>
                <a:cubicBezTo>
                  <a:pt x="672" y="520"/>
                  <a:pt x="672" y="520"/>
                  <a:pt x="672" y="521"/>
                </a:cubicBezTo>
                <a:cubicBezTo>
                  <a:pt x="673" y="521"/>
                  <a:pt x="673" y="521"/>
                  <a:pt x="673" y="521"/>
                </a:cubicBezTo>
                <a:cubicBezTo>
                  <a:pt x="673" y="522"/>
                  <a:pt x="673" y="522"/>
                  <a:pt x="673" y="522"/>
                </a:cubicBezTo>
                <a:cubicBezTo>
                  <a:pt x="674" y="522"/>
                  <a:pt x="674" y="522"/>
                  <a:pt x="674" y="523"/>
                </a:cubicBezTo>
                <a:cubicBezTo>
                  <a:pt x="674" y="523"/>
                  <a:pt x="674" y="523"/>
                  <a:pt x="674" y="523"/>
                </a:cubicBezTo>
                <a:cubicBezTo>
                  <a:pt x="675" y="523"/>
                  <a:pt x="675" y="523"/>
                  <a:pt x="675" y="523"/>
                </a:cubicBezTo>
                <a:cubicBezTo>
                  <a:pt x="675" y="523"/>
                  <a:pt x="675" y="523"/>
                  <a:pt x="675" y="523"/>
                </a:cubicBezTo>
                <a:cubicBezTo>
                  <a:pt x="675" y="523"/>
                  <a:pt x="675" y="523"/>
                  <a:pt x="675" y="523"/>
                </a:cubicBezTo>
                <a:cubicBezTo>
                  <a:pt x="676" y="523"/>
                  <a:pt x="677" y="523"/>
                  <a:pt x="678" y="524"/>
                </a:cubicBezTo>
                <a:cubicBezTo>
                  <a:pt x="678" y="524"/>
                  <a:pt x="678" y="524"/>
                  <a:pt x="678" y="524"/>
                </a:cubicBezTo>
                <a:cubicBezTo>
                  <a:pt x="678" y="524"/>
                  <a:pt x="679" y="524"/>
                  <a:pt x="680" y="524"/>
                </a:cubicBezTo>
                <a:cubicBezTo>
                  <a:pt x="680" y="524"/>
                  <a:pt x="680" y="524"/>
                  <a:pt x="680" y="524"/>
                </a:cubicBezTo>
                <a:cubicBezTo>
                  <a:pt x="680" y="524"/>
                  <a:pt x="680" y="524"/>
                  <a:pt x="680" y="524"/>
                </a:cubicBezTo>
                <a:cubicBezTo>
                  <a:pt x="680" y="524"/>
                  <a:pt x="680" y="524"/>
                  <a:pt x="680" y="523"/>
                </a:cubicBezTo>
                <a:cubicBezTo>
                  <a:pt x="680" y="523"/>
                  <a:pt x="680" y="523"/>
                  <a:pt x="680" y="523"/>
                </a:cubicBezTo>
                <a:cubicBezTo>
                  <a:pt x="681" y="522"/>
                  <a:pt x="683" y="521"/>
                  <a:pt x="689" y="520"/>
                </a:cubicBezTo>
                <a:cubicBezTo>
                  <a:pt x="694" y="519"/>
                  <a:pt x="697" y="518"/>
                  <a:pt x="698" y="517"/>
                </a:cubicBezTo>
                <a:cubicBezTo>
                  <a:pt x="699" y="514"/>
                  <a:pt x="701" y="513"/>
                  <a:pt x="704" y="513"/>
                </a:cubicBezTo>
                <a:cubicBezTo>
                  <a:pt x="705" y="512"/>
                  <a:pt x="706" y="512"/>
                  <a:pt x="707" y="511"/>
                </a:cubicBezTo>
                <a:cubicBezTo>
                  <a:pt x="708" y="510"/>
                  <a:pt x="709" y="509"/>
                  <a:pt x="711" y="508"/>
                </a:cubicBezTo>
                <a:cubicBezTo>
                  <a:pt x="712" y="508"/>
                  <a:pt x="713" y="507"/>
                  <a:pt x="714" y="507"/>
                </a:cubicBezTo>
                <a:cubicBezTo>
                  <a:pt x="715" y="505"/>
                  <a:pt x="717" y="504"/>
                  <a:pt x="719" y="504"/>
                </a:cubicBezTo>
                <a:cubicBezTo>
                  <a:pt x="720" y="504"/>
                  <a:pt x="721" y="503"/>
                  <a:pt x="721" y="503"/>
                </a:cubicBezTo>
                <a:cubicBezTo>
                  <a:pt x="723" y="501"/>
                  <a:pt x="727" y="501"/>
                  <a:pt x="728" y="501"/>
                </a:cubicBezTo>
                <a:cubicBezTo>
                  <a:pt x="730" y="501"/>
                  <a:pt x="731" y="501"/>
                  <a:pt x="732" y="501"/>
                </a:cubicBezTo>
                <a:cubicBezTo>
                  <a:pt x="734" y="502"/>
                  <a:pt x="744" y="504"/>
                  <a:pt x="746" y="504"/>
                </a:cubicBezTo>
                <a:cubicBezTo>
                  <a:pt x="747" y="504"/>
                  <a:pt x="747" y="504"/>
                  <a:pt x="747" y="504"/>
                </a:cubicBezTo>
                <a:cubicBezTo>
                  <a:pt x="749" y="504"/>
                  <a:pt x="750" y="506"/>
                  <a:pt x="751" y="508"/>
                </a:cubicBezTo>
                <a:cubicBezTo>
                  <a:pt x="751" y="509"/>
                  <a:pt x="751" y="510"/>
                  <a:pt x="751" y="510"/>
                </a:cubicBezTo>
                <a:cubicBezTo>
                  <a:pt x="752" y="510"/>
                  <a:pt x="753" y="511"/>
                  <a:pt x="754" y="512"/>
                </a:cubicBezTo>
                <a:cubicBezTo>
                  <a:pt x="756" y="512"/>
                  <a:pt x="758" y="514"/>
                  <a:pt x="759" y="514"/>
                </a:cubicBezTo>
                <a:cubicBezTo>
                  <a:pt x="760" y="513"/>
                  <a:pt x="762" y="512"/>
                  <a:pt x="765" y="512"/>
                </a:cubicBezTo>
                <a:cubicBezTo>
                  <a:pt x="767" y="512"/>
                  <a:pt x="768" y="512"/>
                  <a:pt x="770" y="513"/>
                </a:cubicBezTo>
                <a:cubicBezTo>
                  <a:pt x="770" y="514"/>
                  <a:pt x="771" y="514"/>
                  <a:pt x="771" y="514"/>
                </a:cubicBezTo>
                <a:cubicBezTo>
                  <a:pt x="773" y="515"/>
                  <a:pt x="774" y="516"/>
                  <a:pt x="775" y="516"/>
                </a:cubicBezTo>
                <a:cubicBezTo>
                  <a:pt x="776" y="515"/>
                  <a:pt x="778" y="514"/>
                  <a:pt x="780" y="513"/>
                </a:cubicBezTo>
                <a:cubicBezTo>
                  <a:pt x="780" y="513"/>
                  <a:pt x="781" y="513"/>
                  <a:pt x="782" y="512"/>
                </a:cubicBezTo>
                <a:cubicBezTo>
                  <a:pt x="783" y="512"/>
                  <a:pt x="784" y="512"/>
                  <a:pt x="785" y="511"/>
                </a:cubicBezTo>
                <a:cubicBezTo>
                  <a:pt x="785" y="511"/>
                  <a:pt x="786" y="508"/>
                  <a:pt x="785" y="507"/>
                </a:cubicBezTo>
                <a:cubicBezTo>
                  <a:pt x="783" y="506"/>
                  <a:pt x="781" y="499"/>
                  <a:pt x="780" y="497"/>
                </a:cubicBezTo>
                <a:cubicBezTo>
                  <a:pt x="780" y="494"/>
                  <a:pt x="782" y="493"/>
                  <a:pt x="784" y="492"/>
                </a:cubicBezTo>
                <a:cubicBezTo>
                  <a:pt x="784" y="491"/>
                  <a:pt x="785" y="491"/>
                  <a:pt x="785" y="490"/>
                </a:cubicBezTo>
                <a:cubicBezTo>
                  <a:pt x="786" y="488"/>
                  <a:pt x="788" y="487"/>
                  <a:pt x="790" y="486"/>
                </a:cubicBezTo>
                <a:cubicBezTo>
                  <a:pt x="791" y="486"/>
                  <a:pt x="791" y="486"/>
                  <a:pt x="792" y="485"/>
                </a:cubicBezTo>
                <a:cubicBezTo>
                  <a:pt x="792" y="485"/>
                  <a:pt x="792" y="485"/>
                  <a:pt x="792" y="484"/>
                </a:cubicBezTo>
                <a:cubicBezTo>
                  <a:pt x="793" y="483"/>
                  <a:pt x="794" y="481"/>
                  <a:pt x="796" y="481"/>
                </a:cubicBezTo>
                <a:cubicBezTo>
                  <a:pt x="797" y="481"/>
                  <a:pt x="797" y="481"/>
                  <a:pt x="798" y="481"/>
                </a:cubicBezTo>
                <a:cubicBezTo>
                  <a:pt x="798" y="482"/>
                  <a:pt x="805" y="484"/>
                  <a:pt x="807" y="485"/>
                </a:cubicBezTo>
                <a:cubicBezTo>
                  <a:pt x="807" y="486"/>
                  <a:pt x="810" y="486"/>
                  <a:pt x="812" y="486"/>
                </a:cubicBezTo>
                <a:cubicBezTo>
                  <a:pt x="815" y="486"/>
                  <a:pt x="819" y="488"/>
                  <a:pt x="822" y="490"/>
                </a:cubicBezTo>
                <a:cubicBezTo>
                  <a:pt x="822" y="490"/>
                  <a:pt x="824" y="491"/>
                  <a:pt x="826" y="491"/>
                </a:cubicBezTo>
                <a:cubicBezTo>
                  <a:pt x="829" y="491"/>
                  <a:pt x="832" y="492"/>
                  <a:pt x="833" y="494"/>
                </a:cubicBezTo>
                <a:cubicBezTo>
                  <a:pt x="834" y="495"/>
                  <a:pt x="834" y="497"/>
                  <a:pt x="834" y="499"/>
                </a:cubicBezTo>
                <a:cubicBezTo>
                  <a:pt x="834" y="501"/>
                  <a:pt x="834" y="503"/>
                  <a:pt x="835" y="503"/>
                </a:cubicBezTo>
                <a:cubicBezTo>
                  <a:pt x="837" y="506"/>
                  <a:pt x="839" y="508"/>
                  <a:pt x="839" y="508"/>
                </a:cubicBezTo>
                <a:cubicBezTo>
                  <a:pt x="841" y="507"/>
                  <a:pt x="843" y="508"/>
                  <a:pt x="846" y="509"/>
                </a:cubicBezTo>
                <a:cubicBezTo>
                  <a:pt x="847" y="510"/>
                  <a:pt x="849" y="511"/>
                  <a:pt x="850" y="511"/>
                </a:cubicBezTo>
                <a:cubicBezTo>
                  <a:pt x="850" y="511"/>
                  <a:pt x="852" y="510"/>
                  <a:pt x="853" y="509"/>
                </a:cubicBezTo>
                <a:cubicBezTo>
                  <a:pt x="855" y="508"/>
                  <a:pt x="856" y="507"/>
                  <a:pt x="858" y="507"/>
                </a:cubicBezTo>
                <a:cubicBezTo>
                  <a:pt x="859" y="507"/>
                  <a:pt x="860" y="507"/>
                  <a:pt x="862" y="506"/>
                </a:cubicBezTo>
                <a:cubicBezTo>
                  <a:pt x="865" y="506"/>
                  <a:pt x="867" y="505"/>
                  <a:pt x="869" y="506"/>
                </a:cubicBezTo>
                <a:cubicBezTo>
                  <a:pt x="869" y="506"/>
                  <a:pt x="871" y="506"/>
                  <a:pt x="872" y="507"/>
                </a:cubicBezTo>
                <a:cubicBezTo>
                  <a:pt x="874" y="507"/>
                  <a:pt x="877" y="508"/>
                  <a:pt x="878" y="508"/>
                </a:cubicBezTo>
                <a:cubicBezTo>
                  <a:pt x="879" y="508"/>
                  <a:pt x="879" y="508"/>
                  <a:pt x="880" y="508"/>
                </a:cubicBezTo>
                <a:cubicBezTo>
                  <a:pt x="881" y="508"/>
                  <a:pt x="888" y="508"/>
                  <a:pt x="889" y="511"/>
                </a:cubicBezTo>
                <a:cubicBezTo>
                  <a:pt x="889" y="512"/>
                  <a:pt x="891" y="512"/>
                  <a:pt x="892" y="512"/>
                </a:cubicBezTo>
                <a:cubicBezTo>
                  <a:pt x="895" y="513"/>
                  <a:pt x="899" y="514"/>
                  <a:pt x="899" y="517"/>
                </a:cubicBezTo>
                <a:cubicBezTo>
                  <a:pt x="899" y="517"/>
                  <a:pt x="900" y="518"/>
                  <a:pt x="901" y="518"/>
                </a:cubicBezTo>
                <a:cubicBezTo>
                  <a:pt x="902" y="519"/>
                  <a:pt x="904" y="520"/>
                  <a:pt x="905" y="522"/>
                </a:cubicBezTo>
                <a:cubicBezTo>
                  <a:pt x="905" y="522"/>
                  <a:pt x="907" y="522"/>
                  <a:pt x="908" y="523"/>
                </a:cubicBezTo>
                <a:cubicBezTo>
                  <a:pt x="909" y="523"/>
                  <a:pt x="910" y="523"/>
                  <a:pt x="911" y="523"/>
                </a:cubicBezTo>
                <a:cubicBezTo>
                  <a:pt x="914" y="523"/>
                  <a:pt x="916" y="523"/>
                  <a:pt x="917" y="523"/>
                </a:cubicBezTo>
                <a:cubicBezTo>
                  <a:pt x="918" y="524"/>
                  <a:pt x="918" y="524"/>
                  <a:pt x="918" y="524"/>
                </a:cubicBezTo>
                <a:cubicBezTo>
                  <a:pt x="919" y="524"/>
                  <a:pt x="921" y="525"/>
                  <a:pt x="925" y="525"/>
                </a:cubicBezTo>
                <a:cubicBezTo>
                  <a:pt x="928" y="525"/>
                  <a:pt x="930" y="524"/>
                  <a:pt x="931" y="524"/>
                </a:cubicBezTo>
                <a:cubicBezTo>
                  <a:pt x="931" y="523"/>
                  <a:pt x="934" y="523"/>
                  <a:pt x="938" y="522"/>
                </a:cubicBezTo>
                <a:cubicBezTo>
                  <a:pt x="941" y="522"/>
                  <a:pt x="945" y="521"/>
                  <a:pt x="946" y="520"/>
                </a:cubicBezTo>
                <a:cubicBezTo>
                  <a:pt x="947" y="519"/>
                  <a:pt x="949" y="519"/>
                  <a:pt x="951" y="519"/>
                </a:cubicBezTo>
                <a:cubicBezTo>
                  <a:pt x="952" y="519"/>
                  <a:pt x="953" y="518"/>
                  <a:pt x="954" y="518"/>
                </a:cubicBezTo>
                <a:cubicBezTo>
                  <a:pt x="954" y="516"/>
                  <a:pt x="957" y="514"/>
                  <a:pt x="960" y="513"/>
                </a:cubicBezTo>
                <a:cubicBezTo>
                  <a:pt x="961" y="512"/>
                  <a:pt x="963" y="512"/>
                  <a:pt x="964" y="511"/>
                </a:cubicBezTo>
                <a:cubicBezTo>
                  <a:pt x="964" y="511"/>
                  <a:pt x="965" y="510"/>
                  <a:pt x="965" y="510"/>
                </a:cubicBezTo>
                <a:cubicBezTo>
                  <a:pt x="968" y="509"/>
                  <a:pt x="970" y="509"/>
                  <a:pt x="971" y="509"/>
                </a:cubicBezTo>
                <a:cubicBezTo>
                  <a:pt x="971" y="509"/>
                  <a:pt x="971" y="509"/>
                  <a:pt x="971" y="509"/>
                </a:cubicBezTo>
                <a:cubicBezTo>
                  <a:pt x="971" y="509"/>
                  <a:pt x="971" y="509"/>
                  <a:pt x="971" y="509"/>
                </a:cubicBezTo>
                <a:cubicBezTo>
                  <a:pt x="973" y="509"/>
                  <a:pt x="975" y="509"/>
                  <a:pt x="977" y="510"/>
                </a:cubicBezTo>
                <a:cubicBezTo>
                  <a:pt x="979" y="510"/>
                  <a:pt x="980" y="511"/>
                  <a:pt x="981" y="513"/>
                </a:cubicBezTo>
                <a:cubicBezTo>
                  <a:pt x="981" y="513"/>
                  <a:pt x="983" y="514"/>
                  <a:pt x="985" y="514"/>
                </a:cubicBezTo>
                <a:cubicBezTo>
                  <a:pt x="986" y="514"/>
                  <a:pt x="987" y="514"/>
                  <a:pt x="988" y="513"/>
                </a:cubicBezTo>
                <a:cubicBezTo>
                  <a:pt x="988" y="513"/>
                  <a:pt x="989" y="513"/>
                  <a:pt x="990" y="513"/>
                </a:cubicBezTo>
                <a:cubicBezTo>
                  <a:pt x="990" y="513"/>
                  <a:pt x="990" y="513"/>
                  <a:pt x="990" y="513"/>
                </a:cubicBezTo>
                <a:cubicBezTo>
                  <a:pt x="990" y="513"/>
                  <a:pt x="990" y="513"/>
                  <a:pt x="991" y="513"/>
                </a:cubicBezTo>
                <a:cubicBezTo>
                  <a:pt x="992" y="513"/>
                  <a:pt x="994" y="513"/>
                  <a:pt x="996" y="514"/>
                </a:cubicBezTo>
                <a:cubicBezTo>
                  <a:pt x="996" y="513"/>
                  <a:pt x="996" y="513"/>
                  <a:pt x="996" y="513"/>
                </a:cubicBezTo>
                <a:cubicBezTo>
                  <a:pt x="996" y="514"/>
                  <a:pt x="996" y="514"/>
                  <a:pt x="996" y="514"/>
                </a:cubicBezTo>
                <a:cubicBezTo>
                  <a:pt x="997" y="514"/>
                  <a:pt x="998" y="514"/>
                  <a:pt x="998" y="514"/>
                </a:cubicBezTo>
                <a:cubicBezTo>
                  <a:pt x="999" y="515"/>
                  <a:pt x="999" y="515"/>
                  <a:pt x="999" y="515"/>
                </a:cubicBezTo>
                <a:cubicBezTo>
                  <a:pt x="999" y="515"/>
                  <a:pt x="999" y="515"/>
                  <a:pt x="999" y="515"/>
                </a:cubicBezTo>
                <a:cubicBezTo>
                  <a:pt x="999" y="515"/>
                  <a:pt x="999" y="515"/>
                  <a:pt x="999" y="515"/>
                </a:cubicBezTo>
                <a:cubicBezTo>
                  <a:pt x="1000" y="516"/>
                  <a:pt x="1000" y="516"/>
                  <a:pt x="1000" y="516"/>
                </a:cubicBezTo>
                <a:cubicBezTo>
                  <a:pt x="1000" y="516"/>
                  <a:pt x="1000" y="516"/>
                  <a:pt x="1000" y="516"/>
                </a:cubicBezTo>
                <a:cubicBezTo>
                  <a:pt x="1001" y="516"/>
                  <a:pt x="1001" y="517"/>
                  <a:pt x="1001" y="517"/>
                </a:cubicBezTo>
                <a:cubicBezTo>
                  <a:pt x="1001" y="517"/>
                  <a:pt x="1001" y="517"/>
                  <a:pt x="1001" y="517"/>
                </a:cubicBezTo>
                <a:cubicBezTo>
                  <a:pt x="1001" y="517"/>
                  <a:pt x="1001" y="517"/>
                  <a:pt x="1001" y="517"/>
                </a:cubicBezTo>
                <a:cubicBezTo>
                  <a:pt x="1001" y="518"/>
                  <a:pt x="1002" y="518"/>
                  <a:pt x="1002" y="518"/>
                </a:cubicBezTo>
                <a:cubicBezTo>
                  <a:pt x="1002" y="518"/>
                  <a:pt x="1002" y="518"/>
                  <a:pt x="1002" y="518"/>
                </a:cubicBezTo>
                <a:cubicBezTo>
                  <a:pt x="1002" y="518"/>
                  <a:pt x="1002" y="518"/>
                  <a:pt x="1003" y="518"/>
                </a:cubicBezTo>
                <a:cubicBezTo>
                  <a:pt x="1003" y="518"/>
                  <a:pt x="1003" y="518"/>
                  <a:pt x="1003" y="518"/>
                </a:cubicBezTo>
                <a:cubicBezTo>
                  <a:pt x="1003" y="518"/>
                  <a:pt x="1003" y="518"/>
                  <a:pt x="1003" y="518"/>
                </a:cubicBezTo>
                <a:cubicBezTo>
                  <a:pt x="1004" y="518"/>
                  <a:pt x="1004" y="518"/>
                  <a:pt x="1004" y="518"/>
                </a:cubicBezTo>
                <a:cubicBezTo>
                  <a:pt x="1004" y="518"/>
                  <a:pt x="1004" y="518"/>
                  <a:pt x="1004" y="518"/>
                </a:cubicBezTo>
                <a:cubicBezTo>
                  <a:pt x="1004" y="519"/>
                  <a:pt x="1005" y="519"/>
                  <a:pt x="1005" y="519"/>
                </a:cubicBezTo>
                <a:cubicBezTo>
                  <a:pt x="1005" y="519"/>
                  <a:pt x="1005" y="519"/>
                  <a:pt x="1005" y="519"/>
                </a:cubicBezTo>
                <a:cubicBezTo>
                  <a:pt x="1006" y="519"/>
                  <a:pt x="1007" y="519"/>
                  <a:pt x="1009" y="519"/>
                </a:cubicBezTo>
                <a:cubicBezTo>
                  <a:pt x="1009" y="519"/>
                  <a:pt x="1009" y="519"/>
                  <a:pt x="1009" y="519"/>
                </a:cubicBezTo>
                <a:cubicBezTo>
                  <a:pt x="1010" y="519"/>
                  <a:pt x="1012" y="518"/>
                  <a:pt x="1013" y="517"/>
                </a:cubicBezTo>
                <a:cubicBezTo>
                  <a:pt x="1017" y="515"/>
                  <a:pt x="1019" y="514"/>
                  <a:pt x="1020" y="513"/>
                </a:cubicBezTo>
                <a:cubicBezTo>
                  <a:pt x="1022" y="513"/>
                  <a:pt x="1023" y="512"/>
                  <a:pt x="1024" y="511"/>
                </a:cubicBezTo>
                <a:cubicBezTo>
                  <a:pt x="1024" y="511"/>
                  <a:pt x="1024" y="511"/>
                  <a:pt x="1024" y="511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4" y="507"/>
                  <a:pt x="1025" y="505"/>
                  <a:pt x="1027" y="502"/>
                </a:cubicBezTo>
                <a:cubicBezTo>
                  <a:pt x="1028" y="501"/>
                  <a:pt x="1028" y="500"/>
                  <a:pt x="1029" y="499"/>
                </a:cubicBezTo>
                <a:cubicBezTo>
                  <a:pt x="1029" y="499"/>
                  <a:pt x="1029" y="498"/>
                  <a:pt x="1029" y="498"/>
                </a:cubicBezTo>
                <a:cubicBezTo>
                  <a:pt x="1030" y="495"/>
                  <a:pt x="1035" y="487"/>
                  <a:pt x="1037" y="486"/>
                </a:cubicBezTo>
                <a:cubicBezTo>
                  <a:pt x="1039" y="486"/>
                  <a:pt x="1041" y="483"/>
                  <a:pt x="1041" y="482"/>
                </a:cubicBezTo>
                <a:cubicBezTo>
                  <a:pt x="1041" y="482"/>
                  <a:pt x="1041" y="481"/>
                  <a:pt x="1041" y="481"/>
                </a:cubicBezTo>
                <a:cubicBezTo>
                  <a:pt x="1041" y="481"/>
                  <a:pt x="1041" y="481"/>
                  <a:pt x="1041" y="480"/>
                </a:cubicBezTo>
                <a:cubicBezTo>
                  <a:pt x="1041" y="480"/>
                  <a:pt x="1041" y="480"/>
                  <a:pt x="1041" y="480"/>
                </a:cubicBezTo>
                <a:cubicBezTo>
                  <a:pt x="1040" y="479"/>
                  <a:pt x="1040" y="479"/>
                  <a:pt x="1040" y="479"/>
                </a:cubicBezTo>
                <a:cubicBezTo>
                  <a:pt x="1040" y="479"/>
                  <a:pt x="1040" y="479"/>
                  <a:pt x="1040" y="478"/>
                </a:cubicBezTo>
                <a:cubicBezTo>
                  <a:pt x="1040" y="478"/>
                  <a:pt x="1040" y="478"/>
                  <a:pt x="1040" y="478"/>
                </a:cubicBezTo>
                <a:cubicBezTo>
                  <a:pt x="1040" y="478"/>
                  <a:pt x="1040" y="478"/>
                  <a:pt x="1040" y="478"/>
                </a:cubicBezTo>
                <a:cubicBezTo>
                  <a:pt x="1040" y="478"/>
                  <a:pt x="1040" y="477"/>
                  <a:pt x="1040" y="477"/>
                </a:cubicBezTo>
                <a:cubicBezTo>
                  <a:pt x="1040" y="477"/>
                  <a:pt x="1040" y="477"/>
                  <a:pt x="1040" y="477"/>
                </a:cubicBezTo>
                <a:cubicBezTo>
                  <a:pt x="1040" y="477"/>
                  <a:pt x="1040" y="477"/>
                  <a:pt x="1040" y="477"/>
                </a:cubicBezTo>
                <a:cubicBezTo>
                  <a:pt x="1040" y="477"/>
                  <a:pt x="1040" y="477"/>
                  <a:pt x="1039" y="476"/>
                </a:cubicBezTo>
                <a:cubicBezTo>
                  <a:pt x="1039" y="476"/>
                  <a:pt x="1039" y="476"/>
                  <a:pt x="1039" y="476"/>
                </a:cubicBezTo>
                <a:cubicBezTo>
                  <a:pt x="1039" y="476"/>
                  <a:pt x="1039" y="476"/>
                  <a:pt x="1039" y="476"/>
                </a:cubicBezTo>
                <a:cubicBezTo>
                  <a:pt x="1039" y="476"/>
                  <a:pt x="1039" y="476"/>
                  <a:pt x="1039" y="476"/>
                </a:cubicBezTo>
                <a:cubicBezTo>
                  <a:pt x="1038" y="476"/>
                  <a:pt x="1036" y="476"/>
                  <a:pt x="1035" y="474"/>
                </a:cubicBezTo>
                <a:cubicBezTo>
                  <a:pt x="1034" y="473"/>
                  <a:pt x="1035" y="470"/>
                  <a:pt x="1037" y="467"/>
                </a:cubicBezTo>
                <a:cubicBezTo>
                  <a:pt x="1040" y="463"/>
                  <a:pt x="1044" y="461"/>
                  <a:pt x="1050" y="461"/>
                </a:cubicBezTo>
                <a:cubicBezTo>
                  <a:pt x="1051" y="461"/>
                  <a:pt x="1052" y="461"/>
                  <a:pt x="1053" y="462"/>
                </a:cubicBezTo>
                <a:cubicBezTo>
                  <a:pt x="1053" y="462"/>
                  <a:pt x="1053" y="462"/>
                  <a:pt x="1053" y="462"/>
                </a:cubicBezTo>
                <a:cubicBezTo>
                  <a:pt x="1053" y="462"/>
                  <a:pt x="1054" y="461"/>
                  <a:pt x="1055" y="461"/>
                </a:cubicBezTo>
                <a:cubicBezTo>
                  <a:pt x="1059" y="461"/>
                  <a:pt x="1067" y="459"/>
                  <a:pt x="1070" y="460"/>
                </a:cubicBezTo>
                <a:cubicBezTo>
                  <a:pt x="1072" y="461"/>
                  <a:pt x="1073" y="461"/>
                  <a:pt x="1074" y="461"/>
                </a:cubicBezTo>
                <a:cubicBezTo>
                  <a:pt x="1076" y="461"/>
                  <a:pt x="1076" y="461"/>
                  <a:pt x="1076" y="461"/>
                </a:cubicBezTo>
                <a:cubicBezTo>
                  <a:pt x="1078" y="461"/>
                  <a:pt x="1080" y="461"/>
                  <a:pt x="1083" y="462"/>
                </a:cubicBezTo>
                <a:cubicBezTo>
                  <a:pt x="1085" y="464"/>
                  <a:pt x="1088" y="464"/>
                  <a:pt x="1091" y="464"/>
                </a:cubicBezTo>
                <a:cubicBezTo>
                  <a:pt x="1094" y="465"/>
                  <a:pt x="1096" y="465"/>
                  <a:pt x="1098" y="467"/>
                </a:cubicBezTo>
                <a:cubicBezTo>
                  <a:pt x="1098" y="468"/>
                  <a:pt x="1099" y="468"/>
                  <a:pt x="1100" y="469"/>
                </a:cubicBezTo>
                <a:cubicBezTo>
                  <a:pt x="1103" y="471"/>
                  <a:pt x="1106" y="473"/>
                  <a:pt x="1105" y="477"/>
                </a:cubicBezTo>
                <a:cubicBezTo>
                  <a:pt x="1105" y="477"/>
                  <a:pt x="1105" y="478"/>
                  <a:pt x="1105" y="478"/>
                </a:cubicBezTo>
                <a:cubicBezTo>
                  <a:pt x="1105" y="478"/>
                  <a:pt x="1106" y="478"/>
                  <a:pt x="1106" y="478"/>
                </a:cubicBezTo>
                <a:cubicBezTo>
                  <a:pt x="1107" y="479"/>
                  <a:pt x="1110" y="481"/>
                  <a:pt x="1111" y="487"/>
                </a:cubicBezTo>
                <a:cubicBezTo>
                  <a:pt x="1112" y="491"/>
                  <a:pt x="1113" y="493"/>
                  <a:pt x="1115" y="495"/>
                </a:cubicBezTo>
                <a:cubicBezTo>
                  <a:pt x="1116" y="496"/>
                  <a:pt x="1117" y="498"/>
                  <a:pt x="1117" y="500"/>
                </a:cubicBezTo>
                <a:cubicBezTo>
                  <a:pt x="1118" y="501"/>
                  <a:pt x="1119" y="504"/>
                  <a:pt x="1120" y="506"/>
                </a:cubicBezTo>
                <a:cubicBezTo>
                  <a:pt x="1122" y="510"/>
                  <a:pt x="1124" y="512"/>
                  <a:pt x="1123" y="514"/>
                </a:cubicBezTo>
                <a:cubicBezTo>
                  <a:pt x="1123" y="515"/>
                  <a:pt x="1122" y="517"/>
                  <a:pt x="1123" y="517"/>
                </a:cubicBezTo>
                <a:cubicBezTo>
                  <a:pt x="1123" y="518"/>
                  <a:pt x="1124" y="518"/>
                  <a:pt x="1126" y="518"/>
                </a:cubicBezTo>
                <a:cubicBezTo>
                  <a:pt x="1129" y="518"/>
                  <a:pt x="1132" y="520"/>
                  <a:pt x="1134" y="521"/>
                </a:cubicBezTo>
                <a:cubicBezTo>
                  <a:pt x="1135" y="522"/>
                  <a:pt x="1136" y="522"/>
                  <a:pt x="1136" y="522"/>
                </a:cubicBezTo>
                <a:cubicBezTo>
                  <a:pt x="1136" y="522"/>
                  <a:pt x="1137" y="522"/>
                  <a:pt x="1137" y="522"/>
                </a:cubicBezTo>
                <a:cubicBezTo>
                  <a:pt x="1137" y="522"/>
                  <a:pt x="1137" y="522"/>
                  <a:pt x="1137" y="522"/>
                </a:cubicBezTo>
                <a:cubicBezTo>
                  <a:pt x="1137" y="522"/>
                  <a:pt x="1137" y="522"/>
                  <a:pt x="1137" y="522"/>
                </a:cubicBezTo>
                <a:cubicBezTo>
                  <a:pt x="1139" y="522"/>
                  <a:pt x="1143" y="524"/>
                  <a:pt x="1146" y="526"/>
                </a:cubicBezTo>
                <a:cubicBezTo>
                  <a:pt x="1147" y="526"/>
                  <a:pt x="1148" y="527"/>
                  <a:pt x="1149" y="528"/>
                </a:cubicBezTo>
                <a:cubicBezTo>
                  <a:pt x="1150" y="529"/>
                  <a:pt x="1152" y="529"/>
                  <a:pt x="1153" y="530"/>
                </a:cubicBezTo>
                <a:cubicBezTo>
                  <a:pt x="1154" y="530"/>
                  <a:pt x="1155" y="530"/>
                  <a:pt x="1155" y="531"/>
                </a:cubicBezTo>
                <a:cubicBezTo>
                  <a:pt x="1157" y="531"/>
                  <a:pt x="1158" y="532"/>
                  <a:pt x="1158" y="535"/>
                </a:cubicBezTo>
                <a:cubicBezTo>
                  <a:pt x="1158" y="535"/>
                  <a:pt x="1158" y="536"/>
                  <a:pt x="1158" y="537"/>
                </a:cubicBezTo>
                <a:cubicBezTo>
                  <a:pt x="1158" y="538"/>
                  <a:pt x="1159" y="538"/>
                  <a:pt x="1159" y="539"/>
                </a:cubicBezTo>
                <a:cubicBezTo>
                  <a:pt x="1159" y="540"/>
                  <a:pt x="1160" y="542"/>
                  <a:pt x="1160" y="543"/>
                </a:cubicBezTo>
                <a:cubicBezTo>
                  <a:pt x="1160" y="544"/>
                  <a:pt x="1160" y="544"/>
                  <a:pt x="1160" y="544"/>
                </a:cubicBezTo>
                <a:cubicBezTo>
                  <a:pt x="1160" y="545"/>
                  <a:pt x="1163" y="547"/>
                  <a:pt x="1167" y="547"/>
                </a:cubicBezTo>
                <a:cubicBezTo>
                  <a:pt x="1168" y="547"/>
                  <a:pt x="1168" y="547"/>
                  <a:pt x="1169" y="547"/>
                </a:cubicBezTo>
                <a:cubicBezTo>
                  <a:pt x="1170" y="546"/>
                  <a:pt x="1172" y="546"/>
                  <a:pt x="1173" y="547"/>
                </a:cubicBezTo>
                <a:cubicBezTo>
                  <a:pt x="1174" y="547"/>
                  <a:pt x="1175" y="547"/>
                  <a:pt x="1175" y="547"/>
                </a:cubicBezTo>
                <a:cubicBezTo>
                  <a:pt x="1176" y="547"/>
                  <a:pt x="1177" y="546"/>
                  <a:pt x="1177" y="545"/>
                </a:cubicBezTo>
                <a:cubicBezTo>
                  <a:pt x="1179" y="542"/>
                  <a:pt x="1183" y="541"/>
                  <a:pt x="1186" y="541"/>
                </a:cubicBezTo>
                <a:cubicBezTo>
                  <a:pt x="1187" y="541"/>
                  <a:pt x="1188" y="541"/>
                  <a:pt x="1189" y="541"/>
                </a:cubicBezTo>
                <a:cubicBezTo>
                  <a:pt x="1190" y="540"/>
                  <a:pt x="1193" y="539"/>
                  <a:pt x="1195" y="539"/>
                </a:cubicBezTo>
                <a:cubicBezTo>
                  <a:pt x="1197" y="539"/>
                  <a:pt x="1199" y="539"/>
                  <a:pt x="1200" y="540"/>
                </a:cubicBezTo>
                <a:cubicBezTo>
                  <a:pt x="1201" y="541"/>
                  <a:pt x="1201" y="543"/>
                  <a:pt x="1201" y="545"/>
                </a:cubicBezTo>
                <a:cubicBezTo>
                  <a:pt x="1201" y="547"/>
                  <a:pt x="1202" y="548"/>
                  <a:pt x="1202" y="550"/>
                </a:cubicBezTo>
                <a:cubicBezTo>
                  <a:pt x="1203" y="551"/>
                  <a:pt x="1204" y="554"/>
                  <a:pt x="1200" y="556"/>
                </a:cubicBezTo>
                <a:cubicBezTo>
                  <a:pt x="1198" y="557"/>
                  <a:pt x="1197" y="564"/>
                  <a:pt x="1196" y="567"/>
                </a:cubicBezTo>
                <a:cubicBezTo>
                  <a:pt x="1196" y="568"/>
                  <a:pt x="1195" y="568"/>
                  <a:pt x="1195" y="569"/>
                </a:cubicBezTo>
                <a:cubicBezTo>
                  <a:pt x="1195" y="571"/>
                  <a:pt x="1193" y="573"/>
                  <a:pt x="1191" y="574"/>
                </a:cubicBezTo>
                <a:cubicBezTo>
                  <a:pt x="1190" y="575"/>
                  <a:pt x="1189" y="576"/>
                  <a:pt x="1189" y="577"/>
                </a:cubicBezTo>
                <a:cubicBezTo>
                  <a:pt x="1188" y="580"/>
                  <a:pt x="1186" y="582"/>
                  <a:pt x="1185" y="583"/>
                </a:cubicBezTo>
                <a:cubicBezTo>
                  <a:pt x="1184" y="583"/>
                  <a:pt x="1183" y="584"/>
                  <a:pt x="1183" y="584"/>
                </a:cubicBezTo>
                <a:cubicBezTo>
                  <a:pt x="1183" y="585"/>
                  <a:pt x="1183" y="585"/>
                  <a:pt x="1183" y="585"/>
                </a:cubicBezTo>
                <a:cubicBezTo>
                  <a:pt x="1183" y="585"/>
                  <a:pt x="1183" y="585"/>
                  <a:pt x="1183" y="585"/>
                </a:cubicBezTo>
                <a:cubicBezTo>
                  <a:pt x="1183" y="586"/>
                  <a:pt x="1183" y="586"/>
                  <a:pt x="1183" y="586"/>
                </a:cubicBezTo>
                <a:cubicBezTo>
                  <a:pt x="1183" y="586"/>
                  <a:pt x="1183" y="586"/>
                  <a:pt x="1183" y="586"/>
                </a:cubicBezTo>
                <a:cubicBezTo>
                  <a:pt x="1183" y="587"/>
                  <a:pt x="1182" y="587"/>
                  <a:pt x="1181" y="588"/>
                </a:cubicBezTo>
                <a:cubicBezTo>
                  <a:pt x="1181" y="588"/>
                  <a:pt x="1181" y="588"/>
                  <a:pt x="1181" y="588"/>
                </a:cubicBezTo>
                <a:cubicBezTo>
                  <a:pt x="1181" y="588"/>
                  <a:pt x="1181" y="588"/>
                  <a:pt x="1181" y="588"/>
                </a:cubicBezTo>
                <a:cubicBezTo>
                  <a:pt x="1181" y="588"/>
                  <a:pt x="1181" y="588"/>
                  <a:pt x="1180" y="588"/>
                </a:cubicBezTo>
                <a:cubicBezTo>
                  <a:pt x="1180" y="588"/>
                  <a:pt x="1180" y="588"/>
                  <a:pt x="1180" y="588"/>
                </a:cubicBezTo>
                <a:cubicBezTo>
                  <a:pt x="1179" y="588"/>
                  <a:pt x="1179" y="588"/>
                  <a:pt x="1178" y="588"/>
                </a:cubicBezTo>
                <a:cubicBezTo>
                  <a:pt x="1175" y="588"/>
                  <a:pt x="1172" y="587"/>
                  <a:pt x="1170" y="586"/>
                </a:cubicBezTo>
                <a:cubicBezTo>
                  <a:pt x="1169" y="586"/>
                  <a:pt x="1168" y="587"/>
                  <a:pt x="1167" y="588"/>
                </a:cubicBezTo>
                <a:cubicBezTo>
                  <a:pt x="1165" y="589"/>
                  <a:pt x="1164" y="591"/>
                  <a:pt x="1162" y="591"/>
                </a:cubicBezTo>
                <a:cubicBezTo>
                  <a:pt x="1162" y="591"/>
                  <a:pt x="1162" y="594"/>
                  <a:pt x="1162" y="596"/>
                </a:cubicBezTo>
                <a:cubicBezTo>
                  <a:pt x="1163" y="597"/>
                  <a:pt x="1163" y="599"/>
                  <a:pt x="1162" y="600"/>
                </a:cubicBezTo>
                <a:cubicBezTo>
                  <a:pt x="1162" y="602"/>
                  <a:pt x="1162" y="603"/>
                  <a:pt x="1163" y="605"/>
                </a:cubicBezTo>
                <a:cubicBezTo>
                  <a:pt x="1164" y="607"/>
                  <a:pt x="1164" y="609"/>
                  <a:pt x="1164" y="612"/>
                </a:cubicBezTo>
                <a:cubicBezTo>
                  <a:pt x="1164" y="612"/>
                  <a:pt x="1164" y="613"/>
                  <a:pt x="1164" y="613"/>
                </a:cubicBezTo>
                <a:cubicBezTo>
                  <a:pt x="1169" y="610"/>
                  <a:pt x="1171" y="610"/>
                  <a:pt x="1171" y="610"/>
                </a:cubicBezTo>
                <a:cubicBezTo>
                  <a:pt x="1174" y="610"/>
                  <a:pt x="1176" y="612"/>
                  <a:pt x="1179" y="614"/>
                </a:cubicBezTo>
                <a:cubicBezTo>
                  <a:pt x="1181" y="615"/>
                  <a:pt x="1183" y="617"/>
                  <a:pt x="1184" y="617"/>
                </a:cubicBezTo>
                <a:cubicBezTo>
                  <a:pt x="1188" y="617"/>
                  <a:pt x="1206" y="605"/>
                  <a:pt x="1208" y="602"/>
                </a:cubicBezTo>
                <a:cubicBezTo>
                  <a:pt x="1209" y="600"/>
                  <a:pt x="1212" y="596"/>
                  <a:pt x="1222" y="586"/>
                </a:cubicBezTo>
                <a:cubicBezTo>
                  <a:pt x="1224" y="584"/>
                  <a:pt x="1226" y="582"/>
                  <a:pt x="1227" y="581"/>
                </a:cubicBezTo>
                <a:cubicBezTo>
                  <a:pt x="1232" y="576"/>
                  <a:pt x="1240" y="567"/>
                  <a:pt x="1243" y="559"/>
                </a:cubicBezTo>
                <a:cubicBezTo>
                  <a:pt x="1244" y="556"/>
                  <a:pt x="1248" y="552"/>
                  <a:pt x="1251" y="549"/>
                </a:cubicBezTo>
                <a:cubicBezTo>
                  <a:pt x="1253" y="546"/>
                  <a:pt x="1255" y="544"/>
                  <a:pt x="1255" y="543"/>
                </a:cubicBezTo>
                <a:cubicBezTo>
                  <a:pt x="1256" y="542"/>
                  <a:pt x="1257" y="541"/>
                  <a:pt x="1257" y="540"/>
                </a:cubicBezTo>
                <a:cubicBezTo>
                  <a:pt x="1259" y="539"/>
                  <a:pt x="1260" y="537"/>
                  <a:pt x="1262" y="532"/>
                </a:cubicBezTo>
                <a:cubicBezTo>
                  <a:pt x="1264" y="527"/>
                  <a:pt x="1265" y="517"/>
                  <a:pt x="1266" y="511"/>
                </a:cubicBezTo>
                <a:cubicBezTo>
                  <a:pt x="1266" y="504"/>
                  <a:pt x="1267" y="503"/>
                  <a:pt x="1267" y="502"/>
                </a:cubicBezTo>
                <a:cubicBezTo>
                  <a:pt x="1268" y="501"/>
                  <a:pt x="1268" y="500"/>
                  <a:pt x="1268" y="500"/>
                </a:cubicBezTo>
                <a:cubicBezTo>
                  <a:pt x="1268" y="498"/>
                  <a:pt x="1268" y="496"/>
                  <a:pt x="1269" y="495"/>
                </a:cubicBezTo>
                <a:cubicBezTo>
                  <a:pt x="1270" y="494"/>
                  <a:pt x="1270" y="493"/>
                  <a:pt x="1270" y="493"/>
                </a:cubicBezTo>
                <a:cubicBezTo>
                  <a:pt x="1271" y="491"/>
                  <a:pt x="1271" y="489"/>
                  <a:pt x="1274" y="486"/>
                </a:cubicBezTo>
                <a:cubicBezTo>
                  <a:pt x="1276" y="484"/>
                  <a:pt x="1276" y="483"/>
                  <a:pt x="1275" y="481"/>
                </a:cubicBezTo>
                <a:cubicBezTo>
                  <a:pt x="1275" y="480"/>
                  <a:pt x="1275" y="478"/>
                  <a:pt x="1275" y="476"/>
                </a:cubicBezTo>
                <a:cubicBezTo>
                  <a:pt x="1275" y="475"/>
                  <a:pt x="1275" y="473"/>
                  <a:pt x="1275" y="473"/>
                </a:cubicBezTo>
                <a:cubicBezTo>
                  <a:pt x="1273" y="470"/>
                  <a:pt x="1274" y="468"/>
                  <a:pt x="1276" y="467"/>
                </a:cubicBezTo>
                <a:cubicBezTo>
                  <a:pt x="1275" y="467"/>
                  <a:pt x="1274" y="466"/>
                  <a:pt x="1273" y="465"/>
                </a:cubicBezTo>
                <a:cubicBezTo>
                  <a:pt x="1272" y="464"/>
                  <a:pt x="1272" y="464"/>
                  <a:pt x="1272" y="464"/>
                </a:cubicBezTo>
                <a:cubicBezTo>
                  <a:pt x="1269" y="463"/>
                  <a:pt x="1265" y="462"/>
                  <a:pt x="1265" y="458"/>
                </a:cubicBezTo>
                <a:cubicBezTo>
                  <a:pt x="1265" y="456"/>
                  <a:pt x="1261" y="453"/>
                  <a:pt x="1258" y="453"/>
                </a:cubicBezTo>
                <a:cubicBezTo>
                  <a:pt x="1258" y="453"/>
                  <a:pt x="1257" y="453"/>
                  <a:pt x="1257" y="453"/>
                </a:cubicBezTo>
                <a:cubicBezTo>
                  <a:pt x="1256" y="453"/>
                  <a:pt x="1254" y="453"/>
                  <a:pt x="1253" y="452"/>
                </a:cubicBezTo>
                <a:cubicBezTo>
                  <a:pt x="1252" y="452"/>
                  <a:pt x="1251" y="452"/>
                  <a:pt x="1250" y="452"/>
                </a:cubicBezTo>
                <a:cubicBezTo>
                  <a:pt x="1251" y="453"/>
                  <a:pt x="1250" y="454"/>
                  <a:pt x="1250" y="455"/>
                </a:cubicBezTo>
                <a:cubicBezTo>
                  <a:pt x="1249" y="457"/>
                  <a:pt x="1247" y="457"/>
                  <a:pt x="1246" y="457"/>
                </a:cubicBezTo>
                <a:cubicBezTo>
                  <a:pt x="1245" y="457"/>
                  <a:pt x="1244" y="458"/>
                  <a:pt x="1243" y="460"/>
                </a:cubicBezTo>
                <a:cubicBezTo>
                  <a:pt x="1243" y="460"/>
                  <a:pt x="1243" y="460"/>
                  <a:pt x="1243" y="460"/>
                </a:cubicBezTo>
                <a:cubicBezTo>
                  <a:pt x="1241" y="463"/>
                  <a:pt x="1238" y="464"/>
                  <a:pt x="1236" y="464"/>
                </a:cubicBezTo>
                <a:cubicBezTo>
                  <a:pt x="1233" y="464"/>
                  <a:pt x="1232" y="463"/>
                  <a:pt x="1232" y="462"/>
                </a:cubicBezTo>
                <a:cubicBezTo>
                  <a:pt x="1232" y="461"/>
                  <a:pt x="1232" y="460"/>
                  <a:pt x="1234" y="458"/>
                </a:cubicBezTo>
                <a:cubicBezTo>
                  <a:pt x="1234" y="458"/>
                  <a:pt x="1234" y="458"/>
                  <a:pt x="1234" y="458"/>
                </a:cubicBezTo>
                <a:cubicBezTo>
                  <a:pt x="1234" y="458"/>
                  <a:pt x="1234" y="457"/>
                  <a:pt x="1234" y="457"/>
                </a:cubicBezTo>
                <a:cubicBezTo>
                  <a:pt x="1233" y="457"/>
                  <a:pt x="1232" y="455"/>
                  <a:pt x="1232" y="454"/>
                </a:cubicBezTo>
                <a:cubicBezTo>
                  <a:pt x="1232" y="454"/>
                  <a:pt x="1232" y="454"/>
                  <a:pt x="1232" y="454"/>
                </a:cubicBezTo>
                <a:cubicBezTo>
                  <a:pt x="1231" y="456"/>
                  <a:pt x="1230" y="458"/>
                  <a:pt x="1227" y="459"/>
                </a:cubicBezTo>
                <a:cubicBezTo>
                  <a:pt x="1227" y="459"/>
                  <a:pt x="1227" y="459"/>
                  <a:pt x="1227" y="459"/>
                </a:cubicBezTo>
                <a:cubicBezTo>
                  <a:pt x="1226" y="459"/>
                  <a:pt x="1225" y="458"/>
                  <a:pt x="1224" y="457"/>
                </a:cubicBezTo>
                <a:cubicBezTo>
                  <a:pt x="1222" y="455"/>
                  <a:pt x="1223" y="449"/>
                  <a:pt x="1223" y="446"/>
                </a:cubicBezTo>
                <a:cubicBezTo>
                  <a:pt x="1223" y="446"/>
                  <a:pt x="1222" y="446"/>
                  <a:pt x="1221" y="446"/>
                </a:cubicBezTo>
                <a:cubicBezTo>
                  <a:pt x="1219" y="447"/>
                  <a:pt x="1216" y="447"/>
                  <a:pt x="1213" y="447"/>
                </a:cubicBezTo>
                <a:cubicBezTo>
                  <a:pt x="1208" y="446"/>
                  <a:pt x="1207" y="444"/>
                  <a:pt x="1206" y="443"/>
                </a:cubicBezTo>
                <a:cubicBezTo>
                  <a:pt x="1206" y="440"/>
                  <a:pt x="1208" y="437"/>
                  <a:pt x="1212" y="435"/>
                </a:cubicBezTo>
                <a:cubicBezTo>
                  <a:pt x="1215" y="433"/>
                  <a:pt x="1216" y="432"/>
                  <a:pt x="1217" y="431"/>
                </a:cubicBezTo>
                <a:cubicBezTo>
                  <a:pt x="1218" y="430"/>
                  <a:pt x="1218" y="428"/>
                  <a:pt x="1220" y="428"/>
                </a:cubicBezTo>
                <a:cubicBezTo>
                  <a:pt x="1222" y="427"/>
                  <a:pt x="1226" y="425"/>
                  <a:pt x="1229" y="422"/>
                </a:cubicBezTo>
                <a:cubicBezTo>
                  <a:pt x="1231" y="421"/>
                  <a:pt x="1233" y="420"/>
                  <a:pt x="1234" y="419"/>
                </a:cubicBezTo>
                <a:cubicBezTo>
                  <a:pt x="1238" y="417"/>
                  <a:pt x="1239" y="415"/>
                  <a:pt x="1240" y="412"/>
                </a:cubicBezTo>
                <a:cubicBezTo>
                  <a:pt x="1240" y="410"/>
                  <a:pt x="1243" y="408"/>
                  <a:pt x="1248" y="405"/>
                </a:cubicBezTo>
                <a:cubicBezTo>
                  <a:pt x="1250" y="403"/>
                  <a:pt x="1254" y="401"/>
                  <a:pt x="1256" y="399"/>
                </a:cubicBezTo>
                <a:cubicBezTo>
                  <a:pt x="1263" y="394"/>
                  <a:pt x="1267" y="390"/>
                  <a:pt x="1268" y="387"/>
                </a:cubicBezTo>
                <a:cubicBezTo>
                  <a:pt x="1269" y="385"/>
                  <a:pt x="1272" y="383"/>
                  <a:pt x="1276" y="381"/>
                </a:cubicBezTo>
                <a:cubicBezTo>
                  <a:pt x="1278" y="380"/>
                  <a:pt x="1280" y="378"/>
                  <a:pt x="1281" y="377"/>
                </a:cubicBezTo>
                <a:cubicBezTo>
                  <a:pt x="1281" y="373"/>
                  <a:pt x="1296" y="366"/>
                  <a:pt x="1303" y="364"/>
                </a:cubicBezTo>
                <a:cubicBezTo>
                  <a:pt x="1305" y="364"/>
                  <a:pt x="1308" y="364"/>
                  <a:pt x="1311" y="364"/>
                </a:cubicBezTo>
                <a:cubicBezTo>
                  <a:pt x="1318" y="364"/>
                  <a:pt x="1327" y="365"/>
                  <a:pt x="1330" y="368"/>
                </a:cubicBezTo>
                <a:cubicBezTo>
                  <a:pt x="1331" y="369"/>
                  <a:pt x="1331" y="369"/>
                  <a:pt x="1333" y="368"/>
                </a:cubicBezTo>
                <a:cubicBezTo>
                  <a:pt x="1334" y="366"/>
                  <a:pt x="1336" y="366"/>
                  <a:pt x="1337" y="366"/>
                </a:cubicBezTo>
                <a:cubicBezTo>
                  <a:pt x="1338" y="366"/>
                  <a:pt x="1340" y="366"/>
                  <a:pt x="1342" y="367"/>
                </a:cubicBezTo>
                <a:cubicBezTo>
                  <a:pt x="1345" y="367"/>
                  <a:pt x="1345" y="367"/>
                  <a:pt x="1345" y="367"/>
                </a:cubicBezTo>
                <a:cubicBezTo>
                  <a:pt x="1347" y="367"/>
                  <a:pt x="1349" y="367"/>
                  <a:pt x="1350" y="366"/>
                </a:cubicBezTo>
                <a:cubicBezTo>
                  <a:pt x="1352" y="366"/>
                  <a:pt x="1354" y="365"/>
                  <a:pt x="1356" y="366"/>
                </a:cubicBezTo>
                <a:cubicBezTo>
                  <a:pt x="1357" y="366"/>
                  <a:pt x="1359" y="366"/>
                  <a:pt x="1360" y="366"/>
                </a:cubicBezTo>
                <a:cubicBezTo>
                  <a:pt x="1361" y="366"/>
                  <a:pt x="1362" y="366"/>
                  <a:pt x="1363" y="364"/>
                </a:cubicBezTo>
                <a:cubicBezTo>
                  <a:pt x="1365" y="360"/>
                  <a:pt x="1370" y="360"/>
                  <a:pt x="1373" y="360"/>
                </a:cubicBezTo>
                <a:cubicBezTo>
                  <a:pt x="1376" y="360"/>
                  <a:pt x="1380" y="360"/>
                  <a:pt x="1382" y="361"/>
                </a:cubicBezTo>
                <a:cubicBezTo>
                  <a:pt x="1382" y="362"/>
                  <a:pt x="1382" y="362"/>
                  <a:pt x="1383" y="362"/>
                </a:cubicBezTo>
                <a:cubicBezTo>
                  <a:pt x="1385" y="364"/>
                  <a:pt x="1386" y="364"/>
                  <a:pt x="1388" y="363"/>
                </a:cubicBezTo>
                <a:cubicBezTo>
                  <a:pt x="1389" y="362"/>
                  <a:pt x="1390" y="362"/>
                  <a:pt x="1391" y="362"/>
                </a:cubicBezTo>
                <a:cubicBezTo>
                  <a:pt x="1393" y="362"/>
                  <a:pt x="1394" y="364"/>
                  <a:pt x="1395" y="365"/>
                </a:cubicBezTo>
                <a:cubicBezTo>
                  <a:pt x="1396" y="366"/>
                  <a:pt x="1396" y="367"/>
                  <a:pt x="1397" y="367"/>
                </a:cubicBezTo>
                <a:cubicBezTo>
                  <a:pt x="1400" y="367"/>
                  <a:pt x="1401" y="369"/>
                  <a:pt x="1401" y="370"/>
                </a:cubicBezTo>
                <a:cubicBezTo>
                  <a:pt x="1401" y="371"/>
                  <a:pt x="1400" y="372"/>
                  <a:pt x="1399" y="373"/>
                </a:cubicBezTo>
                <a:cubicBezTo>
                  <a:pt x="1400" y="373"/>
                  <a:pt x="1401" y="372"/>
                  <a:pt x="1402" y="372"/>
                </a:cubicBezTo>
                <a:cubicBezTo>
                  <a:pt x="1403" y="372"/>
                  <a:pt x="1403" y="372"/>
                  <a:pt x="1403" y="372"/>
                </a:cubicBezTo>
                <a:cubicBezTo>
                  <a:pt x="1404" y="373"/>
                  <a:pt x="1405" y="373"/>
                  <a:pt x="1406" y="373"/>
                </a:cubicBezTo>
                <a:cubicBezTo>
                  <a:pt x="1409" y="373"/>
                  <a:pt x="1411" y="372"/>
                  <a:pt x="1413" y="371"/>
                </a:cubicBezTo>
                <a:cubicBezTo>
                  <a:pt x="1416" y="369"/>
                  <a:pt x="1419" y="370"/>
                  <a:pt x="1420" y="371"/>
                </a:cubicBezTo>
                <a:cubicBezTo>
                  <a:pt x="1420" y="371"/>
                  <a:pt x="1421" y="371"/>
                  <a:pt x="1421" y="371"/>
                </a:cubicBezTo>
                <a:cubicBezTo>
                  <a:pt x="1423" y="369"/>
                  <a:pt x="1426" y="368"/>
                  <a:pt x="1428" y="368"/>
                </a:cubicBezTo>
                <a:cubicBezTo>
                  <a:pt x="1427" y="368"/>
                  <a:pt x="1425" y="367"/>
                  <a:pt x="1424" y="366"/>
                </a:cubicBezTo>
                <a:cubicBezTo>
                  <a:pt x="1423" y="363"/>
                  <a:pt x="1424" y="360"/>
                  <a:pt x="1427" y="355"/>
                </a:cubicBezTo>
                <a:cubicBezTo>
                  <a:pt x="1430" y="350"/>
                  <a:pt x="1435" y="347"/>
                  <a:pt x="1439" y="344"/>
                </a:cubicBezTo>
                <a:cubicBezTo>
                  <a:pt x="1441" y="343"/>
                  <a:pt x="1443" y="341"/>
                  <a:pt x="1444" y="340"/>
                </a:cubicBezTo>
                <a:cubicBezTo>
                  <a:pt x="1447" y="338"/>
                  <a:pt x="1449" y="337"/>
                  <a:pt x="1451" y="337"/>
                </a:cubicBezTo>
                <a:cubicBezTo>
                  <a:pt x="1451" y="337"/>
                  <a:pt x="1451" y="337"/>
                  <a:pt x="1452" y="337"/>
                </a:cubicBezTo>
                <a:cubicBezTo>
                  <a:pt x="1452" y="333"/>
                  <a:pt x="1454" y="325"/>
                  <a:pt x="1459" y="325"/>
                </a:cubicBezTo>
                <a:cubicBezTo>
                  <a:pt x="1460" y="325"/>
                  <a:pt x="1460" y="325"/>
                  <a:pt x="1460" y="325"/>
                </a:cubicBezTo>
                <a:cubicBezTo>
                  <a:pt x="1461" y="325"/>
                  <a:pt x="1462" y="325"/>
                  <a:pt x="1463" y="325"/>
                </a:cubicBezTo>
                <a:cubicBezTo>
                  <a:pt x="1465" y="325"/>
                  <a:pt x="1466" y="325"/>
                  <a:pt x="1468" y="325"/>
                </a:cubicBezTo>
                <a:cubicBezTo>
                  <a:pt x="1472" y="325"/>
                  <a:pt x="1475" y="324"/>
                  <a:pt x="1477" y="323"/>
                </a:cubicBezTo>
                <a:cubicBezTo>
                  <a:pt x="1479" y="322"/>
                  <a:pt x="1480" y="322"/>
                  <a:pt x="1481" y="322"/>
                </a:cubicBezTo>
                <a:cubicBezTo>
                  <a:pt x="1484" y="322"/>
                  <a:pt x="1485" y="324"/>
                  <a:pt x="1486" y="325"/>
                </a:cubicBezTo>
                <a:cubicBezTo>
                  <a:pt x="1486" y="326"/>
                  <a:pt x="1486" y="326"/>
                  <a:pt x="1486" y="326"/>
                </a:cubicBezTo>
                <a:cubicBezTo>
                  <a:pt x="1486" y="326"/>
                  <a:pt x="1487" y="325"/>
                  <a:pt x="1488" y="325"/>
                </a:cubicBezTo>
                <a:cubicBezTo>
                  <a:pt x="1489" y="324"/>
                  <a:pt x="1491" y="323"/>
                  <a:pt x="1493" y="323"/>
                </a:cubicBezTo>
                <a:cubicBezTo>
                  <a:pt x="1493" y="323"/>
                  <a:pt x="1494" y="323"/>
                  <a:pt x="1495" y="323"/>
                </a:cubicBezTo>
                <a:cubicBezTo>
                  <a:pt x="1496" y="324"/>
                  <a:pt x="1496" y="325"/>
                  <a:pt x="1496" y="325"/>
                </a:cubicBezTo>
                <a:cubicBezTo>
                  <a:pt x="1497" y="327"/>
                  <a:pt x="1495" y="329"/>
                  <a:pt x="1494" y="331"/>
                </a:cubicBezTo>
                <a:cubicBezTo>
                  <a:pt x="1492" y="332"/>
                  <a:pt x="1491" y="334"/>
                  <a:pt x="1490" y="336"/>
                </a:cubicBezTo>
                <a:cubicBezTo>
                  <a:pt x="1490" y="337"/>
                  <a:pt x="1490" y="337"/>
                  <a:pt x="1490" y="337"/>
                </a:cubicBezTo>
                <a:cubicBezTo>
                  <a:pt x="1490" y="337"/>
                  <a:pt x="1491" y="337"/>
                  <a:pt x="1492" y="337"/>
                </a:cubicBezTo>
                <a:cubicBezTo>
                  <a:pt x="1493" y="337"/>
                  <a:pt x="1494" y="337"/>
                  <a:pt x="1495" y="338"/>
                </a:cubicBezTo>
                <a:cubicBezTo>
                  <a:pt x="1497" y="339"/>
                  <a:pt x="1497" y="340"/>
                  <a:pt x="1497" y="340"/>
                </a:cubicBezTo>
                <a:cubicBezTo>
                  <a:pt x="1497" y="341"/>
                  <a:pt x="1497" y="342"/>
                  <a:pt x="1497" y="342"/>
                </a:cubicBezTo>
                <a:cubicBezTo>
                  <a:pt x="1499" y="341"/>
                  <a:pt x="1501" y="340"/>
                  <a:pt x="1504" y="337"/>
                </a:cubicBezTo>
                <a:cubicBezTo>
                  <a:pt x="1512" y="329"/>
                  <a:pt x="1518" y="328"/>
                  <a:pt x="1523" y="328"/>
                </a:cubicBezTo>
                <a:cubicBezTo>
                  <a:pt x="1523" y="328"/>
                  <a:pt x="1524" y="328"/>
                  <a:pt x="1524" y="328"/>
                </a:cubicBezTo>
                <a:cubicBezTo>
                  <a:pt x="1524" y="328"/>
                  <a:pt x="1524" y="328"/>
                  <a:pt x="1525" y="328"/>
                </a:cubicBezTo>
                <a:cubicBezTo>
                  <a:pt x="1525" y="327"/>
                  <a:pt x="1525" y="326"/>
                  <a:pt x="1525" y="325"/>
                </a:cubicBezTo>
                <a:cubicBezTo>
                  <a:pt x="1524" y="323"/>
                  <a:pt x="1524" y="321"/>
                  <a:pt x="1524" y="318"/>
                </a:cubicBezTo>
                <a:cubicBezTo>
                  <a:pt x="1525" y="312"/>
                  <a:pt x="1535" y="309"/>
                  <a:pt x="1541" y="309"/>
                </a:cubicBezTo>
                <a:cubicBezTo>
                  <a:pt x="1542" y="309"/>
                  <a:pt x="1545" y="309"/>
                  <a:pt x="1546" y="310"/>
                </a:cubicBezTo>
                <a:cubicBezTo>
                  <a:pt x="1550" y="311"/>
                  <a:pt x="1551" y="313"/>
                  <a:pt x="1551" y="315"/>
                </a:cubicBezTo>
                <a:cubicBezTo>
                  <a:pt x="1551" y="315"/>
                  <a:pt x="1550" y="317"/>
                  <a:pt x="1548" y="317"/>
                </a:cubicBezTo>
                <a:cubicBezTo>
                  <a:pt x="1547" y="317"/>
                  <a:pt x="1546" y="317"/>
                  <a:pt x="1545" y="316"/>
                </a:cubicBezTo>
                <a:cubicBezTo>
                  <a:pt x="1543" y="316"/>
                  <a:pt x="1542" y="316"/>
                  <a:pt x="1541" y="318"/>
                </a:cubicBezTo>
                <a:cubicBezTo>
                  <a:pt x="1540" y="319"/>
                  <a:pt x="1539" y="321"/>
                  <a:pt x="1539" y="323"/>
                </a:cubicBezTo>
                <a:cubicBezTo>
                  <a:pt x="1539" y="326"/>
                  <a:pt x="1538" y="328"/>
                  <a:pt x="1537" y="330"/>
                </a:cubicBezTo>
                <a:cubicBezTo>
                  <a:pt x="1537" y="330"/>
                  <a:pt x="1536" y="331"/>
                  <a:pt x="1536" y="331"/>
                </a:cubicBezTo>
                <a:cubicBezTo>
                  <a:pt x="1538" y="332"/>
                  <a:pt x="1538" y="333"/>
                  <a:pt x="1538" y="334"/>
                </a:cubicBezTo>
                <a:cubicBezTo>
                  <a:pt x="1537" y="335"/>
                  <a:pt x="1536" y="336"/>
                  <a:pt x="1535" y="337"/>
                </a:cubicBezTo>
                <a:cubicBezTo>
                  <a:pt x="1535" y="337"/>
                  <a:pt x="1534" y="338"/>
                  <a:pt x="1534" y="338"/>
                </a:cubicBezTo>
                <a:cubicBezTo>
                  <a:pt x="1534" y="338"/>
                  <a:pt x="1534" y="338"/>
                  <a:pt x="1534" y="338"/>
                </a:cubicBezTo>
                <a:cubicBezTo>
                  <a:pt x="1534" y="340"/>
                  <a:pt x="1533" y="343"/>
                  <a:pt x="1529" y="345"/>
                </a:cubicBezTo>
                <a:cubicBezTo>
                  <a:pt x="1528" y="345"/>
                  <a:pt x="1527" y="345"/>
                  <a:pt x="1526" y="345"/>
                </a:cubicBezTo>
                <a:cubicBezTo>
                  <a:pt x="1523" y="346"/>
                  <a:pt x="1516" y="347"/>
                  <a:pt x="1516" y="349"/>
                </a:cubicBezTo>
                <a:cubicBezTo>
                  <a:pt x="1515" y="353"/>
                  <a:pt x="1513" y="354"/>
                  <a:pt x="1511" y="356"/>
                </a:cubicBezTo>
                <a:cubicBezTo>
                  <a:pt x="1509" y="357"/>
                  <a:pt x="1507" y="358"/>
                  <a:pt x="1506" y="360"/>
                </a:cubicBezTo>
                <a:cubicBezTo>
                  <a:pt x="1505" y="363"/>
                  <a:pt x="1502" y="365"/>
                  <a:pt x="1498" y="368"/>
                </a:cubicBezTo>
                <a:cubicBezTo>
                  <a:pt x="1494" y="371"/>
                  <a:pt x="1489" y="374"/>
                  <a:pt x="1485" y="380"/>
                </a:cubicBezTo>
                <a:cubicBezTo>
                  <a:pt x="1480" y="387"/>
                  <a:pt x="1473" y="390"/>
                  <a:pt x="1469" y="391"/>
                </a:cubicBezTo>
                <a:cubicBezTo>
                  <a:pt x="1468" y="392"/>
                  <a:pt x="1467" y="392"/>
                  <a:pt x="1467" y="392"/>
                </a:cubicBezTo>
                <a:cubicBezTo>
                  <a:pt x="1466" y="395"/>
                  <a:pt x="1462" y="395"/>
                  <a:pt x="1457" y="395"/>
                </a:cubicBezTo>
                <a:cubicBezTo>
                  <a:pt x="1457" y="395"/>
                  <a:pt x="1456" y="395"/>
                  <a:pt x="1456" y="395"/>
                </a:cubicBezTo>
                <a:cubicBezTo>
                  <a:pt x="1456" y="396"/>
                  <a:pt x="1456" y="396"/>
                  <a:pt x="1456" y="396"/>
                </a:cubicBezTo>
                <a:cubicBezTo>
                  <a:pt x="1456" y="399"/>
                  <a:pt x="1457" y="404"/>
                  <a:pt x="1452" y="408"/>
                </a:cubicBezTo>
                <a:cubicBezTo>
                  <a:pt x="1446" y="415"/>
                  <a:pt x="1442" y="424"/>
                  <a:pt x="1442" y="433"/>
                </a:cubicBezTo>
                <a:cubicBezTo>
                  <a:pt x="1443" y="443"/>
                  <a:pt x="1446" y="469"/>
                  <a:pt x="1448" y="474"/>
                </a:cubicBezTo>
                <a:cubicBezTo>
                  <a:pt x="1450" y="476"/>
                  <a:pt x="1450" y="481"/>
                  <a:pt x="1451" y="485"/>
                </a:cubicBezTo>
                <a:cubicBezTo>
                  <a:pt x="1451" y="488"/>
                  <a:pt x="1451" y="492"/>
                  <a:pt x="1452" y="492"/>
                </a:cubicBezTo>
                <a:cubicBezTo>
                  <a:pt x="1453" y="494"/>
                  <a:pt x="1454" y="497"/>
                  <a:pt x="1454" y="498"/>
                </a:cubicBezTo>
                <a:cubicBezTo>
                  <a:pt x="1454" y="499"/>
                  <a:pt x="1454" y="499"/>
                  <a:pt x="1454" y="500"/>
                </a:cubicBezTo>
                <a:cubicBezTo>
                  <a:pt x="1455" y="499"/>
                  <a:pt x="1457" y="497"/>
                  <a:pt x="1459" y="495"/>
                </a:cubicBezTo>
                <a:cubicBezTo>
                  <a:pt x="1460" y="493"/>
                  <a:pt x="1462" y="492"/>
                  <a:pt x="1464" y="490"/>
                </a:cubicBezTo>
                <a:cubicBezTo>
                  <a:pt x="1466" y="489"/>
                  <a:pt x="1466" y="488"/>
                  <a:pt x="1467" y="487"/>
                </a:cubicBezTo>
                <a:cubicBezTo>
                  <a:pt x="1467" y="486"/>
                  <a:pt x="1468" y="485"/>
                  <a:pt x="1469" y="484"/>
                </a:cubicBezTo>
                <a:cubicBezTo>
                  <a:pt x="1470" y="483"/>
                  <a:pt x="1471" y="479"/>
                  <a:pt x="1471" y="477"/>
                </a:cubicBezTo>
                <a:cubicBezTo>
                  <a:pt x="1471" y="475"/>
                  <a:pt x="1471" y="474"/>
                  <a:pt x="1471" y="473"/>
                </a:cubicBezTo>
                <a:cubicBezTo>
                  <a:pt x="1472" y="471"/>
                  <a:pt x="1474" y="470"/>
                  <a:pt x="1476" y="469"/>
                </a:cubicBezTo>
                <a:cubicBezTo>
                  <a:pt x="1477" y="469"/>
                  <a:pt x="1479" y="468"/>
                  <a:pt x="1479" y="467"/>
                </a:cubicBezTo>
                <a:cubicBezTo>
                  <a:pt x="1481" y="465"/>
                  <a:pt x="1484" y="465"/>
                  <a:pt x="1486" y="465"/>
                </a:cubicBezTo>
                <a:cubicBezTo>
                  <a:pt x="1487" y="465"/>
                  <a:pt x="1487" y="465"/>
                  <a:pt x="1488" y="465"/>
                </a:cubicBezTo>
                <a:cubicBezTo>
                  <a:pt x="1488" y="464"/>
                  <a:pt x="1487" y="462"/>
                  <a:pt x="1487" y="460"/>
                </a:cubicBezTo>
                <a:cubicBezTo>
                  <a:pt x="1487" y="459"/>
                  <a:pt x="1486" y="459"/>
                  <a:pt x="1486" y="458"/>
                </a:cubicBezTo>
                <a:cubicBezTo>
                  <a:pt x="1485" y="454"/>
                  <a:pt x="1490" y="450"/>
                  <a:pt x="1495" y="447"/>
                </a:cubicBezTo>
                <a:cubicBezTo>
                  <a:pt x="1496" y="446"/>
                  <a:pt x="1497" y="446"/>
                  <a:pt x="1498" y="445"/>
                </a:cubicBezTo>
                <a:cubicBezTo>
                  <a:pt x="1500" y="444"/>
                  <a:pt x="1502" y="444"/>
                  <a:pt x="1505" y="444"/>
                </a:cubicBezTo>
                <a:cubicBezTo>
                  <a:pt x="1506" y="444"/>
                  <a:pt x="1507" y="445"/>
                  <a:pt x="1508" y="445"/>
                </a:cubicBezTo>
                <a:cubicBezTo>
                  <a:pt x="1509" y="445"/>
                  <a:pt x="1510" y="444"/>
                  <a:pt x="1511" y="443"/>
                </a:cubicBezTo>
                <a:cubicBezTo>
                  <a:pt x="1513" y="441"/>
                  <a:pt x="1512" y="439"/>
                  <a:pt x="1509" y="436"/>
                </a:cubicBezTo>
                <a:cubicBezTo>
                  <a:pt x="1509" y="435"/>
                  <a:pt x="1509" y="435"/>
                  <a:pt x="1509" y="435"/>
                </a:cubicBezTo>
                <a:cubicBezTo>
                  <a:pt x="1508" y="434"/>
                  <a:pt x="1508" y="432"/>
                  <a:pt x="1509" y="430"/>
                </a:cubicBezTo>
                <a:cubicBezTo>
                  <a:pt x="1510" y="426"/>
                  <a:pt x="1514" y="419"/>
                  <a:pt x="1518" y="418"/>
                </a:cubicBezTo>
                <a:cubicBezTo>
                  <a:pt x="1520" y="417"/>
                  <a:pt x="1522" y="418"/>
                  <a:pt x="1523" y="418"/>
                </a:cubicBezTo>
                <a:cubicBezTo>
                  <a:pt x="1523" y="418"/>
                  <a:pt x="1524" y="419"/>
                  <a:pt x="1524" y="419"/>
                </a:cubicBezTo>
                <a:cubicBezTo>
                  <a:pt x="1524" y="419"/>
                  <a:pt x="1525" y="419"/>
                  <a:pt x="1526" y="418"/>
                </a:cubicBezTo>
                <a:cubicBezTo>
                  <a:pt x="1526" y="418"/>
                  <a:pt x="1526" y="417"/>
                  <a:pt x="1526" y="417"/>
                </a:cubicBezTo>
                <a:cubicBezTo>
                  <a:pt x="1525" y="416"/>
                  <a:pt x="1523" y="414"/>
                  <a:pt x="1522" y="414"/>
                </a:cubicBezTo>
                <a:cubicBezTo>
                  <a:pt x="1521" y="414"/>
                  <a:pt x="1519" y="414"/>
                  <a:pt x="1518" y="411"/>
                </a:cubicBezTo>
                <a:cubicBezTo>
                  <a:pt x="1517" y="408"/>
                  <a:pt x="1518" y="401"/>
                  <a:pt x="1523" y="398"/>
                </a:cubicBezTo>
                <a:cubicBezTo>
                  <a:pt x="1524" y="397"/>
                  <a:pt x="1525" y="396"/>
                  <a:pt x="1525" y="396"/>
                </a:cubicBezTo>
                <a:cubicBezTo>
                  <a:pt x="1524" y="396"/>
                  <a:pt x="1524" y="395"/>
                  <a:pt x="1523" y="395"/>
                </a:cubicBezTo>
                <a:cubicBezTo>
                  <a:pt x="1522" y="395"/>
                  <a:pt x="1521" y="395"/>
                  <a:pt x="1520" y="395"/>
                </a:cubicBezTo>
                <a:cubicBezTo>
                  <a:pt x="1519" y="395"/>
                  <a:pt x="1518" y="396"/>
                  <a:pt x="1517" y="396"/>
                </a:cubicBezTo>
                <a:cubicBezTo>
                  <a:pt x="1517" y="396"/>
                  <a:pt x="1517" y="396"/>
                  <a:pt x="1517" y="396"/>
                </a:cubicBezTo>
                <a:cubicBezTo>
                  <a:pt x="1515" y="396"/>
                  <a:pt x="1513" y="395"/>
                  <a:pt x="1512" y="393"/>
                </a:cubicBezTo>
                <a:cubicBezTo>
                  <a:pt x="1511" y="390"/>
                  <a:pt x="1510" y="385"/>
                  <a:pt x="1514" y="381"/>
                </a:cubicBezTo>
                <a:cubicBezTo>
                  <a:pt x="1516" y="378"/>
                  <a:pt x="1518" y="377"/>
                  <a:pt x="1520" y="375"/>
                </a:cubicBezTo>
                <a:cubicBezTo>
                  <a:pt x="1522" y="374"/>
                  <a:pt x="1522" y="373"/>
                  <a:pt x="1523" y="372"/>
                </a:cubicBezTo>
                <a:cubicBezTo>
                  <a:pt x="1524" y="368"/>
                  <a:pt x="1527" y="363"/>
                  <a:pt x="1530" y="360"/>
                </a:cubicBezTo>
                <a:cubicBezTo>
                  <a:pt x="1530" y="358"/>
                  <a:pt x="1531" y="358"/>
                  <a:pt x="1532" y="357"/>
                </a:cubicBezTo>
                <a:cubicBezTo>
                  <a:pt x="1532" y="355"/>
                  <a:pt x="1534" y="355"/>
                  <a:pt x="1536" y="355"/>
                </a:cubicBezTo>
                <a:cubicBezTo>
                  <a:pt x="1537" y="355"/>
                  <a:pt x="1539" y="355"/>
                  <a:pt x="1540" y="355"/>
                </a:cubicBezTo>
                <a:cubicBezTo>
                  <a:pt x="1541" y="355"/>
                  <a:pt x="1542" y="355"/>
                  <a:pt x="1542" y="355"/>
                </a:cubicBezTo>
                <a:cubicBezTo>
                  <a:pt x="1543" y="355"/>
                  <a:pt x="1543" y="355"/>
                  <a:pt x="1543" y="355"/>
                </a:cubicBezTo>
                <a:cubicBezTo>
                  <a:pt x="1545" y="355"/>
                  <a:pt x="1546" y="357"/>
                  <a:pt x="1546" y="358"/>
                </a:cubicBezTo>
                <a:cubicBezTo>
                  <a:pt x="1547" y="357"/>
                  <a:pt x="1548" y="356"/>
                  <a:pt x="1549" y="354"/>
                </a:cubicBezTo>
                <a:cubicBezTo>
                  <a:pt x="1552" y="351"/>
                  <a:pt x="1555" y="347"/>
                  <a:pt x="1559" y="347"/>
                </a:cubicBezTo>
                <a:cubicBezTo>
                  <a:pt x="1560" y="347"/>
                  <a:pt x="1561" y="347"/>
                  <a:pt x="1562" y="348"/>
                </a:cubicBezTo>
                <a:cubicBezTo>
                  <a:pt x="1563" y="349"/>
                  <a:pt x="1563" y="352"/>
                  <a:pt x="1563" y="354"/>
                </a:cubicBezTo>
                <a:cubicBezTo>
                  <a:pt x="1563" y="355"/>
                  <a:pt x="1563" y="356"/>
                  <a:pt x="1563" y="357"/>
                </a:cubicBezTo>
                <a:cubicBezTo>
                  <a:pt x="1563" y="357"/>
                  <a:pt x="1564" y="356"/>
                  <a:pt x="1564" y="356"/>
                </a:cubicBezTo>
                <a:cubicBezTo>
                  <a:pt x="1566" y="355"/>
                  <a:pt x="1568" y="353"/>
                  <a:pt x="1570" y="351"/>
                </a:cubicBezTo>
                <a:cubicBezTo>
                  <a:pt x="1576" y="347"/>
                  <a:pt x="1585" y="347"/>
                  <a:pt x="1589" y="347"/>
                </a:cubicBezTo>
                <a:cubicBezTo>
                  <a:pt x="1594" y="347"/>
                  <a:pt x="1598" y="347"/>
                  <a:pt x="1601" y="348"/>
                </a:cubicBezTo>
                <a:cubicBezTo>
                  <a:pt x="1603" y="350"/>
                  <a:pt x="1605" y="352"/>
                  <a:pt x="1606" y="354"/>
                </a:cubicBezTo>
                <a:cubicBezTo>
                  <a:pt x="1607" y="354"/>
                  <a:pt x="1607" y="355"/>
                  <a:pt x="1608" y="355"/>
                </a:cubicBezTo>
                <a:cubicBezTo>
                  <a:pt x="1608" y="355"/>
                  <a:pt x="1608" y="355"/>
                  <a:pt x="1608" y="354"/>
                </a:cubicBezTo>
                <a:cubicBezTo>
                  <a:pt x="1609" y="352"/>
                  <a:pt x="1609" y="350"/>
                  <a:pt x="1612" y="349"/>
                </a:cubicBezTo>
                <a:cubicBezTo>
                  <a:pt x="1616" y="348"/>
                  <a:pt x="1622" y="344"/>
                  <a:pt x="1628" y="340"/>
                </a:cubicBezTo>
                <a:cubicBezTo>
                  <a:pt x="1630" y="338"/>
                  <a:pt x="1632" y="338"/>
                  <a:pt x="1633" y="337"/>
                </a:cubicBezTo>
                <a:cubicBezTo>
                  <a:pt x="1633" y="337"/>
                  <a:pt x="1633" y="337"/>
                  <a:pt x="1634" y="336"/>
                </a:cubicBezTo>
                <a:cubicBezTo>
                  <a:pt x="1636" y="333"/>
                  <a:pt x="1638" y="333"/>
                  <a:pt x="1639" y="333"/>
                </a:cubicBezTo>
                <a:cubicBezTo>
                  <a:pt x="1640" y="332"/>
                  <a:pt x="1640" y="332"/>
                  <a:pt x="1640" y="332"/>
                </a:cubicBezTo>
                <a:cubicBezTo>
                  <a:pt x="1642" y="328"/>
                  <a:pt x="1652" y="324"/>
                  <a:pt x="1661" y="322"/>
                </a:cubicBezTo>
                <a:cubicBezTo>
                  <a:pt x="1670" y="320"/>
                  <a:pt x="1681" y="315"/>
                  <a:pt x="1683" y="313"/>
                </a:cubicBezTo>
                <a:cubicBezTo>
                  <a:pt x="1683" y="312"/>
                  <a:pt x="1683" y="311"/>
                  <a:pt x="1683" y="310"/>
                </a:cubicBezTo>
                <a:cubicBezTo>
                  <a:pt x="1684" y="309"/>
                  <a:pt x="1686" y="309"/>
                  <a:pt x="1687" y="309"/>
                </a:cubicBezTo>
                <a:cubicBezTo>
                  <a:pt x="1689" y="309"/>
                  <a:pt x="1691" y="310"/>
                  <a:pt x="1691" y="311"/>
                </a:cubicBezTo>
                <a:cubicBezTo>
                  <a:pt x="1691" y="311"/>
                  <a:pt x="1693" y="311"/>
                  <a:pt x="1694" y="312"/>
                </a:cubicBezTo>
                <a:cubicBezTo>
                  <a:pt x="1696" y="312"/>
                  <a:pt x="1698" y="312"/>
                  <a:pt x="1700" y="312"/>
                </a:cubicBezTo>
                <a:cubicBezTo>
                  <a:pt x="1701" y="313"/>
                  <a:pt x="1702" y="313"/>
                  <a:pt x="1703" y="313"/>
                </a:cubicBezTo>
                <a:cubicBezTo>
                  <a:pt x="1704" y="314"/>
                  <a:pt x="1705" y="314"/>
                  <a:pt x="1706" y="314"/>
                </a:cubicBezTo>
                <a:cubicBezTo>
                  <a:pt x="1707" y="314"/>
                  <a:pt x="1708" y="314"/>
                  <a:pt x="1710" y="312"/>
                </a:cubicBezTo>
                <a:cubicBezTo>
                  <a:pt x="1712" y="310"/>
                  <a:pt x="1712" y="310"/>
                  <a:pt x="1711" y="308"/>
                </a:cubicBezTo>
                <a:cubicBezTo>
                  <a:pt x="1710" y="307"/>
                  <a:pt x="1709" y="306"/>
                  <a:pt x="1709" y="304"/>
                </a:cubicBezTo>
                <a:cubicBezTo>
                  <a:pt x="1709" y="303"/>
                  <a:pt x="1708" y="302"/>
                  <a:pt x="1707" y="301"/>
                </a:cubicBezTo>
                <a:cubicBezTo>
                  <a:pt x="1704" y="299"/>
                  <a:pt x="1702" y="296"/>
                  <a:pt x="1703" y="293"/>
                </a:cubicBezTo>
                <a:cubicBezTo>
                  <a:pt x="1703" y="291"/>
                  <a:pt x="1700" y="286"/>
                  <a:pt x="1698" y="285"/>
                </a:cubicBezTo>
                <a:cubicBezTo>
                  <a:pt x="1696" y="286"/>
                  <a:pt x="1693" y="285"/>
                  <a:pt x="1691" y="283"/>
                </a:cubicBezTo>
                <a:cubicBezTo>
                  <a:pt x="1689" y="282"/>
                  <a:pt x="1688" y="280"/>
                  <a:pt x="1688" y="279"/>
                </a:cubicBezTo>
                <a:cubicBezTo>
                  <a:pt x="1688" y="277"/>
                  <a:pt x="1688" y="277"/>
                  <a:pt x="1688" y="276"/>
                </a:cubicBezTo>
                <a:cubicBezTo>
                  <a:pt x="1688" y="276"/>
                  <a:pt x="1688" y="276"/>
                  <a:pt x="1688" y="276"/>
                </a:cubicBezTo>
                <a:cubicBezTo>
                  <a:pt x="1687" y="277"/>
                  <a:pt x="1685" y="278"/>
                  <a:pt x="1683" y="278"/>
                </a:cubicBezTo>
                <a:cubicBezTo>
                  <a:pt x="1679" y="278"/>
                  <a:pt x="1676" y="276"/>
                  <a:pt x="1676" y="273"/>
                </a:cubicBezTo>
                <a:cubicBezTo>
                  <a:pt x="1675" y="272"/>
                  <a:pt x="1675" y="271"/>
                  <a:pt x="1676" y="270"/>
                </a:cubicBezTo>
                <a:cubicBezTo>
                  <a:pt x="1677" y="268"/>
                  <a:pt x="1681" y="267"/>
                  <a:pt x="1684" y="267"/>
                </a:cubicBezTo>
                <a:cubicBezTo>
                  <a:pt x="1686" y="267"/>
                  <a:pt x="1688" y="267"/>
                  <a:pt x="1689" y="268"/>
                </a:cubicBezTo>
                <a:cubicBezTo>
                  <a:pt x="1693" y="269"/>
                  <a:pt x="1694" y="271"/>
                  <a:pt x="1695" y="272"/>
                </a:cubicBezTo>
                <a:cubicBezTo>
                  <a:pt x="1695" y="273"/>
                  <a:pt x="1695" y="273"/>
                  <a:pt x="1696" y="273"/>
                </a:cubicBezTo>
                <a:cubicBezTo>
                  <a:pt x="1696" y="274"/>
                  <a:pt x="1697" y="274"/>
                  <a:pt x="1699" y="274"/>
                </a:cubicBezTo>
                <a:cubicBezTo>
                  <a:pt x="1702" y="274"/>
                  <a:pt x="1705" y="273"/>
                  <a:pt x="1707" y="272"/>
                </a:cubicBezTo>
                <a:cubicBezTo>
                  <a:pt x="1707" y="272"/>
                  <a:pt x="1709" y="271"/>
                  <a:pt x="1710" y="271"/>
                </a:cubicBezTo>
                <a:cubicBezTo>
                  <a:pt x="1713" y="270"/>
                  <a:pt x="1720" y="267"/>
                  <a:pt x="1721" y="266"/>
                </a:cubicBezTo>
                <a:cubicBezTo>
                  <a:pt x="1721" y="265"/>
                  <a:pt x="1721" y="264"/>
                  <a:pt x="1721" y="264"/>
                </a:cubicBezTo>
                <a:cubicBezTo>
                  <a:pt x="1722" y="262"/>
                  <a:pt x="1722" y="260"/>
                  <a:pt x="1725" y="259"/>
                </a:cubicBezTo>
                <a:cubicBezTo>
                  <a:pt x="1725" y="259"/>
                  <a:pt x="1725" y="259"/>
                  <a:pt x="1725" y="259"/>
                </a:cubicBezTo>
                <a:cubicBezTo>
                  <a:pt x="1725" y="258"/>
                  <a:pt x="1724" y="257"/>
                  <a:pt x="1723" y="256"/>
                </a:cubicBezTo>
                <a:cubicBezTo>
                  <a:pt x="1720" y="255"/>
                  <a:pt x="1719" y="252"/>
                  <a:pt x="1720" y="250"/>
                </a:cubicBezTo>
                <a:cubicBezTo>
                  <a:pt x="1720" y="248"/>
                  <a:pt x="1722" y="247"/>
                  <a:pt x="1724" y="247"/>
                </a:cubicBezTo>
                <a:cubicBezTo>
                  <a:pt x="1725" y="247"/>
                  <a:pt x="1725" y="247"/>
                  <a:pt x="1725" y="246"/>
                </a:cubicBezTo>
                <a:cubicBezTo>
                  <a:pt x="1726" y="245"/>
                  <a:pt x="1726" y="243"/>
                  <a:pt x="1728" y="243"/>
                </a:cubicBezTo>
                <a:cubicBezTo>
                  <a:pt x="1729" y="243"/>
                  <a:pt x="1729" y="243"/>
                  <a:pt x="1729" y="243"/>
                </a:cubicBezTo>
                <a:cubicBezTo>
                  <a:pt x="1730" y="243"/>
                  <a:pt x="1730" y="243"/>
                  <a:pt x="1731" y="243"/>
                </a:cubicBezTo>
                <a:cubicBezTo>
                  <a:pt x="1731" y="243"/>
                  <a:pt x="1731" y="243"/>
                  <a:pt x="1732" y="243"/>
                </a:cubicBezTo>
                <a:cubicBezTo>
                  <a:pt x="1732" y="243"/>
                  <a:pt x="1733" y="243"/>
                  <a:pt x="1734" y="243"/>
                </a:cubicBezTo>
                <a:cubicBezTo>
                  <a:pt x="1735" y="242"/>
                  <a:pt x="1735" y="242"/>
                  <a:pt x="1736" y="242"/>
                </a:cubicBezTo>
                <a:cubicBezTo>
                  <a:pt x="1737" y="242"/>
                  <a:pt x="1737" y="242"/>
                  <a:pt x="1737" y="242"/>
                </a:cubicBezTo>
                <a:cubicBezTo>
                  <a:pt x="1738" y="243"/>
                  <a:pt x="1738" y="243"/>
                  <a:pt x="1738" y="243"/>
                </a:cubicBezTo>
                <a:cubicBezTo>
                  <a:pt x="1739" y="245"/>
                  <a:pt x="1738" y="247"/>
                  <a:pt x="1736" y="249"/>
                </a:cubicBezTo>
                <a:cubicBezTo>
                  <a:pt x="1736" y="250"/>
                  <a:pt x="1735" y="251"/>
                  <a:pt x="1735" y="252"/>
                </a:cubicBezTo>
                <a:cubicBezTo>
                  <a:pt x="1735" y="252"/>
                  <a:pt x="1735" y="253"/>
                  <a:pt x="1737" y="255"/>
                </a:cubicBezTo>
                <a:cubicBezTo>
                  <a:pt x="1738" y="256"/>
                  <a:pt x="1738" y="256"/>
                  <a:pt x="1739" y="257"/>
                </a:cubicBezTo>
                <a:cubicBezTo>
                  <a:pt x="1739" y="258"/>
                  <a:pt x="1741" y="258"/>
                  <a:pt x="1742" y="258"/>
                </a:cubicBezTo>
                <a:cubicBezTo>
                  <a:pt x="1745" y="258"/>
                  <a:pt x="1746" y="258"/>
                  <a:pt x="1748" y="257"/>
                </a:cubicBezTo>
                <a:cubicBezTo>
                  <a:pt x="1749" y="256"/>
                  <a:pt x="1750" y="256"/>
                  <a:pt x="1752" y="256"/>
                </a:cubicBezTo>
                <a:cubicBezTo>
                  <a:pt x="1757" y="256"/>
                  <a:pt x="1767" y="260"/>
                  <a:pt x="1768" y="264"/>
                </a:cubicBezTo>
                <a:cubicBezTo>
                  <a:pt x="1769" y="266"/>
                  <a:pt x="1770" y="270"/>
                  <a:pt x="1775" y="272"/>
                </a:cubicBezTo>
                <a:cubicBezTo>
                  <a:pt x="1778" y="273"/>
                  <a:pt x="1780" y="274"/>
                  <a:pt x="1782" y="274"/>
                </a:cubicBezTo>
                <a:cubicBezTo>
                  <a:pt x="1784" y="275"/>
                  <a:pt x="1786" y="275"/>
                  <a:pt x="1787" y="277"/>
                </a:cubicBezTo>
                <a:cubicBezTo>
                  <a:pt x="1788" y="279"/>
                  <a:pt x="1789" y="279"/>
                  <a:pt x="1790" y="279"/>
                </a:cubicBezTo>
                <a:cubicBezTo>
                  <a:pt x="1790" y="279"/>
                  <a:pt x="1791" y="279"/>
                  <a:pt x="1791" y="279"/>
                </a:cubicBezTo>
                <a:cubicBezTo>
                  <a:pt x="1793" y="279"/>
                  <a:pt x="1795" y="280"/>
                  <a:pt x="1796" y="280"/>
                </a:cubicBezTo>
                <a:cubicBezTo>
                  <a:pt x="1796" y="280"/>
                  <a:pt x="1797" y="281"/>
                  <a:pt x="1797" y="281"/>
                </a:cubicBezTo>
                <a:cubicBezTo>
                  <a:pt x="1799" y="279"/>
                  <a:pt x="1800" y="279"/>
                  <a:pt x="1802" y="279"/>
                </a:cubicBezTo>
                <a:cubicBezTo>
                  <a:pt x="1802" y="280"/>
                  <a:pt x="1802" y="280"/>
                  <a:pt x="1802" y="280"/>
                </a:cubicBezTo>
                <a:cubicBezTo>
                  <a:pt x="1802" y="280"/>
                  <a:pt x="1802" y="280"/>
                  <a:pt x="1803" y="280"/>
                </a:cubicBezTo>
                <a:cubicBezTo>
                  <a:pt x="1802" y="279"/>
                  <a:pt x="1802" y="279"/>
                  <a:pt x="1801" y="279"/>
                </a:cubicBezTo>
                <a:cubicBezTo>
                  <a:pt x="1800" y="278"/>
                  <a:pt x="1798" y="277"/>
                  <a:pt x="1798" y="275"/>
                </a:cubicBezTo>
                <a:cubicBezTo>
                  <a:pt x="1797" y="275"/>
                  <a:pt x="1797" y="274"/>
                  <a:pt x="1798" y="273"/>
                </a:cubicBezTo>
                <a:cubicBezTo>
                  <a:pt x="1799" y="272"/>
                  <a:pt x="1800" y="272"/>
                  <a:pt x="1800" y="272"/>
                </a:cubicBezTo>
                <a:cubicBezTo>
                  <a:pt x="1802" y="272"/>
                  <a:pt x="1802" y="272"/>
                  <a:pt x="1803" y="273"/>
                </a:cubicBezTo>
                <a:cubicBezTo>
                  <a:pt x="1803" y="273"/>
                  <a:pt x="1804" y="273"/>
                  <a:pt x="1804" y="273"/>
                </a:cubicBezTo>
                <a:cubicBezTo>
                  <a:pt x="1804" y="273"/>
                  <a:pt x="1804" y="273"/>
                  <a:pt x="1804" y="273"/>
                </a:cubicBezTo>
                <a:cubicBezTo>
                  <a:pt x="1804" y="272"/>
                  <a:pt x="1803" y="270"/>
                  <a:pt x="1805" y="269"/>
                </a:cubicBezTo>
                <a:cubicBezTo>
                  <a:pt x="1805" y="267"/>
                  <a:pt x="1805" y="262"/>
                  <a:pt x="1804" y="261"/>
                </a:cubicBezTo>
                <a:cubicBezTo>
                  <a:pt x="1802" y="260"/>
                  <a:pt x="1802" y="259"/>
                  <a:pt x="1802" y="258"/>
                </a:cubicBezTo>
                <a:cubicBezTo>
                  <a:pt x="1802" y="255"/>
                  <a:pt x="1806" y="254"/>
                  <a:pt x="1809" y="256"/>
                </a:cubicBezTo>
                <a:cubicBezTo>
                  <a:pt x="1811" y="257"/>
                  <a:pt x="1813" y="258"/>
                  <a:pt x="1816" y="258"/>
                </a:cubicBezTo>
                <a:cubicBezTo>
                  <a:pt x="1815" y="258"/>
                  <a:pt x="1815" y="257"/>
                  <a:pt x="1815" y="256"/>
                </a:cubicBezTo>
                <a:cubicBezTo>
                  <a:pt x="1815" y="255"/>
                  <a:pt x="1817" y="254"/>
                  <a:pt x="1819" y="254"/>
                </a:cubicBezTo>
                <a:cubicBezTo>
                  <a:pt x="1820" y="254"/>
                  <a:pt x="1821" y="254"/>
                  <a:pt x="1822" y="255"/>
                </a:cubicBezTo>
                <a:cubicBezTo>
                  <a:pt x="1823" y="256"/>
                  <a:pt x="1824" y="256"/>
                  <a:pt x="1825" y="256"/>
                </a:cubicBezTo>
                <a:cubicBezTo>
                  <a:pt x="1825" y="254"/>
                  <a:pt x="1828" y="249"/>
                  <a:pt x="1831" y="249"/>
                </a:cubicBezTo>
                <a:cubicBezTo>
                  <a:pt x="1827" y="246"/>
                  <a:pt x="1818" y="241"/>
                  <a:pt x="1816" y="237"/>
                </a:cubicBezTo>
                <a:cubicBezTo>
                  <a:pt x="1814" y="235"/>
                  <a:pt x="1808" y="233"/>
                  <a:pt x="1804" y="233"/>
                </a:cubicBezTo>
                <a:cubicBezTo>
                  <a:pt x="1804" y="233"/>
                  <a:pt x="1804" y="233"/>
                  <a:pt x="1803" y="233"/>
                </a:cubicBezTo>
                <a:cubicBezTo>
                  <a:pt x="1803" y="234"/>
                  <a:pt x="1802" y="235"/>
                  <a:pt x="1801" y="235"/>
                </a:cubicBezTo>
                <a:cubicBezTo>
                  <a:pt x="1799" y="235"/>
                  <a:pt x="1796" y="233"/>
                  <a:pt x="1795" y="231"/>
                </a:cubicBezTo>
                <a:cubicBezTo>
                  <a:pt x="1794" y="230"/>
                  <a:pt x="1792" y="230"/>
                  <a:pt x="1788" y="230"/>
                </a:cubicBezTo>
                <a:cubicBezTo>
                  <a:pt x="1787" y="230"/>
                  <a:pt x="1785" y="230"/>
                  <a:pt x="1785" y="230"/>
                </a:cubicBezTo>
                <a:cubicBezTo>
                  <a:pt x="1785" y="230"/>
                  <a:pt x="1785" y="230"/>
                  <a:pt x="1785" y="230"/>
                </a:cubicBezTo>
                <a:cubicBezTo>
                  <a:pt x="1786" y="231"/>
                  <a:pt x="1788" y="232"/>
                  <a:pt x="1789" y="233"/>
                </a:cubicBezTo>
                <a:cubicBezTo>
                  <a:pt x="1791" y="236"/>
                  <a:pt x="1789" y="238"/>
                  <a:pt x="1788" y="239"/>
                </a:cubicBezTo>
                <a:cubicBezTo>
                  <a:pt x="1787" y="240"/>
                  <a:pt x="1787" y="241"/>
                  <a:pt x="1787" y="241"/>
                </a:cubicBezTo>
                <a:cubicBezTo>
                  <a:pt x="1788" y="242"/>
                  <a:pt x="1788" y="243"/>
                  <a:pt x="1787" y="244"/>
                </a:cubicBezTo>
                <a:cubicBezTo>
                  <a:pt x="1786" y="245"/>
                  <a:pt x="1786" y="245"/>
                  <a:pt x="1786" y="245"/>
                </a:cubicBezTo>
                <a:cubicBezTo>
                  <a:pt x="1785" y="245"/>
                  <a:pt x="1785" y="245"/>
                  <a:pt x="1785" y="245"/>
                </a:cubicBezTo>
                <a:cubicBezTo>
                  <a:pt x="1784" y="245"/>
                  <a:pt x="1782" y="244"/>
                  <a:pt x="1777" y="240"/>
                </a:cubicBezTo>
                <a:cubicBezTo>
                  <a:pt x="1776" y="240"/>
                  <a:pt x="1774" y="238"/>
                  <a:pt x="1776" y="227"/>
                </a:cubicBezTo>
                <a:cubicBezTo>
                  <a:pt x="1776" y="226"/>
                  <a:pt x="1775" y="226"/>
                  <a:pt x="1775" y="226"/>
                </a:cubicBezTo>
                <a:cubicBezTo>
                  <a:pt x="1774" y="225"/>
                  <a:pt x="1772" y="224"/>
                  <a:pt x="1771" y="221"/>
                </a:cubicBezTo>
                <a:cubicBezTo>
                  <a:pt x="1771" y="220"/>
                  <a:pt x="1763" y="215"/>
                  <a:pt x="1751" y="210"/>
                </a:cubicBezTo>
                <a:cubicBezTo>
                  <a:pt x="1749" y="209"/>
                  <a:pt x="1748" y="209"/>
                  <a:pt x="1746" y="208"/>
                </a:cubicBezTo>
                <a:cubicBezTo>
                  <a:pt x="1741" y="206"/>
                  <a:pt x="1735" y="204"/>
                  <a:pt x="1733" y="201"/>
                </a:cubicBezTo>
                <a:cubicBezTo>
                  <a:pt x="1733" y="200"/>
                  <a:pt x="1729" y="199"/>
                  <a:pt x="1727" y="198"/>
                </a:cubicBezTo>
                <a:cubicBezTo>
                  <a:pt x="1723" y="197"/>
                  <a:pt x="1718" y="196"/>
                  <a:pt x="1716" y="193"/>
                </a:cubicBezTo>
                <a:cubicBezTo>
                  <a:pt x="1712" y="189"/>
                  <a:pt x="1693" y="181"/>
                  <a:pt x="1685" y="181"/>
                </a:cubicBezTo>
                <a:cubicBezTo>
                  <a:pt x="1680" y="180"/>
                  <a:pt x="1678" y="178"/>
                  <a:pt x="1677" y="177"/>
                </a:cubicBezTo>
                <a:cubicBezTo>
                  <a:pt x="1676" y="176"/>
                  <a:pt x="1676" y="176"/>
                  <a:pt x="1676" y="176"/>
                </a:cubicBezTo>
                <a:cubicBezTo>
                  <a:pt x="1674" y="177"/>
                  <a:pt x="1673" y="177"/>
                  <a:pt x="1670" y="177"/>
                </a:cubicBezTo>
                <a:cubicBezTo>
                  <a:pt x="1663" y="177"/>
                  <a:pt x="1653" y="176"/>
                  <a:pt x="1648" y="175"/>
                </a:cubicBezTo>
                <a:cubicBezTo>
                  <a:pt x="1646" y="175"/>
                  <a:pt x="1645" y="176"/>
                  <a:pt x="1644" y="176"/>
                </a:cubicBezTo>
                <a:cubicBezTo>
                  <a:pt x="1642" y="177"/>
                  <a:pt x="1640" y="178"/>
                  <a:pt x="1638" y="177"/>
                </a:cubicBezTo>
                <a:cubicBezTo>
                  <a:pt x="1633" y="175"/>
                  <a:pt x="1620" y="170"/>
                  <a:pt x="1615" y="170"/>
                </a:cubicBezTo>
                <a:cubicBezTo>
                  <a:pt x="1614" y="170"/>
                  <a:pt x="1614" y="171"/>
                  <a:pt x="1614" y="171"/>
                </a:cubicBezTo>
                <a:cubicBezTo>
                  <a:pt x="1613" y="171"/>
                  <a:pt x="1613" y="172"/>
                  <a:pt x="1613" y="174"/>
                </a:cubicBezTo>
                <a:cubicBezTo>
                  <a:pt x="1612" y="175"/>
                  <a:pt x="1612" y="177"/>
                  <a:pt x="1610" y="178"/>
                </a:cubicBezTo>
                <a:cubicBezTo>
                  <a:pt x="1611" y="179"/>
                  <a:pt x="1612" y="180"/>
                  <a:pt x="1616" y="184"/>
                </a:cubicBezTo>
                <a:cubicBezTo>
                  <a:pt x="1618" y="186"/>
                  <a:pt x="1619" y="189"/>
                  <a:pt x="1619" y="191"/>
                </a:cubicBezTo>
                <a:cubicBezTo>
                  <a:pt x="1619" y="194"/>
                  <a:pt x="1616" y="196"/>
                  <a:pt x="1612" y="198"/>
                </a:cubicBezTo>
                <a:cubicBezTo>
                  <a:pt x="1611" y="199"/>
                  <a:pt x="1610" y="199"/>
                  <a:pt x="1608" y="199"/>
                </a:cubicBezTo>
                <a:cubicBezTo>
                  <a:pt x="1603" y="199"/>
                  <a:pt x="1597" y="195"/>
                  <a:pt x="1594" y="192"/>
                </a:cubicBezTo>
                <a:cubicBezTo>
                  <a:pt x="1593" y="190"/>
                  <a:pt x="1592" y="190"/>
                  <a:pt x="1590" y="189"/>
                </a:cubicBezTo>
                <a:cubicBezTo>
                  <a:pt x="1588" y="189"/>
                  <a:pt x="1584" y="188"/>
                  <a:pt x="1583" y="184"/>
                </a:cubicBezTo>
                <a:cubicBezTo>
                  <a:pt x="1582" y="181"/>
                  <a:pt x="1583" y="179"/>
                  <a:pt x="1583" y="178"/>
                </a:cubicBezTo>
                <a:cubicBezTo>
                  <a:pt x="1585" y="176"/>
                  <a:pt x="1589" y="176"/>
                  <a:pt x="1592" y="179"/>
                </a:cubicBezTo>
                <a:cubicBezTo>
                  <a:pt x="1593" y="180"/>
                  <a:pt x="1596" y="179"/>
                  <a:pt x="1597" y="177"/>
                </a:cubicBezTo>
                <a:cubicBezTo>
                  <a:pt x="1597" y="177"/>
                  <a:pt x="1597" y="177"/>
                  <a:pt x="1596" y="176"/>
                </a:cubicBezTo>
                <a:cubicBezTo>
                  <a:pt x="1595" y="175"/>
                  <a:pt x="1589" y="173"/>
                  <a:pt x="1585" y="173"/>
                </a:cubicBezTo>
                <a:cubicBezTo>
                  <a:pt x="1582" y="173"/>
                  <a:pt x="1581" y="175"/>
                  <a:pt x="1578" y="178"/>
                </a:cubicBezTo>
                <a:cubicBezTo>
                  <a:pt x="1577" y="180"/>
                  <a:pt x="1575" y="182"/>
                  <a:pt x="1572" y="183"/>
                </a:cubicBezTo>
                <a:cubicBezTo>
                  <a:pt x="1570" y="184"/>
                  <a:pt x="1568" y="185"/>
                  <a:pt x="1565" y="185"/>
                </a:cubicBezTo>
                <a:cubicBezTo>
                  <a:pt x="1557" y="185"/>
                  <a:pt x="1544" y="182"/>
                  <a:pt x="1542" y="180"/>
                </a:cubicBezTo>
                <a:cubicBezTo>
                  <a:pt x="1542" y="180"/>
                  <a:pt x="1540" y="180"/>
                  <a:pt x="1535" y="180"/>
                </a:cubicBezTo>
                <a:cubicBezTo>
                  <a:pt x="1526" y="180"/>
                  <a:pt x="1512" y="181"/>
                  <a:pt x="1510" y="182"/>
                </a:cubicBezTo>
                <a:cubicBezTo>
                  <a:pt x="1509" y="183"/>
                  <a:pt x="1509" y="186"/>
                  <a:pt x="1509" y="187"/>
                </a:cubicBezTo>
                <a:cubicBezTo>
                  <a:pt x="1509" y="190"/>
                  <a:pt x="1509" y="192"/>
                  <a:pt x="1507" y="193"/>
                </a:cubicBezTo>
                <a:cubicBezTo>
                  <a:pt x="1507" y="193"/>
                  <a:pt x="1507" y="193"/>
                  <a:pt x="1507" y="193"/>
                </a:cubicBezTo>
                <a:cubicBezTo>
                  <a:pt x="1506" y="193"/>
                  <a:pt x="1506" y="193"/>
                  <a:pt x="1506" y="193"/>
                </a:cubicBezTo>
                <a:cubicBezTo>
                  <a:pt x="1504" y="193"/>
                  <a:pt x="1503" y="191"/>
                  <a:pt x="1503" y="187"/>
                </a:cubicBezTo>
                <a:cubicBezTo>
                  <a:pt x="1502" y="184"/>
                  <a:pt x="1502" y="181"/>
                  <a:pt x="1502" y="180"/>
                </a:cubicBezTo>
                <a:cubicBezTo>
                  <a:pt x="1501" y="180"/>
                  <a:pt x="1499" y="179"/>
                  <a:pt x="1495" y="179"/>
                </a:cubicBezTo>
                <a:cubicBezTo>
                  <a:pt x="1490" y="179"/>
                  <a:pt x="1487" y="179"/>
                  <a:pt x="1486" y="177"/>
                </a:cubicBezTo>
                <a:cubicBezTo>
                  <a:pt x="1486" y="176"/>
                  <a:pt x="1486" y="175"/>
                  <a:pt x="1487" y="173"/>
                </a:cubicBezTo>
                <a:cubicBezTo>
                  <a:pt x="1488" y="173"/>
                  <a:pt x="1487" y="173"/>
                  <a:pt x="1487" y="172"/>
                </a:cubicBezTo>
                <a:cubicBezTo>
                  <a:pt x="1487" y="171"/>
                  <a:pt x="1486" y="168"/>
                  <a:pt x="1490" y="166"/>
                </a:cubicBezTo>
                <a:cubicBezTo>
                  <a:pt x="1490" y="164"/>
                  <a:pt x="1482" y="158"/>
                  <a:pt x="1472" y="153"/>
                </a:cubicBezTo>
                <a:cubicBezTo>
                  <a:pt x="1468" y="152"/>
                  <a:pt x="1462" y="151"/>
                  <a:pt x="1454" y="151"/>
                </a:cubicBezTo>
                <a:cubicBezTo>
                  <a:pt x="1445" y="151"/>
                  <a:pt x="1434" y="152"/>
                  <a:pt x="1430" y="154"/>
                </a:cubicBezTo>
                <a:cubicBezTo>
                  <a:pt x="1426" y="155"/>
                  <a:pt x="1419" y="155"/>
                  <a:pt x="1412" y="155"/>
                </a:cubicBezTo>
                <a:cubicBezTo>
                  <a:pt x="1407" y="155"/>
                  <a:pt x="1407" y="155"/>
                  <a:pt x="1407" y="155"/>
                </a:cubicBezTo>
                <a:cubicBezTo>
                  <a:pt x="1406" y="155"/>
                  <a:pt x="1405" y="155"/>
                  <a:pt x="1404" y="155"/>
                </a:cubicBezTo>
                <a:cubicBezTo>
                  <a:pt x="1403" y="155"/>
                  <a:pt x="1403" y="155"/>
                  <a:pt x="1403" y="155"/>
                </a:cubicBezTo>
                <a:cubicBezTo>
                  <a:pt x="1401" y="155"/>
                  <a:pt x="1400" y="155"/>
                  <a:pt x="1399" y="154"/>
                </a:cubicBezTo>
                <a:cubicBezTo>
                  <a:pt x="1398" y="153"/>
                  <a:pt x="1398" y="151"/>
                  <a:pt x="1399" y="150"/>
                </a:cubicBezTo>
                <a:cubicBezTo>
                  <a:pt x="1399" y="149"/>
                  <a:pt x="1399" y="149"/>
                  <a:pt x="1399" y="149"/>
                </a:cubicBezTo>
                <a:cubicBezTo>
                  <a:pt x="1398" y="147"/>
                  <a:pt x="1392" y="145"/>
                  <a:pt x="1389" y="145"/>
                </a:cubicBezTo>
                <a:cubicBezTo>
                  <a:pt x="1388" y="145"/>
                  <a:pt x="1388" y="145"/>
                  <a:pt x="1388" y="145"/>
                </a:cubicBezTo>
                <a:cubicBezTo>
                  <a:pt x="1387" y="146"/>
                  <a:pt x="1386" y="147"/>
                  <a:pt x="1385" y="147"/>
                </a:cubicBezTo>
                <a:cubicBezTo>
                  <a:pt x="1384" y="147"/>
                  <a:pt x="1382" y="146"/>
                  <a:pt x="1381" y="145"/>
                </a:cubicBezTo>
                <a:cubicBezTo>
                  <a:pt x="1381" y="144"/>
                  <a:pt x="1380" y="143"/>
                  <a:pt x="1380" y="142"/>
                </a:cubicBezTo>
                <a:cubicBezTo>
                  <a:pt x="1379" y="141"/>
                  <a:pt x="1373" y="139"/>
                  <a:pt x="1369" y="139"/>
                </a:cubicBezTo>
                <a:cubicBezTo>
                  <a:pt x="1369" y="139"/>
                  <a:pt x="1369" y="139"/>
                  <a:pt x="1368" y="139"/>
                </a:cubicBezTo>
                <a:cubicBezTo>
                  <a:pt x="1366" y="140"/>
                  <a:pt x="1364" y="139"/>
                  <a:pt x="1362" y="137"/>
                </a:cubicBezTo>
                <a:cubicBezTo>
                  <a:pt x="1362" y="136"/>
                  <a:pt x="1362" y="134"/>
                  <a:pt x="1362" y="133"/>
                </a:cubicBezTo>
                <a:cubicBezTo>
                  <a:pt x="1363" y="133"/>
                  <a:pt x="1364" y="131"/>
                  <a:pt x="1367" y="131"/>
                </a:cubicBezTo>
                <a:cubicBezTo>
                  <a:pt x="1367" y="131"/>
                  <a:pt x="1368" y="131"/>
                  <a:pt x="1369" y="131"/>
                </a:cubicBezTo>
                <a:cubicBezTo>
                  <a:pt x="1370" y="131"/>
                  <a:pt x="1370" y="131"/>
                  <a:pt x="1371" y="131"/>
                </a:cubicBezTo>
                <a:cubicBezTo>
                  <a:pt x="1374" y="131"/>
                  <a:pt x="1374" y="131"/>
                  <a:pt x="1375" y="131"/>
                </a:cubicBezTo>
                <a:cubicBezTo>
                  <a:pt x="1375" y="131"/>
                  <a:pt x="1375" y="131"/>
                  <a:pt x="1374" y="130"/>
                </a:cubicBezTo>
                <a:cubicBezTo>
                  <a:pt x="1372" y="127"/>
                  <a:pt x="1355" y="125"/>
                  <a:pt x="1343" y="125"/>
                </a:cubicBezTo>
                <a:cubicBezTo>
                  <a:pt x="1341" y="125"/>
                  <a:pt x="1340" y="125"/>
                  <a:pt x="1340" y="125"/>
                </a:cubicBezTo>
                <a:cubicBezTo>
                  <a:pt x="1340" y="125"/>
                  <a:pt x="1340" y="126"/>
                  <a:pt x="1340" y="126"/>
                </a:cubicBezTo>
                <a:cubicBezTo>
                  <a:pt x="1339" y="128"/>
                  <a:pt x="1338" y="132"/>
                  <a:pt x="1334" y="136"/>
                </a:cubicBezTo>
                <a:cubicBezTo>
                  <a:pt x="1331" y="139"/>
                  <a:pt x="1328" y="139"/>
                  <a:pt x="1326" y="139"/>
                </a:cubicBezTo>
                <a:cubicBezTo>
                  <a:pt x="1323" y="139"/>
                  <a:pt x="1321" y="138"/>
                  <a:pt x="1320" y="136"/>
                </a:cubicBezTo>
                <a:cubicBezTo>
                  <a:pt x="1319" y="135"/>
                  <a:pt x="1319" y="134"/>
                  <a:pt x="1319" y="133"/>
                </a:cubicBezTo>
                <a:cubicBezTo>
                  <a:pt x="1320" y="130"/>
                  <a:pt x="1322" y="129"/>
                  <a:pt x="1325" y="128"/>
                </a:cubicBezTo>
                <a:cubicBezTo>
                  <a:pt x="1325" y="128"/>
                  <a:pt x="1326" y="128"/>
                  <a:pt x="1327" y="128"/>
                </a:cubicBezTo>
                <a:cubicBezTo>
                  <a:pt x="1326" y="128"/>
                  <a:pt x="1324" y="128"/>
                  <a:pt x="1323" y="127"/>
                </a:cubicBezTo>
                <a:cubicBezTo>
                  <a:pt x="1320" y="127"/>
                  <a:pt x="1317" y="127"/>
                  <a:pt x="1315" y="125"/>
                </a:cubicBezTo>
                <a:cubicBezTo>
                  <a:pt x="1315" y="124"/>
                  <a:pt x="1314" y="122"/>
                  <a:pt x="1315" y="121"/>
                </a:cubicBezTo>
                <a:cubicBezTo>
                  <a:pt x="1316" y="120"/>
                  <a:pt x="1317" y="119"/>
                  <a:pt x="1319" y="119"/>
                </a:cubicBezTo>
                <a:cubicBezTo>
                  <a:pt x="1319" y="118"/>
                  <a:pt x="1319" y="118"/>
                  <a:pt x="1319" y="118"/>
                </a:cubicBezTo>
                <a:cubicBezTo>
                  <a:pt x="1311" y="117"/>
                  <a:pt x="1299" y="115"/>
                  <a:pt x="1293" y="115"/>
                </a:cubicBezTo>
                <a:cubicBezTo>
                  <a:pt x="1287" y="116"/>
                  <a:pt x="1283" y="114"/>
                  <a:pt x="1280" y="113"/>
                </a:cubicBezTo>
                <a:cubicBezTo>
                  <a:pt x="1278" y="112"/>
                  <a:pt x="1277" y="112"/>
                  <a:pt x="1275" y="112"/>
                </a:cubicBezTo>
                <a:cubicBezTo>
                  <a:pt x="1274" y="112"/>
                  <a:pt x="1274" y="112"/>
                  <a:pt x="1274" y="112"/>
                </a:cubicBezTo>
                <a:cubicBezTo>
                  <a:pt x="1274" y="112"/>
                  <a:pt x="1274" y="113"/>
                  <a:pt x="1275" y="114"/>
                </a:cubicBezTo>
                <a:cubicBezTo>
                  <a:pt x="1276" y="115"/>
                  <a:pt x="1276" y="116"/>
                  <a:pt x="1275" y="117"/>
                </a:cubicBezTo>
                <a:cubicBezTo>
                  <a:pt x="1274" y="120"/>
                  <a:pt x="1268" y="121"/>
                  <a:pt x="1266" y="121"/>
                </a:cubicBezTo>
                <a:cubicBezTo>
                  <a:pt x="1265" y="121"/>
                  <a:pt x="1264" y="121"/>
                  <a:pt x="1263" y="120"/>
                </a:cubicBezTo>
                <a:cubicBezTo>
                  <a:pt x="1259" y="120"/>
                  <a:pt x="1255" y="122"/>
                  <a:pt x="1254" y="123"/>
                </a:cubicBezTo>
                <a:cubicBezTo>
                  <a:pt x="1254" y="123"/>
                  <a:pt x="1254" y="124"/>
                  <a:pt x="1254" y="124"/>
                </a:cubicBezTo>
                <a:cubicBezTo>
                  <a:pt x="1255" y="125"/>
                  <a:pt x="1255" y="125"/>
                  <a:pt x="1255" y="125"/>
                </a:cubicBezTo>
                <a:cubicBezTo>
                  <a:pt x="1256" y="125"/>
                  <a:pt x="1257" y="125"/>
                  <a:pt x="1257" y="124"/>
                </a:cubicBezTo>
                <a:cubicBezTo>
                  <a:pt x="1259" y="124"/>
                  <a:pt x="1261" y="123"/>
                  <a:pt x="1263" y="124"/>
                </a:cubicBezTo>
                <a:cubicBezTo>
                  <a:pt x="1264" y="124"/>
                  <a:pt x="1264" y="125"/>
                  <a:pt x="1264" y="126"/>
                </a:cubicBezTo>
                <a:cubicBezTo>
                  <a:pt x="1264" y="128"/>
                  <a:pt x="1263" y="129"/>
                  <a:pt x="1261" y="130"/>
                </a:cubicBezTo>
                <a:cubicBezTo>
                  <a:pt x="1261" y="130"/>
                  <a:pt x="1261" y="130"/>
                  <a:pt x="1261" y="130"/>
                </a:cubicBezTo>
                <a:cubicBezTo>
                  <a:pt x="1264" y="133"/>
                  <a:pt x="1264" y="136"/>
                  <a:pt x="1264" y="138"/>
                </a:cubicBezTo>
                <a:cubicBezTo>
                  <a:pt x="1264" y="139"/>
                  <a:pt x="1264" y="139"/>
                  <a:pt x="1264" y="139"/>
                </a:cubicBezTo>
                <a:cubicBezTo>
                  <a:pt x="1264" y="140"/>
                  <a:pt x="1264" y="141"/>
                  <a:pt x="1263" y="141"/>
                </a:cubicBezTo>
                <a:cubicBezTo>
                  <a:pt x="1262" y="143"/>
                  <a:pt x="1259" y="143"/>
                  <a:pt x="1258" y="143"/>
                </a:cubicBezTo>
                <a:cubicBezTo>
                  <a:pt x="1255" y="143"/>
                  <a:pt x="1253" y="142"/>
                  <a:pt x="1252" y="141"/>
                </a:cubicBezTo>
                <a:cubicBezTo>
                  <a:pt x="1251" y="139"/>
                  <a:pt x="1249" y="140"/>
                  <a:pt x="1247" y="140"/>
                </a:cubicBezTo>
                <a:cubicBezTo>
                  <a:pt x="1246" y="140"/>
                  <a:pt x="1245" y="141"/>
                  <a:pt x="1244" y="141"/>
                </a:cubicBezTo>
                <a:cubicBezTo>
                  <a:pt x="1245" y="141"/>
                  <a:pt x="1246" y="142"/>
                  <a:pt x="1246" y="144"/>
                </a:cubicBezTo>
                <a:cubicBezTo>
                  <a:pt x="1246" y="145"/>
                  <a:pt x="1245" y="147"/>
                  <a:pt x="1239" y="148"/>
                </a:cubicBezTo>
                <a:cubicBezTo>
                  <a:pt x="1234" y="148"/>
                  <a:pt x="1233" y="145"/>
                  <a:pt x="1232" y="143"/>
                </a:cubicBezTo>
                <a:cubicBezTo>
                  <a:pt x="1231" y="143"/>
                  <a:pt x="1231" y="142"/>
                  <a:pt x="1231" y="142"/>
                </a:cubicBezTo>
                <a:cubicBezTo>
                  <a:pt x="1230" y="142"/>
                  <a:pt x="1230" y="142"/>
                  <a:pt x="1229" y="142"/>
                </a:cubicBezTo>
                <a:cubicBezTo>
                  <a:pt x="1227" y="142"/>
                  <a:pt x="1224" y="142"/>
                  <a:pt x="1221" y="141"/>
                </a:cubicBezTo>
                <a:cubicBezTo>
                  <a:pt x="1218" y="140"/>
                  <a:pt x="1215" y="139"/>
                  <a:pt x="1213" y="139"/>
                </a:cubicBezTo>
                <a:cubicBezTo>
                  <a:pt x="1211" y="139"/>
                  <a:pt x="1210" y="140"/>
                  <a:pt x="1208" y="141"/>
                </a:cubicBezTo>
                <a:cubicBezTo>
                  <a:pt x="1206" y="142"/>
                  <a:pt x="1204" y="143"/>
                  <a:pt x="1200" y="144"/>
                </a:cubicBezTo>
                <a:cubicBezTo>
                  <a:pt x="1194" y="144"/>
                  <a:pt x="1184" y="140"/>
                  <a:pt x="1181" y="136"/>
                </a:cubicBezTo>
                <a:cubicBezTo>
                  <a:pt x="1181" y="136"/>
                  <a:pt x="1180" y="134"/>
                  <a:pt x="1180" y="134"/>
                </a:cubicBezTo>
                <a:cubicBezTo>
                  <a:pt x="1180" y="134"/>
                  <a:pt x="1179" y="135"/>
                  <a:pt x="1178" y="136"/>
                </a:cubicBezTo>
                <a:cubicBezTo>
                  <a:pt x="1177" y="137"/>
                  <a:pt x="1176" y="139"/>
                  <a:pt x="1176" y="141"/>
                </a:cubicBezTo>
                <a:cubicBezTo>
                  <a:pt x="1175" y="145"/>
                  <a:pt x="1174" y="148"/>
                  <a:pt x="1171" y="148"/>
                </a:cubicBezTo>
                <a:cubicBezTo>
                  <a:pt x="1170" y="148"/>
                  <a:pt x="1169" y="150"/>
                  <a:pt x="1168" y="151"/>
                </a:cubicBezTo>
                <a:cubicBezTo>
                  <a:pt x="1167" y="154"/>
                  <a:pt x="1166" y="156"/>
                  <a:pt x="1164" y="157"/>
                </a:cubicBezTo>
                <a:cubicBezTo>
                  <a:pt x="1163" y="157"/>
                  <a:pt x="1163" y="157"/>
                  <a:pt x="1162" y="157"/>
                </a:cubicBezTo>
                <a:cubicBezTo>
                  <a:pt x="1160" y="157"/>
                  <a:pt x="1159" y="156"/>
                  <a:pt x="1159" y="156"/>
                </a:cubicBezTo>
                <a:cubicBezTo>
                  <a:pt x="1158" y="155"/>
                  <a:pt x="1157" y="155"/>
                  <a:pt x="1157" y="155"/>
                </a:cubicBezTo>
                <a:cubicBezTo>
                  <a:pt x="1156" y="155"/>
                  <a:pt x="1156" y="155"/>
                  <a:pt x="1156" y="155"/>
                </a:cubicBezTo>
                <a:cubicBezTo>
                  <a:pt x="1151" y="155"/>
                  <a:pt x="1138" y="142"/>
                  <a:pt x="1137" y="138"/>
                </a:cubicBezTo>
                <a:cubicBezTo>
                  <a:pt x="1137" y="136"/>
                  <a:pt x="1130" y="129"/>
                  <a:pt x="1128" y="128"/>
                </a:cubicBezTo>
                <a:cubicBezTo>
                  <a:pt x="1126" y="127"/>
                  <a:pt x="1127" y="125"/>
                  <a:pt x="1127" y="125"/>
                </a:cubicBezTo>
                <a:cubicBezTo>
                  <a:pt x="1127" y="124"/>
                  <a:pt x="1127" y="123"/>
                  <a:pt x="1130" y="123"/>
                </a:cubicBezTo>
                <a:cubicBezTo>
                  <a:pt x="1132" y="123"/>
                  <a:pt x="1134" y="124"/>
                  <a:pt x="1135" y="125"/>
                </a:cubicBezTo>
                <a:cubicBezTo>
                  <a:pt x="1137" y="126"/>
                  <a:pt x="1139" y="126"/>
                  <a:pt x="1141" y="125"/>
                </a:cubicBezTo>
                <a:cubicBezTo>
                  <a:pt x="1141" y="125"/>
                  <a:pt x="1141" y="124"/>
                  <a:pt x="1141" y="123"/>
                </a:cubicBezTo>
                <a:cubicBezTo>
                  <a:pt x="1141" y="122"/>
                  <a:pt x="1140" y="121"/>
                  <a:pt x="1139" y="121"/>
                </a:cubicBezTo>
                <a:cubicBezTo>
                  <a:pt x="1136" y="121"/>
                  <a:pt x="1135" y="119"/>
                  <a:pt x="1135" y="118"/>
                </a:cubicBezTo>
                <a:cubicBezTo>
                  <a:pt x="1135" y="116"/>
                  <a:pt x="1136" y="115"/>
                  <a:pt x="1137" y="114"/>
                </a:cubicBezTo>
                <a:cubicBezTo>
                  <a:pt x="1137" y="113"/>
                  <a:pt x="1136" y="113"/>
                  <a:pt x="1136" y="112"/>
                </a:cubicBezTo>
                <a:cubicBezTo>
                  <a:pt x="1135" y="110"/>
                  <a:pt x="1134" y="109"/>
                  <a:pt x="1134" y="107"/>
                </a:cubicBezTo>
                <a:cubicBezTo>
                  <a:pt x="1135" y="106"/>
                  <a:pt x="1135" y="106"/>
                  <a:pt x="1136" y="105"/>
                </a:cubicBezTo>
                <a:cubicBezTo>
                  <a:pt x="1135" y="105"/>
                  <a:pt x="1135" y="105"/>
                  <a:pt x="1134" y="105"/>
                </a:cubicBezTo>
                <a:cubicBezTo>
                  <a:pt x="1131" y="105"/>
                  <a:pt x="1126" y="102"/>
                  <a:pt x="1125" y="99"/>
                </a:cubicBezTo>
                <a:cubicBezTo>
                  <a:pt x="1124" y="99"/>
                  <a:pt x="1122" y="98"/>
                  <a:pt x="1118" y="98"/>
                </a:cubicBezTo>
                <a:cubicBezTo>
                  <a:pt x="1116" y="98"/>
                  <a:pt x="1115" y="98"/>
                  <a:pt x="1114" y="99"/>
                </a:cubicBezTo>
                <a:cubicBezTo>
                  <a:pt x="1114" y="99"/>
                  <a:pt x="1114" y="100"/>
                  <a:pt x="1113" y="100"/>
                </a:cubicBezTo>
                <a:cubicBezTo>
                  <a:pt x="1113" y="101"/>
                  <a:pt x="1112" y="102"/>
                  <a:pt x="1110" y="102"/>
                </a:cubicBezTo>
                <a:cubicBezTo>
                  <a:pt x="1109" y="102"/>
                  <a:pt x="1107" y="101"/>
                  <a:pt x="1106" y="100"/>
                </a:cubicBezTo>
                <a:cubicBezTo>
                  <a:pt x="1106" y="99"/>
                  <a:pt x="1106" y="99"/>
                  <a:pt x="1106" y="98"/>
                </a:cubicBezTo>
                <a:cubicBezTo>
                  <a:pt x="1105" y="98"/>
                  <a:pt x="1104" y="98"/>
                  <a:pt x="1103" y="98"/>
                </a:cubicBezTo>
                <a:cubicBezTo>
                  <a:pt x="1100" y="97"/>
                  <a:pt x="1097" y="97"/>
                  <a:pt x="1094" y="96"/>
                </a:cubicBezTo>
                <a:cubicBezTo>
                  <a:pt x="1089" y="95"/>
                  <a:pt x="1087" y="92"/>
                  <a:pt x="1086" y="90"/>
                </a:cubicBezTo>
                <a:cubicBezTo>
                  <a:pt x="1085" y="90"/>
                  <a:pt x="1085" y="89"/>
                  <a:pt x="1085" y="89"/>
                </a:cubicBezTo>
                <a:cubicBezTo>
                  <a:pt x="1085" y="89"/>
                  <a:pt x="1085" y="90"/>
                  <a:pt x="1085" y="90"/>
                </a:cubicBezTo>
                <a:cubicBezTo>
                  <a:pt x="1084" y="92"/>
                  <a:pt x="1083" y="94"/>
                  <a:pt x="1081" y="94"/>
                </a:cubicBezTo>
                <a:cubicBezTo>
                  <a:pt x="1080" y="94"/>
                  <a:pt x="1079" y="94"/>
                  <a:pt x="1079" y="94"/>
                </a:cubicBezTo>
                <a:cubicBezTo>
                  <a:pt x="1078" y="93"/>
                  <a:pt x="1076" y="94"/>
                  <a:pt x="1076" y="95"/>
                </a:cubicBezTo>
                <a:cubicBezTo>
                  <a:pt x="1075" y="95"/>
                  <a:pt x="1075" y="96"/>
                  <a:pt x="1076" y="97"/>
                </a:cubicBezTo>
                <a:cubicBezTo>
                  <a:pt x="1077" y="100"/>
                  <a:pt x="1077" y="102"/>
                  <a:pt x="1076" y="104"/>
                </a:cubicBezTo>
                <a:cubicBezTo>
                  <a:pt x="1076" y="105"/>
                  <a:pt x="1076" y="106"/>
                  <a:pt x="1076" y="107"/>
                </a:cubicBezTo>
                <a:cubicBezTo>
                  <a:pt x="1075" y="110"/>
                  <a:pt x="1073" y="111"/>
                  <a:pt x="1072" y="111"/>
                </a:cubicBezTo>
                <a:cubicBezTo>
                  <a:pt x="1071" y="111"/>
                  <a:pt x="1070" y="110"/>
                  <a:pt x="1068" y="110"/>
                </a:cubicBezTo>
                <a:cubicBezTo>
                  <a:pt x="1068" y="109"/>
                  <a:pt x="1067" y="109"/>
                  <a:pt x="1066" y="109"/>
                </a:cubicBezTo>
                <a:cubicBezTo>
                  <a:pt x="1065" y="108"/>
                  <a:pt x="1065" y="109"/>
                  <a:pt x="1064" y="109"/>
                </a:cubicBezTo>
                <a:cubicBezTo>
                  <a:pt x="1063" y="110"/>
                  <a:pt x="1061" y="111"/>
                  <a:pt x="1058" y="111"/>
                </a:cubicBezTo>
                <a:cubicBezTo>
                  <a:pt x="1056" y="111"/>
                  <a:pt x="1055" y="111"/>
                  <a:pt x="1053" y="110"/>
                </a:cubicBezTo>
                <a:cubicBezTo>
                  <a:pt x="1049" y="109"/>
                  <a:pt x="1046" y="109"/>
                  <a:pt x="1043" y="109"/>
                </a:cubicBezTo>
                <a:cubicBezTo>
                  <a:pt x="1041" y="109"/>
                  <a:pt x="1038" y="109"/>
                  <a:pt x="1036" y="106"/>
                </a:cubicBezTo>
                <a:cubicBezTo>
                  <a:pt x="1036" y="106"/>
                  <a:pt x="1036" y="105"/>
                  <a:pt x="1035" y="105"/>
                </a:cubicBezTo>
                <a:cubicBezTo>
                  <a:pt x="1035" y="108"/>
                  <a:pt x="1030" y="108"/>
                  <a:pt x="1029" y="108"/>
                </a:cubicBezTo>
                <a:cubicBezTo>
                  <a:pt x="1025" y="108"/>
                  <a:pt x="1017" y="107"/>
                  <a:pt x="1016" y="103"/>
                </a:cubicBezTo>
                <a:cubicBezTo>
                  <a:pt x="1015" y="100"/>
                  <a:pt x="1016" y="98"/>
                  <a:pt x="1018" y="97"/>
                </a:cubicBezTo>
                <a:cubicBezTo>
                  <a:pt x="1016" y="97"/>
                  <a:pt x="1014" y="97"/>
                  <a:pt x="1012" y="97"/>
                </a:cubicBezTo>
                <a:cubicBezTo>
                  <a:pt x="1008" y="97"/>
                  <a:pt x="1005" y="96"/>
                  <a:pt x="1001" y="95"/>
                </a:cubicBezTo>
                <a:cubicBezTo>
                  <a:pt x="998" y="94"/>
                  <a:pt x="995" y="94"/>
                  <a:pt x="991" y="94"/>
                </a:cubicBezTo>
                <a:cubicBezTo>
                  <a:pt x="988" y="94"/>
                  <a:pt x="988" y="94"/>
                  <a:pt x="988" y="94"/>
                </a:cubicBezTo>
                <a:cubicBezTo>
                  <a:pt x="981" y="95"/>
                  <a:pt x="967" y="96"/>
                  <a:pt x="964" y="97"/>
                </a:cubicBezTo>
                <a:cubicBezTo>
                  <a:pt x="964" y="97"/>
                  <a:pt x="964" y="98"/>
                  <a:pt x="964" y="98"/>
                </a:cubicBezTo>
                <a:cubicBezTo>
                  <a:pt x="965" y="99"/>
                  <a:pt x="965" y="101"/>
                  <a:pt x="964" y="102"/>
                </a:cubicBezTo>
                <a:cubicBezTo>
                  <a:pt x="964" y="103"/>
                  <a:pt x="963" y="103"/>
                  <a:pt x="962" y="104"/>
                </a:cubicBezTo>
                <a:cubicBezTo>
                  <a:pt x="961" y="104"/>
                  <a:pt x="961" y="104"/>
                  <a:pt x="961" y="104"/>
                </a:cubicBezTo>
                <a:cubicBezTo>
                  <a:pt x="960" y="104"/>
                  <a:pt x="959" y="103"/>
                  <a:pt x="958" y="102"/>
                </a:cubicBezTo>
                <a:cubicBezTo>
                  <a:pt x="957" y="101"/>
                  <a:pt x="957" y="98"/>
                  <a:pt x="957" y="95"/>
                </a:cubicBezTo>
                <a:cubicBezTo>
                  <a:pt x="958" y="94"/>
                  <a:pt x="958" y="92"/>
                  <a:pt x="958" y="91"/>
                </a:cubicBezTo>
                <a:cubicBezTo>
                  <a:pt x="957" y="90"/>
                  <a:pt x="957" y="90"/>
                  <a:pt x="956" y="89"/>
                </a:cubicBezTo>
                <a:cubicBezTo>
                  <a:pt x="956" y="90"/>
                  <a:pt x="956" y="91"/>
                  <a:pt x="955" y="91"/>
                </a:cubicBezTo>
                <a:cubicBezTo>
                  <a:pt x="953" y="94"/>
                  <a:pt x="948" y="94"/>
                  <a:pt x="947" y="94"/>
                </a:cubicBezTo>
                <a:cubicBezTo>
                  <a:pt x="946" y="94"/>
                  <a:pt x="943" y="94"/>
                  <a:pt x="941" y="92"/>
                </a:cubicBezTo>
                <a:cubicBezTo>
                  <a:pt x="937" y="89"/>
                  <a:pt x="934" y="87"/>
                  <a:pt x="929" y="86"/>
                </a:cubicBezTo>
                <a:cubicBezTo>
                  <a:pt x="928" y="86"/>
                  <a:pt x="928" y="86"/>
                  <a:pt x="927" y="86"/>
                </a:cubicBezTo>
                <a:cubicBezTo>
                  <a:pt x="923" y="86"/>
                  <a:pt x="919" y="89"/>
                  <a:pt x="918" y="90"/>
                </a:cubicBezTo>
                <a:cubicBezTo>
                  <a:pt x="919" y="91"/>
                  <a:pt x="920" y="91"/>
                  <a:pt x="921" y="91"/>
                </a:cubicBezTo>
                <a:cubicBezTo>
                  <a:pt x="923" y="91"/>
                  <a:pt x="925" y="91"/>
                  <a:pt x="925" y="93"/>
                </a:cubicBezTo>
                <a:cubicBezTo>
                  <a:pt x="925" y="94"/>
                  <a:pt x="925" y="95"/>
                  <a:pt x="925" y="95"/>
                </a:cubicBezTo>
                <a:cubicBezTo>
                  <a:pt x="924" y="97"/>
                  <a:pt x="921" y="97"/>
                  <a:pt x="916" y="98"/>
                </a:cubicBezTo>
                <a:cubicBezTo>
                  <a:pt x="915" y="98"/>
                  <a:pt x="912" y="98"/>
                  <a:pt x="911" y="98"/>
                </a:cubicBezTo>
                <a:cubicBezTo>
                  <a:pt x="909" y="103"/>
                  <a:pt x="893" y="105"/>
                  <a:pt x="893" y="105"/>
                </a:cubicBezTo>
                <a:cubicBezTo>
                  <a:pt x="890" y="106"/>
                  <a:pt x="890" y="106"/>
                  <a:pt x="890" y="106"/>
                </a:cubicBezTo>
                <a:cubicBezTo>
                  <a:pt x="881" y="107"/>
                  <a:pt x="879" y="107"/>
                  <a:pt x="875" y="111"/>
                </a:cubicBezTo>
                <a:cubicBezTo>
                  <a:pt x="874" y="112"/>
                  <a:pt x="873" y="112"/>
                  <a:pt x="872" y="112"/>
                </a:cubicBezTo>
                <a:cubicBezTo>
                  <a:pt x="870" y="112"/>
                  <a:pt x="870" y="112"/>
                  <a:pt x="870" y="112"/>
                </a:cubicBezTo>
                <a:cubicBezTo>
                  <a:pt x="870" y="111"/>
                  <a:pt x="870" y="111"/>
                  <a:pt x="870" y="111"/>
                </a:cubicBezTo>
                <a:cubicBezTo>
                  <a:pt x="868" y="108"/>
                  <a:pt x="874" y="101"/>
                  <a:pt x="875" y="100"/>
                </a:cubicBezTo>
                <a:cubicBezTo>
                  <a:pt x="878" y="97"/>
                  <a:pt x="880" y="97"/>
                  <a:pt x="882" y="96"/>
                </a:cubicBezTo>
                <a:cubicBezTo>
                  <a:pt x="884" y="96"/>
                  <a:pt x="885" y="95"/>
                  <a:pt x="886" y="95"/>
                </a:cubicBezTo>
                <a:cubicBezTo>
                  <a:pt x="888" y="91"/>
                  <a:pt x="891" y="91"/>
                  <a:pt x="896" y="90"/>
                </a:cubicBezTo>
                <a:cubicBezTo>
                  <a:pt x="897" y="90"/>
                  <a:pt x="898" y="90"/>
                  <a:pt x="899" y="90"/>
                </a:cubicBezTo>
                <a:cubicBezTo>
                  <a:pt x="902" y="89"/>
                  <a:pt x="903" y="88"/>
                  <a:pt x="905" y="87"/>
                </a:cubicBezTo>
                <a:cubicBezTo>
                  <a:pt x="905" y="86"/>
                  <a:pt x="906" y="85"/>
                  <a:pt x="908" y="84"/>
                </a:cubicBezTo>
                <a:cubicBezTo>
                  <a:pt x="909" y="84"/>
                  <a:pt x="909" y="84"/>
                  <a:pt x="909" y="84"/>
                </a:cubicBezTo>
                <a:cubicBezTo>
                  <a:pt x="911" y="83"/>
                  <a:pt x="918" y="80"/>
                  <a:pt x="918" y="78"/>
                </a:cubicBezTo>
                <a:cubicBezTo>
                  <a:pt x="920" y="74"/>
                  <a:pt x="936" y="69"/>
                  <a:pt x="939" y="69"/>
                </a:cubicBezTo>
                <a:cubicBezTo>
                  <a:pt x="940" y="69"/>
                  <a:pt x="941" y="67"/>
                  <a:pt x="941" y="66"/>
                </a:cubicBezTo>
                <a:cubicBezTo>
                  <a:pt x="942" y="65"/>
                  <a:pt x="943" y="63"/>
                  <a:pt x="945" y="63"/>
                </a:cubicBezTo>
                <a:cubicBezTo>
                  <a:pt x="946" y="63"/>
                  <a:pt x="949" y="62"/>
                  <a:pt x="958" y="58"/>
                </a:cubicBezTo>
                <a:cubicBezTo>
                  <a:pt x="960" y="57"/>
                  <a:pt x="961" y="54"/>
                  <a:pt x="962" y="53"/>
                </a:cubicBezTo>
                <a:cubicBezTo>
                  <a:pt x="961" y="53"/>
                  <a:pt x="961" y="53"/>
                  <a:pt x="961" y="53"/>
                </a:cubicBezTo>
                <a:cubicBezTo>
                  <a:pt x="959" y="52"/>
                  <a:pt x="957" y="51"/>
                  <a:pt x="957" y="49"/>
                </a:cubicBezTo>
                <a:cubicBezTo>
                  <a:pt x="957" y="48"/>
                  <a:pt x="957" y="48"/>
                  <a:pt x="957" y="47"/>
                </a:cubicBezTo>
                <a:cubicBezTo>
                  <a:pt x="958" y="46"/>
                  <a:pt x="959" y="46"/>
                  <a:pt x="960" y="46"/>
                </a:cubicBezTo>
                <a:cubicBezTo>
                  <a:pt x="961" y="46"/>
                  <a:pt x="962" y="46"/>
                  <a:pt x="964" y="45"/>
                </a:cubicBezTo>
                <a:cubicBezTo>
                  <a:pt x="964" y="45"/>
                  <a:pt x="964" y="45"/>
                  <a:pt x="963" y="44"/>
                </a:cubicBezTo>
                <a:cubicBezTo>
                  <a:pt x="963" y="44"/>
                  <a:pt x="963" y="44"/>
                  <a:pt x="962" y="44"/>
                </a:cubicBezTo>
                <a:cubicBezTo>
                  <a:pt x="962" y="44"/>
                  <a:pt x="961" y="44"/>
                  <a:pt x="961" y="44"/>
                </a:cubicBezTo>
                <a:cubicBezTo>
                  <a:pt x="960" y="44"/>
                  <a:pt x="960" y="44"/>
                  <a:pt x="960" y="44"/>
                </a:cubicBezTo>
                <a:cubicBezTo>
                  <a:pt x="959" y="43"/>
                  <a:pt x="959" y="43"/>
                  <a:pt x="959" y="43"/>
                </a:cubicBezTo>
                <a:cubicBezTo>
                  <a:pt x="958" y="42"/>
                  <a:pt x="959" y="41"/>
                  <a:pt x="959" y="40"/>
                </a:cubicBezTo>
                <a:cubicBezTo>
                  <a:pt x="959" y="39"/>
                  <a:pt x="960" y="38"/>
                  <a:pt x="959" y="38"/>
                </a:cubicBezTo>
                <a:cubicBezTo>
                  <a:pt x="959" y="37"/>
                  <a:pt x="957" y="37"/>
                  <a:pt x="956" y="38"/>
                </a:cubicBezTo>
                <a:cubicBezTo>
                  <a:pt x="956" y="38"/>
                  <a:pt x="955" y="38"/>
                  <a:pt x="954" y="38"/>
                </a:cubicBezTo>
                <a:cubicBezTo>
                  <a:pt x="953" y="38"/>
                  <a:pt x="952" y="38"/>
                  <a:pt x="952" y="37"/>
                </a:cubicBezTo>
                <a:cubicBezTo>
                  <a:pt x="951" y="37"/>
                  <a:pt x="951" y="36"/>
                  <a:pt x="951" y="35"/>
                </a:cubicBezTo>
                <a:cubicBezTo>
                  <a:pt x="951" y="31"/>
                  <a:pt x="951" y="28"/>
                  <a:pt x="949" y="27"/>
                </a:cubicBezTo>
                <a:cubicBezTo>
                  <a:pt x="950" y="27"/>
                  <a:pt x="949" y="28"/>
                  <a:pt x="948" y="28"/>
                </a:cubicBezTo>
                <a:cubicBezTo>
                  <a:pt x="947" y="28"/>
                  <a:pt x="946" y="29"/>
                  <a:pt x="944" y="29"/>
                </a:cubicBezTo>
                <a:cubicBezTo>
                  <a:pt x="942" y="29"/>
                  <a:pt x="941" y="29"/>
                  <a:pt x="940" y="28"/>
                </a:cubicBezTo>
                <a:cubicBezTo>
                  <a:pt x="937" y="26"/>
                  <a:pt x="930" y="24"/>
                  <a:pt x="926" y="24"/>
                </a:cubicBezTo>
                <a:cubicBezTo>
                  <a:pt x="926" y="24"/>
                  <a:pt x="926" y="24"/>
                  <a:pt x="926" y="24"/>
                </a:cubicBezTo>
                <a:cubicBezTo>
                  <a:pt x="925" y="25"/>
                  <a:pt x="924" y="25"/>
                  <a:pt x="921" y="24"/>
                </a:cubicBezTo>
                <a:cubicBezTo>
                  <a:pt x="921" y="24"/>
                  <a:pt x="919" y="23"/>
                  <a:pt x="919" y="23"/>
                </a:cubicBezTo>
                <a:cubicBezTo>
                  <a:pt x="918" y="24"/>
                  <a:pt x="917" y="25"/>
                  <a:pt x="911" y="25"/>
                </a:cubicBezTo>
                <a:cubicBezTo>
                  <a:pt x="909" y="25"/>
                  <a:pt x="905" y="24"/>
                  <a:pt x="903" y="24"/>
                </a:cubicBezTo>
                <a:cubicBezTo>
                  <a:pt x="901" y="23"/>
                  <a:pt x="899" y="25"/>
                  <a:pt x="899" y="26"/>
                </a:cubicBezTo>
                <a:cubicBezTo>
                  <a:pt x="898" y="30"/>
                  <a:pt x="892" y="30"/>
                  <a:pt x="890" y="30"/>
                </a:cubicBezTo>
                <a:cubicBezTo>
                  <a:pt x="887" y="30"/>
                  <a:pt x="883" y="30"/>
                  <a:pt x="882" y="29"/>
                </a:cubicBezTo>
                <a:cubicBezTo>
                  <a:pt x="881" y="29"/>
                  <a:pt x="881" y="29"/>
                  <a:pt x="881" y="29"/>
                </a:cubicBezTo>
                <a:cubicBezTo>
                  <a:pt x="880" y="28"/>
                  <a:pt x="880" y="28"/>
                  <a:pt x="880" y="28"/>
                </a:cubicBezTo>
                <a:cubicBezTo>
                  <a:pt x="880" y="26"/>
                  <a:pt x="881" y="24"/>
                  <a:pt x="885" y="20"/>
                </a:cubicBezTo>
                <a:cubicBezTo>
                  <a:pt x="886" y="20"/>
                  <a:pt x="886" y="19"/>
                  <a:pt x="887" y="18"/>
                </a:cubicBezTo>
                <a:cubicBezTo>
                  <a:pt x="886" y="18"/>
                  <a:pt x="884" y="18"/>
                  <a:pt x="882" y="18"/>
                </a:cubicBezTo>
                <a:cubicBezTo>
                  <a:pt x="881" y="18"/>
                  <a:pt x="880" y="18"/>
                  <a:pt x="878" y="18"/>
                </a:cubicBezTo>
                <a:cubicBezTo>
                  <a:pt x="873" y="18"/>
                  <a:pt x="871" y="18"/>
                  <a:pt x="870" y="17"/>
                </a:cubicBezTo>
                <a:cubicBezTo>
                  <a:pt x="870" y="16"/>
                  <a:pt x="865" y="16"/>
                  <a:pt x="860" y="16"/>
                </a:cubicBezTo>
                <a:cubicBezTo>
                  <a:pt x="860" y="16"/>
                  <a:pt x="859" y="16"/>
                  <a:pt x="859" y="16"/>
                </a:cubicBezTo>
                <a:cubicBezTo>
                  <a:pt x="858" y="16"/>
                  <a:pt x="858" y="16"/>
                  <a:pt x="858" y="16"/>
                </a:cubicBezTo>
                <a:cubicBezTo>
                  <a:pt x="856" y="16"/>
                  <a:pt x="855" y="14"/>
                  <a:pt x="855" y="14"/>
                </a:cubicBezTo>
                <a:cubicBezTo>
                  <a:pt x="855" y="13"/>
                  <a:pt x="855" y="11"/>
                  <a:pt x="862" y="10"/>
                </a:cubicBezTo>
                <a:cubicBezTo>
                  <a:pt x="863" y="10"/>
                  <a:pt x="865" y="9"/>
                  <a:pt x="866" y="9"/>
                </a:cubicBezTo>
                <a:cubicBezTo>
                  <a:pt x="868" y="8"/>
                  <a:pt x="870" y="7"/>
                  <a:pt x="872" y="6"/>
                </a:cubicBezTo>
                <a:cubicBezTo>
                  <a:pt x="873" y="6"/>
                  <a:pt x="873" y="6"/>
                  <a:pt x="873" y="6"/>
                </a:cubicBezTo>
                <a:cubicBezTo>
                  <a:pt x="873" y="6"/>
                  <a:pt x="872" y="5"/>
                  <a:pt x="872" y="5"/>
                </a:cubicBezTo>
                <a:cubicBezTo>
                  <a:pt x="872" y="4"/>
                  <a:pt x="870" y="4"/>
                  <a:pt x="869" y="4"/>
                </a:cubicBezTo>
                <a:cubicBezTo>
                  <a:pt x="867" y="4"/>
                  <a:pt x="866" y="4"/>
                  <a:pt x="864" y="3"/>
                </a:cubicBezTo>
                <a:cubicBezTo>
                  <a:pt x="862" y="3"/>
                  <a:pt x="862" y="3"/>
                  <a:pt x="862" y="3"/>
                </a:cubicBezTo>
                <a:cubicBezTo>
                  <a:pt x="858" y="2"/>
                  <a:pt x="855" y="1"/>
                  <a:pt x="852" y="1"/>
                </a:cubicBezTo>
                <a:cubicBezTo>
                  <a:pt x="851" y="0"/>
                  <a:pt x="849" y="1"/>
                  <a:pt x="846" y="2"/>
                </a:cubicBezTo>
                <a:cubicBezTo>
                  <a:pt x="844" y="2"/>
                  <a:pt x="842" y="3"/>
                  <a:pt x="838" y="4"/>
                </a:cubicBezTo>
                <a:cubicBezTo>
                  <a:pt x="834" y="5"/>
                  <a:pt x="832" y="7"/>
                  <a:pt x="831" y="9"/>
                </a:cubicBezTo>
                <a:cubicBezTo>
                  <a:pt x="829" y="10"/>
                  <a:pt x="828" y="12"/>
                  <a:pt x="826" y="13"/>
                </a:cubicBezTo>
                <a:cubicBezTo>
                  <a:pt x="824" y="14"/>
                  <a:pt x="820" y="17"/>
                  <a:pt x="819" y="19"/>
                </a:cubicBezTo>
                <a:cubicBezTo>
                  <a:pt x="822" y="20"/>
                  <a:pt x="822" y="23"/>
                  <a:pt x="822" y="24"/>
                </a:cubicBezTo>
                <a:cubicBezTo>
                  <a:pt x="822" y="24"/>
                  <a:pt x="822" y="25"/>
                  <a:pt x="822" y="25"/>
                </a:cubicBezTo>
                <a:cubicBezTo>
                  <a:pt x="822" y="26"/>
                  <a:pt x="822" y="27"/>
                  <a:pt x="821" y="28"/>
                </a:cubicBezTo>
                <a:cubicBezTo>
                  <a:pt x="820" y="30"/>
                  <a:pt x="817" y="30"/>
                  <a:pt x="813" y="30"/>
                </a:cubicBezTo>
                <a:cubicBezTo>
                  <a:pt x="812" y="30"/>
                  <a:pt x="810" y="29"/>
                  <a:pt x="808" y="29"/>
                </a:cubicBezTo>
                <a:cubicBezTo>
                  <a:pt x="803" y="29"/>
                  <a:pt x="800" y="30"/>
                  <a:pt x="799" y="30"/>
                </a:cubicBezTo>
                <a:cubicBezTo>
                  <a:pt x="799" y="31"/>
                  <a:pt x="801" y="32"/>
                  <a:pt x="802" y="32"/>
                </a:cubicBezTo>
                <a:cubicBezTo>
                  <a:pt x="804" y="33"/>
                  <a:pt x="806" y="34"/>
                  <a:pt x="805" y="36"/>
                </a:cubicBezTo>
                <a:cubicBezTo>
                  <a:pt x="805" y="37"/>
                  <a:pt x="805" y="38"/>
                  <a:pt x="802" y="38"/>
                </a:cubicBezTo>
                <a:cubicBezTo>
                  <a:pt x="800" y="38"/>
                  <a:pt x="796" y="37"/>
                  <a:pt x="794" y="36"/>
                </a:cubicBezTo>
                <a:cubicBezTo>
                  <a:pt x="794" y="36"/>
                  <a:pt x="793" y="35"/>
                  <a:pt x="792" y="35"/>
                </a:cubicBezTo>
                <a:cubicBezTo>
                  <a:pt x="789" y="35"/>
                  <a:pt x="787" y="36"/>
                  <a:pt x="787" y="37"/>
                </a:cubicBezTo>
                <a:cubicBezTo>
                  <a:pt x="786" y="39"/>
                  <a:pt x="784" y="40"/>
                  <a:pt x="781" y="40"/>
                </a:cubicBezTo>
                <a:cubicBezTo>
                  <a:pt x="780" y="40"/>
                  <a:pt x="778" y="40"/>
                  <a:pt x="777" y="40"/>
                </a:cubicBezTo>
                <a:cubicBezTo>
                  <a:pt x="777" y="40"/>
                  <a:pt x="776" y="40"/>
                  <a:pt x="775" y="40"/>
                </a:cubicBezTo>
                <a:cubicBezTo>
                  <a:pt x="774" y="40"/>
                  <a:pt x="772" y="41"/>
                  <a:pt x="770" y="40"/>
                </a:cubicBezTo>
                <a:cubicBezTo>
                  <a:pt x="769" y="40"/>
                  <a:pt x="768" y="39"/>
                  <a:pt x="768" y="38"/>
                </a:cubicBezTo>
                <a:cubicBezTo>
                  <a:pt x="768" y="37"/>
                  <a:pt x="769" y="35"/>
                  <a:pt x="770" y="34"/>
                </a:cubicBezTo>
                <a:cubicBezTo>
                  <a:pt x="771" y="34"/>
                  <a:pt x="771" y="34"/>
                  <a:pt x="771" y="33"/>
                </a:cubicBezTo>
                <a:cubicBezTo>
                  <a:pt x="771" y="33"/>
                  <a:pt x="771" y="33"/>
                  <a:pt x="771" y="33"/>
                </a:cubicBezTo>
                <a:cubicBezTo>
                  <a:pt x="768" y="33"/>
                  <a:pt x="765" y="35"/>
                  <a:pt x="765" y="35"/>
                </a:cubicBezTo>
                <a:cubicBezTo>
                  <a:pt x="765" y="37"/>
                  <a:pt x="763" y="38"/>
                  <a:pt x="762" y="38"/>
                </a:cubicBezTo>
                <a:cubicBezTo>
                  <a:pt x="761" y="38"/>
                  <a:pt x="759" y="37"/>
                  <a:pt x="758" y="36"/>
                </a:cubicBezTo>
                <a:cubicBezTo>
                  <a:pt x="758" y="36"/>
                  <a:pt x="757" y="36"/>
                  <a:pt x="756" y="35"/>
                </a:cubicBezTo>
                <a:cubicBezTo>
                  <a:pt x="756" y="36"/>
                  <a:pt x="756" y="36"/>
                  <a:pt x="756" y="36"/>
                </a:cubicBezTo>
                <a:cubicBezTo>
                  <a:pt x="754" y="37"/>
                  <a:pt x="752" y="38"/>
                  <a:pt x="749" y="39"/>
                </a:cubicBezTo>
                <a:cubicBezTo>
                  <a:pt x="747" y="40"/>
                  <a:pt x="745" y="40"/>
                  <a:pt x="742" y="39"/>
                </a:cubicBezTo>
                <a:cubicBezTo>
                  <a:pt x="742" y="39"/>
                  <a:pt x="741" y="39"/>
                  <a:pt x="741" y="39"/>
                </a:cubicBezTo>
                <a:cubicBezTo>
                  <a:pt x="741" y="39"/>
                  <a:pt x="742" y="40"/>
                  <a:pt x="742" y="40"/>
                </a:cubicBezTo>
                <a:cubicBezTo>
                  <a:pt x="744" y="40"/>
                  <a:pt x="746" y="41"/>
                  <a:pt x="746" y="43"/>
                </a:cubicBezTo>
                <a:cubicBezTo>
                  <a:pt x="746" y="43"/>
                  <a:pt x="746" y="43"/>
                  <a:pt x="746" y="43"/>
                </a:cubicBezTo>
                <a:cubicBezTo>
                  <a:pt x="746" y="44"/>
                  <a:pt x="746" y="44"/>
                  <a:pt x="746" y="44"/>
                </a:cubicBezTo>
                <a:cubicBezTo>
                  <a:pt x="745" y="45"/>
                  <a:pt x="744" y="45"/>
                  <a:pt x="737" y="46"/>
                </a:cubicBezTo>
                <a:cubicBezTo>
                  <a:pt x="734" y="46"/>
                  <a:pt x="729" y="47"/>
                  <a:pt x="727" y="47"/>
                </a:cubicBezTo>
                <a:cubicBezTo>
                  <a:pt x="726" y="49"/>
                  <a:pt x="721" y="50"/>
                  <a:pt x="713" y="50"/>
                </a:cubicBezTo>
                <a:cubicBezTo>
                  <a:pt x="711" y="50"/>
                  <a:pt x="711" y="50"/>
                  <a:pt x="711" y="50"/>
                </a:cubicBezTo>
                <a:cubicBezTo>
                  <a:pt x="708" y="50"/>
                  <a:pt x="708" y="50"/>
                  <a:pt x="707" y="51"/>
                </a:cubicBezTo>
                <a:cubicBezTo>
                  <a:pt x="706" y="53"/>
                  <a:pt x="705" y="54"/>
                  <a:pt x="701" y="55"/>
                </a:cubicBezTo>
                <a:cubicBezTo>
                  <a:pt x="699" y="55"/>
                  <a:pt x="699" y="55"/>
                  <a:pt x="699" y="55"/>
                </a:cubicBezTo>
                <a:cubicBezTo>
                  <a:pt x="695" y="56"/>
                  <a:pt x="693" y="56"/>
                  <a:pt x="692" y="58"/>
                </a:cubicBezTo>
                <a:cubicBezTo>
                  <a:pt x="690" y="60"/>
                  <a:pt x="688" y="62"/>
                  <a:pt x="685" y="62"/>
                </a:cubicBezTo>
                <a:cubicBezTo>
                  <a:pt x="683" y="62"/>
                  <a:pt x="681" y="61"/>
                  <a:pt x="680" y="60"/>
                </a:cubicBezTo>
                <a:cubicBezTo>
                  <a:pt x="680" y="60"/>
                  <a:pt x="680" y="60"/>
                  <a:pt x="680" y="61"/>
                </a:cubicBezTo>
                <a:cubicBezTo>
                  <a:pt x="680" y="63"/>
                  <a:pt x="678" y="65"/>
                  <a:pt x="675" y="64"/>
                </a:cubicBezTo>
                <a:cubicBezTo>
                  <a:pt x="676" y="65"/>
                  <a:pt x="676" y="65"/>
                  <a:pt x="676" y="66"/>
                </a:cubicBezTo>
                <a:cubicBezTo>
                  <a:pt x="677" y="67"/>
                  <a:pt x="677" y="69"/>
                  <a:pt x="676" y="71"/>
                </a:cubicBezTo>
                <a:cubicBezTo>
                  <a:pt x="676" y="71"/>
                  <a:pt x="675" y="71"/>
                  <a:pt x="675" y="71"/>
                </a:cubicBezTo>
                <a:cubicBezTo>
                  <a:pt x="676" y="72"/>
                  <a:pt x="677" y="74"/>
                  <a:pt x="678" y="76"/>
                </a:cubicBezTo>
                <a:cubicBezTo>
                  <a:pt x="678" y="77"/>
                  <a:pt x="678" y="77"/>
                  <a:pt x="677" y="78"/>
                </a:cubicBezTo>
                <a:cubicBezTo>
                  <a:pt x="677" y="78"/>
                  <a:pt x="676" y="79"/>
                  <a:pt x="675" y="79"/>
                </a:cubicBezTo>
                <a:cubicBezTo>
                  <a:pt x="675" y="79"/>
                  <a:pt x="675" y="79"/>
                  <a:pt x="675" y="79"/>
                </a:cubicBezTo>
                <a:cubicBezTo>
                  <a:pt x="675" y="79"/>
                  <a:pt x="675" y="80"/>
                  <a:pt x="676" y="80"/>
                </a:cubicBezTo>
                <a:cubicBezTo>
                  <a:pt x="676" y="81"/>
                  <a:pt x="676" y="81"/>
                  <a:pt x="677" y="82"/>
                </a:cubicBezTo>
                <a:cubicBezTo>
                  <a:pt x="677" y="82"/>
                  <a:pt x="677" y="83"/>
                  <a:pt x="677" y="83"/>
                </a:cubicBezTo>
                <a:cubicBezTo>
                  <a:pt x="679" y="85"/>
                  <a:pt x="678" y="87"/>
                  <a:pt x="677" y="88"/>
                </a:cubicBezTo>
                <a:cubicBezTo>
                  <a:pt x="677" y="88"/>
                  <a:pt x="677" y="89"/>
                  <a:pt x="677" y="89"/>
                </a:cubicBezTo>
                <a:cubicBezTo>
                  <a:pt x="677" y="90"/>
                  <a:pt x="676" y="91"/>
                  <a:pt x="676" y="92"/>
                </a:cubicBezTo>
                <a:cubicBezTo>
                  <a:pt x="674" y="93"/>
                  <a:pt x="672" y="93"/>
                  <a:pt x="670" y="92"/>
                </a:cubicBezTo>
                <a:cubicBezTo>
                  <a:pt x="670" y="92"/>
                  <a:pt x="670" y="91"/>
                  <a:pt x="669" y="91"/>
                </a:cubicBezTo>
                <a:cubicBezTo>
                  <a:pt x="669" y="90"/>
                  <a:pt x="668" y="90"/>
                  <a:pt x="666" y="90"/>
                </a:cubicBezTo>
                <a:cubicBezTo>
                  <a:pt x="664" y="90"/>
                  <a:pt x="662" y="91"/>
                  <a:pt x="662" y="91"/>
                </a:cubicBezTo>
                <a:cubicBezTo>
                  <a:pt x="661" y="93"/>
                  <a:pt x="659" y="94"/>
                  <a:pt x="657" y="94"/>
                </a:cubicBezTo>
                <a:cubicBezTo>
                  <a:pt x="656" y="94"/>
                  <a:pt x="655" y="94"/>
                  <a:pt x="654" y="93"/>
                </a:cubicBezTo>
                <a:cubicBezTo>
                  <a:pt x="654" y="93"/>
                  <a:pt x="654" y="92"/>
                  <a:pt x="653" y="92"/>
                </a:cubicBezTo>
                <a:cubicBezTo>
                  <a:pt x="651" y="92"/>
                  <a:pt x="650" y="93"/>
                  <a:pt x="648" y="93"/>
                </a:cubicBezTo>
                <a:cubicBezTo>
                  <a:pt x="645" y="93"/>
                  <a:pt x="642" y="94"/>
                  <a:pt x="639" y="94"/>
                </a:cubicBezTo>
                <a:cubicBezTo>
                  <a:pt x="631" y="94"/>
                  <a:pt x="614" y="95"/>
                  <a:pt x="610" y="96"/>
                </a:cubicBezTo>
                <a:cubicBezTo>
                  <a:pt x="608" y="97"/>
                  <a:pt x="607" y="99"/>
                  <a:pt x="606" y="101"/>
                </a:cubicBezTo>
                <a:cubicBezTo>
                  <a:pt x="606" y="102"/>
                  <a:pt x="606" y="103"/>
                  <a:pt x="607" y="104"/>
                </a:cubicBezTo>
                <a:cubicBezTo>
                  <a:pt x="611" y="108"/>
                  <a:pt x="609" y="111"/>
                  <a:pt x="608" y="112"/>
                </a:cubicBezTo>
                <a:cubicBezTo>
                  <a:pt x="608" y="113"/>
                  <a:pt x="608" y="113"/>
                  <a:pt x="608" y="114"/>
                </a:cubicBezTo>
                <a:cubicBezTo>
                  <a:pt x="609" y="115"/>
                  <a:pt x="617" y="119"/>
                  <a:pt x="621" y="120"/>
                </a:cubicBezTo>
                <a:cubicBezTo>
                  <a:pt x="625" y="120"/>
                  <a:pt x="629" y="123"/>
                  <a:pt x="630" y="126"/>
                </a:cubicBezTo>
                <a:cubicBezTo>
                  <a:pt x="631" y="129"/>
                  <a:pt x="631" y="132"/>
                  <a:pt x="629" y="134"/>
                </a:cubicBezTo>
                <a:cubicBezTo>
                  <a:pt x="629" y="135"/>
                  <a:pt x="627" y="136"/>
                  <a:pt x="624" y="136"/>
                </a:cubicBezTo>
                <a:cubicBezTo>
                  <a:pt x="619" y="136"/>
                  <a:pt x="612" y="132"/>
                  <a:pt x="607" y="128"/>
                </a:cubicBezTo>
                <a:cubicBezTo>
                  <a:pt x="602" y="124"/>
                  <a:pt x="588" y="122"/>
                  <a:pt x="583" y="122"/>
                </a:cubicBezTo>
                <a:cubicBezTo>
                  <a:pt x="579" y="122"/>
                  <a:pt x="578" y="120"/>
                  <a:pt x="578" y="119"/>
                </a:cubicBezTo>
                <a:cubicBezTo>
                  <a:pt x="577" y="118"/>
                  <a:pt x="577" y="118"/>
                  <a:pt x="575" y="118"/>
                </a:cubicBezTo>
                <a:cubicBezTo>
                  <a:pt x="573" y="118"/>
                  <a:pt x="571" y="119"/>
                  <a:pt x="569" y="120"/>
                </a:cubicBezTo>
                <a:cubicBezTo>
                  <a:pt x="570" y="120"/>
                  <a:pt x="570" y="120"/>
                  <a:pt x="570" y="120"/>
                </a:cubicBezTo>
                <a:cubicBezTo>
                  <a:pt x="572" y="120"/>
                  <a:pt x="574" y="120"/>
                  <a:pt x="575" y="121"/>
                </a:cubicBezTo>
                <a:cubicBezTo>
                  <a:pt x="575" y="122"/>
                  <a:pt x="575" y="123"/>
                  <a:pt x="574" y="124"/>
                </a:cubicBezTo>
                <a:cubicBezTo>
                  <a:pt x="576" y="124"/>
                  <a:pt x="577" y="124"/>
                  <a:pt x="579" y="125"/>
                </a:cubicBezTo>
                <a:cubicBezTo>
                  <a:pt x="582" y="126"/>
                  <a:pt x="582" y="128"/>
                  <a:pt x="582" y="129"/>
                </a:cubicBezTo>
                <a:cubicBezTo>
                  <a:pt x="581" y="131"/>
                  <a:pt x="578" y="132"/>
                  <a:pt x="575" y="132"/>
                </a:cubicBezTo>
                <a:cubicBezTo>
                  <a:pt x="572" y="132"/>
                  <a:pt x="570" y="131"/>
                  <a:pt x="568" y="130"/>
                </a:cubicBezTo>
                <a:cubicBezTo>
                  <a:pt x="567" y="129"/>
                  <a:pt x="565" y="129"/>
                  <a:pt x="564" y="129"/>
                </a:cubicBezTo>
                <a:cubicBezTo>
                  <a:pt x="561" y="129"/>
                  <a:pt x="559" y="131"/>
                  <a:pt x="558" y="132"/>
                </a:cubicBezTo>
                <a:cubicBezTo>
                  <a:pt x="558" y="133"/>
                  <a:pt x="564" y="140"/>
                  <a:pt x="572" y="141"/>
                </a:cubicBezTo>
                <a:cubicBezTo>
                  <a:pt x="578" y="142"/>
                  <a:pt x="580" y="143"/>
                  <a:pt x="581" y="145"/>
                </a:cubicBezTo>
                <a:cubicBezTo>
                  <a:pt x="581" y="146"/>
                  <a:pt x="582" y="146"/>
                  <a:pt x="583" y="147"/>
                </a:cubicBezTo>
                <a:cubicBezTo>
                  <a:pt x="586" y="148"/>
                  <a:pt x="586" y="149"/>
                  <a:pt x="586" y="150"/>
                </a:cubicBezTo>
                <a:cubicBezTo>
                  <a:pt x="586" y="153"/>
                  <a:pt x="583" y="154"/>
                  <a:pt x="580" y="154"/>
                </a:cubicBezTo>
                <a:cubicBezTo>
                  <a:pt x="580" y="154"/>
                  <a:pt x="580" y="154"/>
                  <a:pt x="580" y="154"/>
                </a:cubicBezTo>
                <a:cubicBezTo>
                  <a:pt x="578" y="154"/>
                  <a:pt x="574" y="152"/>
                  <a:pt x="571" y="150"/>
                </a:cubicBezTo>
                <a:cubicBezTo>
                  <a:pt x="569" y="149"/>
                  <a:pt x="568" y="148"/>
                  <a:pt x="566" y="147"/>
                </a:cubicBezTo>
                <a:cubicBezTo>
                  <a:pt x="565" y="146"/>
                  <a:pt x="564" y="146"/>
                  <a:pt x="562" y="146"/>
                </a:cubicBezTo>
                <a:cubicBezTo>
                  <a:pt x="560" y="146"/>
                  <a:pt x="559" y="146"/>
                  <a:pt x="557" y="146"/>
                </a:cubicBezTo>
                <a:cubicBezTo>
                  <a:pt x="556" y="146"/>
                  <a:pt x="554" y="147"/>
                  <a:pt x="553" y="147"/>
                </a:cubicBezTo>
                <a:cubicBezTo>
                  <a:pt x="551" y="147"/>
                  <a:pt x="548" y="146"/>
                  <a:pt x="547" y="145"/>
                </a:cubicBezTo>
                <a:cubicBezTo>
                  <a:pt x="544" y="143"/>
                  <a:pt x="545" y="140"/>
                  <a:pt x="546" y="139"/>
                </a:cubicBezTo>
                <a:cubicBezTo>
                  <a:pt x="546" y="138"/>
                  <a:pt x="546" y="138"/>
                  <a:pt x="546" y="138"/>
                </a:cubicBezTo>
                <a:cubicBezTo>
                  <a:pt x="542" y="134"/>
                  <a:pt x="547" y="127"/>
                  <a:pt x="548" y="124"/>
                </a:cubicBezTo>
                <a:cubicBezTo>
                  <a:pt x="549" y="122"/>
                  <a:pt x="549" y="120"/>
                  <a:pt x="549" y="117"/>
                </a:cubicBezTo>
                <a:cubicBezTo>
                  <a:pt x="548" y="115"/>
                  <a:pt x="546" y="113"/>
                  <a:pt x="545" y="113"/>
                </a:cubicBezTo>
                <a:cubicBezTo>
                  <a:pt x="544" y="113"/>
                  <a:pt x="544" y="113"/>
                  <a:pt x="544" y="113"/>
                </a:cubicBezTo>
                <a:cubicBezTo>
                  <a:pt x="544" y="113"/>
                  <a:pt x="544" y="114"/>
                  <a:pt x="544" y="114"/>
                </a:cubicBezTo>
                <a:cubicBezTo>
                  <a:pt x="546" y="117"/>
                  <a:pt x="545" y="124"/>
                  <a:pt x="541" y="128"/>
                </a:cubicBezTo>
                <a:cubicBezTo>
                  <a:pt x="539" y="131"/>
                  <a:pt x="535" y="132"/>
                  <a:pt x="532" y="133"/>
                </a:cubicBezTo>
                <a:cubicBezTo>
                  <a:pt x="530" y="134"/>
                  <a:pt x="529" y="134"/>
                  <a:pt x="528" y="135"/>
                </a:cubicBezTo>
                <a:cubicBezTo>
                  <a:pt x="528" y="137"/>
                  <a:pt x="526" y="138"/>
                  <a:pt x="524" y="139"/>
                </a:cubicBezTo>
                <a:cubicBezTo>
                  <a:pt x="524" y="140"/>
                  <a:pt x="524" y="140"/>
                  <a:pt x="523" y="140"/>
                </a:cubicBezTo>
                <a:cubicBezTo>
                  <a:pt x="526" y="143"/>
                  <a:pt x="535" y="153"/>
                  <a:pt x="536" y="156"/>
                </a:cubicBezTo>
                <a:cubicBezTo>
                  <a:pt x="537" y="158"/>
                  <a:pt x="535" y="161"/>
                  <a:pt x="533" y="165"/>
                </a:cubicBezTo>
                <a:cubicBezTo>
                  <a:pt x="531" y="169"/>
                  <a:pt x="529" y="173"/>
                  <a:pt x="530" y="175"/>
                </a:cubicBezTo>
                <a:cubicBezTo>
                  <a:pt x="530" y="179"/>
                  <a:pt x="530" y="181"/>
                  <a:pt x="530" y="183"/>
                </a:cubicBezTo>
                <a:cubicBezTo>
                  <a:pt x="529" y="185"/>
                  <a:pt x="529" y="185"/>
                  <a:pt x="530" y="186"/>
                </a:cubicBezTo>
                <a:cubicBezTo>
                  <a:pt x="530" y="186"/>
                  <a:pt x="530" y="187"/>
                  <a:pt x="531" y="187"/>
                </a:cubicBezTo>
                <a:cubicBezTo>
                  <a:pt x="532" y="187"/>
                  <a:pt x="532" y="186"/>
                  <a:pt x="533" y="186"/>
                </a:cubicBezTo>
                <a:cubicBezTo>
                  <a:pt x="535" y="186"/>
                  <a:pt x="536" y="186"/>
                  <a:pt x="538" y="187"/>
                </a:cubicBezTo>
                <a:cubicBezTo>
                  <a:pt x="538" y="187"/>
                  <a:pt x="540" y="186"/>
                  <a:pt x="543" y="186"/>
                </a:cubicBezTo>
                <a:cubicBezTo>
                  <a:pt x="545" y="185"/>
                  <a:pt x="547" y="184"/>
                  <a:pt x="550" y="184"/>
                </a:cubicBezTo>
                <a:cubicBezTo>
                  <a:pt x="555" y="183"/>
                  <a:pt x="565" y="187"/>
                  <a:pt x="570" y="190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6" y="193"/>
                  <a:pt x="576" y="196"/>
                  <a:pt x="577" y="198"/>
                </a:cubicBezTo>
                <a:cubicBezTo>
                  <a:pt x="577" y="199"/>
                  <a:pt x="577" y="200"/>
                  <a:pt x="577" y="201"/>
                </a:cubicBezTo>
                <a:cubicBezTo>
                  <a:pt x="580" y="204"/>
                  <a:pt x="577" y="206"/>
                  <a:pt x="575" y="207"/>
                </a:cubicBezTo>
                <a:cubicBezTo>
                  <a:pt x="574" y="208"/>
                  <a:pt x="573" y="209"/>
                  <a:pt x="573" y="210"/>
                </a:cubicBezTo>
                <a:cubicBezTo>
                  <a:pt x="573" y="212"/>
                  <a:pt x="578" y="214"/>
                  <a:pt x="581" y="215"/>
                </a:cubicBezTo>
                <a:cubicBezTo>
                  <a:pt x="584" y="216"/>
                  <a:pt x="585" y="217"/>
                  <a:pt x="585" y="218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85" y="220"/>
                  <a:pt x="585" y="220"/>
                  <a:pt x="585" y="220"/>
                </a:cubicBezTo>
                <a:cubicBezTo>
                  <a:pt x="584" y="221"/>
                  <a:pt x="583" y="221"/>
                  <a:pt x="581" y="221"/>
                </a:cubicBezTo>
                <a:cubicBezTo>
                  <a:pt x="578" y="221"/>
                  <a:pt x="573" y="221"/>
                  <a:pt x="570" y="220"/>
                </a:cubicBezTo>
                <a:cubicBezTo>
                  <a:pt x="567" y="218"/>
                  <a:pt x="566" y="215"/>
                  <a:pt x="565" y="213"/>
                </a:cubicBezTo>
                <a:cubicBezTo>
                  <a:pt x="565" y="213"/>
                  <a:pt x="564" y="212"/>
                  <a:pt x="564" y="212"/>
                </a:cubicBezTo>
                <a:cubicBezTo>
                  <a:pt x="563" y="211"/>
                  <a:pt x="564" y="208"/>
                  <a:pt x="565" y="206"/>
                </a:cubicBezTo>
                <a:cubicBezTo>
                  <a:pt x="566" y="205"/>
                  <a:pt x="566" y="203"/>
                  <a:pt x="567" y="202"/>
                </a:cubicBezTo>
                <a:cubicBezTo>
                  <a:pt x="567" y="201"/>
                  <a:pt x="565" y="200"/>
                  <a:pt x="564" y="199"/>
                </a:cubicBezTo>
                <a:cubicBezTo>
                  <a:pt x="563" y="198"/>
                  <a:pt x="562" y="197"/>
                  <a:pt x="561" y="196"/>
                </a:cubicBezTo>
                <a:cubicBezTo>
                  <a:pt x="559" y="193"/>
                  <a:pt x="557" y="192"/>
                  <a:pt x="557" y="192"/>
                </a:cubicBezTo>
                <a:cubicBezTo>
                  <a:pt x="555" y="193"/>
                  <a:pt x="554" y="193"/>
                  <a:pt x="553" y="193"/>
                </a:cubicBezTo>
                <a:cubicBezTo>
                  <a:pt x="549" y="194"/>
                  <a:pt x="542" y="195"/>
                  <a:pt x="540" y="197"/>
                </a:cubicBezTo>
                <a:cubicBezTo>
                  <a:pt x="538" y="199"/>
                  <a:pt x="541" y="207"/>
                  <a:pt x="542" y="210"/>
                </a:cubicBezTo>
                <a:cubicBezTo>
                  <a:pt x="544" y="214"/>
                  <a:pt x="540" y="217"/>
                  <a:pt x="537" y="220"/>
                </a:cubicBezTo>
                <a:cubicBezTo>
                  <a:pt x="536" y="221"/>
                  <a:pt x="534" y="223"/>
                  <a:pt x="533" y="224"/>
                </a:cubicBezTo>
                <a:cubicBezTo>
                  <a:pt x="534" y="228"/>
                  <a:pt x="530" y="230"/>
                  <a:pt x="526" y="233"/>
                </a:cubicBezTo>
                <a:cubicBezTo>
                  <a:pt x="524" y="234"/>
                  <a:pt x="524" y="234"/>
                  <a:pt x="524" y="234"/>
                </a:cubicBezTo>
                <a:cubicBezTo>
                  <a:pt x="523" y="234"/>
                  <a:pt x="522" y="234"/>
                  <a:pt x="522" y="235"/>
                </a:cubicBezTo>
                <a:cubicBezTo>
                  <a:pt x="517" y="237"/>
                  <a:pt x="514" y="238"/>
                  <a:pt x="515" y="241"/>
                </a:cubicBezTo>
                <a:cubicBezTo>
                  <a:pt x="515" y="242"/>
                  <a:pt x="514" y="243"/>
                  <a:pt x="513" y="244"/>
                </a:cubicBezTo>
                <a:cubicBezTo>
                  <a:pt x="513" y="245"/>
                  <a:pt x="511" y="245"/>
                  <a:pt x="510" y="245"/>
                </a:cubicBezTo>
                <a:cubicBezTo>
                  <a:pt x="507" y="245"/>
                  <a:pt x="504" y="244"/>
                  <a:pt x="501" y="242"/>
                </a:cubicBezTo>
                <a:cubicBezTo>
                  <a:pt x="500" y="242"/>
                  <a:pt x="498" y="242"/>
                  <a:pt x="496" y="243"/>
                </a:cubicBezTo>
                <a:cubicBezTo>
                  <a:pt x="494" y="243"/>
                  <a:pt x="492" y="244"/>
                  <a:pt x="490" y="244"/>
                </a:cubicBezTo>
                <a:cubicBezTo>
                  <a:pt x="489" y="244"/>
                  <a:pt x="489" y="244"/>
                  <a:pt x="489" y="244"/>
                </a:cubicBezTo>
                <a:cubicBezTo>
                  <a:pt x="486" y="244"/>
                  <a:pt x="485" y="242"/>
                  <a:pt x="483" y="241"/>
                </a:cubicBezTo>
                <a:cubicBezTo>
                  <a:pt x="482" y="240"/>
                  <a:pt x="482" y="240"/>
                  <a:pt x="481" y="241"/>
                </a:cubicBezTo>
                <a:cubicBezTo>
                  <a:pt x="478" y="242"/>
                  <a:pt x="475" y="241"/>
                  <a:pt x="474" y="239"/>
                </a:cubicBezTo>
                <a:cubicBezTo>
                  <a:pt x="473" y="237"/>
                  <a:pt x="472" y="235"/>
                  <a:pt x="473" y="233"/>
                </a:cubicBezTo>
                <a:cubicBezTo>
                  <a:pt x="474" y="232"/>
                  <a:pt x="475" y="231"/>
                  <a:pt x="477" y="231"/>
                </a:cubicBezTo>
                <a:cubicBezTo>
                  <a:pt x="479" y="231"/>
                  <a:pt x="482" y="233"/>
                  <a:pt x="483" y="235"/>
                </a:cubicBezTo>
                <a:cubicBezTo>
                  <a:pt x="483" y="235"/>
                  <a:pt x="484" y="234"/>
                  <a:pt x="486" y="233"/>
                </a:cubicBezTo>
                <a:cubicBezTo>
                  <a:pt x="489" y="232"/>
                  <a:pt x="491" y="233"/>
                  <a:pt x="492" y="234"/>
                </a:cubicBezTo>
                <a:cubicBezTo>
                  <a:pt x="492" y="235"/>
                  <a:pt x="493" y="235"/>
                  <a:pt x="494" y="236"/>
                </a:cubicBezTo>
                <a:cubicBezTo>
                  <a:pt x="495" y="236"/>
                  <a:pt x="496" y="236"/>
                  <a:pt x="496" y="236"/>
                </a:cubicBezTo>
                <a:cubicBezTo>
                  <a:pt x="496" y="235"/>
                  <a:pt x="497" y="233"/>
                  <a:pt x="500" y="233"/>
                </a:cubicBezTo>
                <a:cubicBezTo>
                  <a:pt x="500" y="233"/>
                  <a:pt x="500" y="233"/>
                  <a:pt x="501" y="233"/>
                </a:cubicBezTo>
                <a:cubicBezTo>
                  <a:pt x="500" y="233"/>
                  <a:pt x="500" y="232"/>
                  <a:pt x="500" y="231"/>
                </a:cubicBezTo>
                <a:cubicBezTo>
                  <a:pt x="501" y="229"/>
                  <a:pt x="504" y="228"/>
                  <a:pt x="506" y="227"/>
                </a:cubicBezTo>
                <a:cubicBezTo>
                  <a:pt x="507" y="227"/>
                  <a:pt x="507" y="227"/>
                  <a:pt x="507" y="227"/>
                </a:cubicBezTo>
                <a:cubicBezTo>
                  <a:pt x="507" y="227"/>
                  <a:pt x="507" y="226"/>
                  <a:pt x="507" y="225"/>
                </a:cubicBezTo>
                <a:cubicBezTo>
                  <a:pt x="508" y="224"/>
                  <a:pt x="508" y="222"/>
                  <a:pt x="510" y="221"/>
                </a:cubicBezTo>
                <a:cubicBezTo>
                  <a:pt x="510" y="221"/>
                  <a:pt x="510" y="221"/>
                  <a:pt x="510" y="220"/>
                </a:cubicBezTo>
                <a:cubicBezTo>
                  <a:pt x="511" y="219"/>
                  <a:pt x="511" y="217"/>
                  <a:pt x="514" y="217"/>
                </a:cubicBezTo>
                <a:cubicBezTo>
                  <a:pt x="514" y="217"/>
                  <a:pt x="515" y="216"/>
                  <a:pt x="515" y="216"/>
                </a:cubicBezTo>
                <a:cubicBezTo>
                  <a:pt x="516" y="215"/>
                  <a:pt x="517" y="213"/>
                  <a:pt x="519" y="213"/>
                </a:cubicBezTo>
                <a:cubicBezTo>
                  <a:pt x="519" y="213"/>
                  <a:pt x="520" y="213"/>
                  <a:pt x="520" y="212"/>
                </a:cubicBezTo>
                <a:cubicBezTo>
                  <a:pt x="520" y="212"/>
                  <a:pt x="520" y="211"/>
                  <a:pt x="520" y="211"/>
                </a:cubicBezTo>
                <a:cubicBezTo>
                  <a:pt x="519" y="210"/>
                  <a:pt x="519" y="208"/>
                  <a:pt x="519" y="206"/>
                </a:cubicBezTo>
                <a:cubicBezTo>
                  <a:pt x="520" y="204"/>
                  <a:pt x="522" y="201"/>
                  <a:pt x="524" y="201"/>
                </a:cubicBezTo>
                <a:cubicBezTo>
                  <a:pt x="524" y="200"/>
                  <a:pt x="524" y="200"/>
                  <a:pt x="524" y="200"/>
                </a:cubicBezTo>
                <a:cubicBezTo>
                  <a:pt x="524" y="200"/>
                  <a:pt x="524" y="200"/>
                  <a:pt x="524" y="200"/>
                </a:cubicBezTo>
                <a:cubicBezTo>
                  <a:pt x="523" y="199"/>
                  <a:pt x="523" y="199"/>
                  <a:pt x="523" y="199"/>
                </a:cubicBezTo>
                <a:cubicBezTo>
                  <a:pt x="518" y="196"/>
                  <a:pt x="513" y="192"/>
                  <a:pt x="514" y="188"/>
                </a:cubicBezTo>
                <a:cubicBezTo>
                  <a:pt x="514" y="187"/>
                  <a:pt x="514" y="185"/>
                  <a:pt x="514" y="183"/>
                </a:cubicBezTo>
                <a:cubicBezTo>
                  <a:pt x="513" y="181"/>
                  <a:pt x="513" y="178"/>
                  <a:pt x="514" y="176"/>
                </a:cubicBezTo>
                <a:cubicBezTo>
                  <a:pt x="514" y="175"/>
                  <a:pt x="514" y="170"/>
                  <a:pt x="514" y="168"/>
                </a:cubicBezTo>
                <a:cubicBezTo>
                  <a:pt x="513" y="167"/>
                  <a:pt x="513" y="167"/>
                  <a:pt x="513" y="167"/>
                </a:cubicBezTo>
                <a:cubicBezTo>
                  <a:pt x="513" y="165"/>
                  <a:pt x="514" y="162"/>
                  <a:pt x="515" y="160"/>
                </a:cubicBezTo>
                <a:cubicBezTo>
                  <a:pt x="515" y="158"/>
                  <a:pt x="516" y="157"/>
                  <a:pt x="516" y="154"/>
                </a:cubicBezTo>
                <a:cubicBezTo>
                  <a:pt x="517" y="150"/>
                  <a:pt x="511" y="145"/>
                  <a:pt x="508" y="144"/>
                </a:cubicBezTo>
                <a:cubicBezTo>
                  <a:pt x="506" y="143"/>
                  <a:pt x="506" y="141"/>
                  <a:pt x="506" y="140"/>
                </a:cubicBezTo>
                <a:cubicBezTo>
                  <a:pt x="505" y="138"/>
                  <a:pt x="507" y="135"/>
                  <a:pt x="511" y="132"/>
                </a:cubicBezTo>
                <a:cubicBezTo>
                  <a:pt x="515" y="128"/>
                  <a:pt x="516" y="117"/>
                  <a:pt x="516" y="114"/>
                </a:cubicBezTo>
                <a:cubicBezTo>
                  <a:pt x="515" y="113"/>
                  <a:pt x="508" y="111"/>
                  <a:pt x="504" y="111"/>
                </a:cubicBezTo>
                <a:cubicBezTo>
                  <a:pt x="504" y="111"/>
                  <a:pt x="504" y="111"/>
                  <a:pt x="504" y="111"/>
                </a:cubicBezTo>
                <a:cubicBezTo>
                  <a:pt x="500" y="112"/>
                  <a:pt x="485" y="111"/>
                  <a:pt x="482" y="110"/>
                </a:cubicBezTo>
                <a:cubicBezTo>
                  <a:pt x="480" y="110"/>
                  <a:pt x="479" y="112"/>
                  <a:pt x="478" y="114"/>
                </a:cubicBezTo>
                <a:cubicBezTo>
                  <a:pt x="478" y="116"/>
                  <a:pt x="478" y="116"/>
                  <a:pt x="478" y="116"/>
                </a:cubicBezTo>
                <a:cubicBezTo>
                  <a:pt x="477" y="117"/>
                  <a:pt x="477" y="118"/>
                  <a:pt x="476" y="119"/>
                </a:cubicBezTo>
                <a:cubicBezTo>
                  <a:pt x="474" y="122"/>
                  <a:pt x="472" y="126"/>
                  <a:pt x="470" y="131"/>
                </a:cubicBezTo>
                <a:cubicBezTo>
                  <a:pt x="468" y="139"/>
                  <a:pt x="460" y="142"/>
                  <a:pt x="456" y="143"/>
                </a:cubicBezTo>
                <a:cubicBezTo>
                  <a:pt x="455" y="144"/>
                  <a:pt x="455" y="144"/>
                  <a:pt x="454" y="144"/>
                </a:cubicBezTo>
                <a:cubicBezTo>
                  <a:pt x="452" y="145"/>
                  <a:pt x="451" y="147"/>
                  <a:pt x="450" y="149"/>
                </a:cubicBezTo>
                <a:cubicBezTo>
                  <a:pt x="450" y="150"/>
                  <a:pt x="450" y="150"/>
                  <a:pt x="450" y="151"/>
                </a:cubicBezTo>
                <a:cubicBezTo>
                  <a:pt x="451" y="152"/>
                  <a:pt x="451" y="151"/>
                  <a:pt x="452" y="151"/>
                </a:cubicBezTo>
                <a:cubicBezTo>
                  <a:pt x="454" y="151"/>
                  <a:pt x="455" y="151"/>
                  <a:pt x="456" y="152"/>
                </a:cubicBezTo>
                <a:cubicBezTo>
                  <a:pt x="457" y="152"/>
                  <a:pt x="457" y="153"/>
                  <a:pt x="458" y="155"/>
                </a:cubicBezTo>
                <a:cubicBezTo>
                  <a:pt x="458" y="157"/>
                  <a:pt x="457" y="162"/>
                  <a:pt x="455" y="163"/>
                </a:cubicBezTo>
                <a:cubicBezTo>
                  <a:pt x="455" y="164"/>
                  <a:pt x="455" y="164"/>
                  <a:pt x="456" y="164"/>
                </a:cubicBezTo>
                <a:cubicBezTo>
                  <a:pt x="456" y="165"/>
                  <a:pt x="457" y="168"/>
                  <a:pt x="454" y="170"/>
                </a:cubicBezTo>
                <a:cubicBezTo>
                  <a:pt x="452" y="171"/>
                  <a:pt x="451" y="173"/>
                  <a:pt x="451" y="174"/>
                </a:cubicBezTo>
                <a:cubicBezTo>
                  <a:pt x="451" y="174"/>
                  <a:pt x="451" y="174"/>
                  <a:pt x="451" y="174"/>
                </a:cubicBezTo>
                <a:cubicBezTo>
                  <a:pt x="451" y="175"/>
                  <a:pt x="454" y="176"/>
                  <a:pt x="456" y="176"/>
                </a:cubicBezTo>
                <a:cubicBezTo>
                  <a:pt x="459" y="177"/>
                  <a:pt x="462" y="178"/>
                  <a:pt x="463" y="179"/>
                </a:cubicBezTo>
                <a:cubicBezTo>
                  <a:pt x="466" y="180"/>
                  <a:pt x="467" y="183"/>
                  <a:pt x="467" y="185"/>
                </a:cubicBezTo>
                <a:cubicBezTo>
                  <a:pt x="468" y="186"/>
                  <a:pt x="468" y="187"/>
                  <a:pt x="469" y="189"/>
                </a:cubicBezTo>
                <a:cubicBezTo>
                  <a:pt x="470" y="190"/>
                  <a:pt x="471" y="190"/>
                  <a:pt x="472" y="190"/>
                </a:cubicBezTo>
                <a:cubicBezTo>
                  <a:pt x="473" y="190"/>
                  <a:pt x="475" y="190"/>
                  <a:pt x="476" y="192"/>
                </a:cubicBezTo>
                <a:cubicBezTo>
                  <a:pt x="477" y="193"/>
                  <a:pt x="476" y="195"/>
                  <a:pt x="475" y="198"/>
                </a:cubicBezTo>
                <a:cubicBezTo>
                  <a:pt x="474" y="200"/>
                  <a:pt x="470" y="206"/>
                  <a:pt x="467" y="206"/>
                </a:cubicBezTo>
                <a:cubicBezTo>
                  <a:pt x="467" y="206"/>
                  <a:pt x="467" y="206"/>
                  <a:pt x="467" y="206"/>
                </a:cubicBezTo>
                <a:cubicBezTo>
                  <a:pt x="465" y="206"/>
                  <a:pt x="462" y="204"/>
                  <a:pt x="456" y="198"/>
                </a:cubicBezTo>
                <a:cubicBezTo>
                  <a:pt x="454" y="197"/>
                  <a:pt x="453" y="196"/>
                  <a:pt x="452" y="195"/>
                </a:cubicBezTo>
                <a:cubicBezTo>
                  <a:pt x="451" y="194"/>
                  <a:pt x="447" y="193"/>
                  <a:pt x="444" y="191"/>
                </a:cubicBezTo>
                <a:cubicBezTo>
                  <a:pt x="440" y="190"/>
                  <a:pt x="437" y="189"/>
                  <a:pt x="434" y="188"/>
                </a:cubicBezTo>
                <a:cubicBezTo>
                  <a:pt x="432" y="186"/>
                  <a:pt x="430" y="186"/>
                  <a:pt x="428" y="185"/>
                </a:cubicBezTo>
                <a:cubicBezTo>
                  <a:pt x="426" y="185"/>
                  <a:pt x="423" y="184"/>
                  <a:pt x="419" y="181"/>
                </a:cubicBezTo>
                <a:cubicBezTo>
                  <a:pt x="414" y="178"/>
                  <a:pt x="410" y="176"/>
                  <a:pt x="401" y="176"/>
                </a:cubicBezTo>
                <a:cubicBezTo>
                  <a:pt x="398" y="176"/>
                  <a:pt x="398" y="176"/>
                  <a:pt x="398" y="176"/>
                </a:cubicBezTo>
                <a:cubicBezTo>
                  <a:pt x="393" y="176"/>
                  <a:pt x="388" y="175"/>
                  <a:pt x="385" y="175"/>
                </a:cubicBezTo>
                <a:cubicBezTo>
                  <a:pt x="382" y="174"/>
                  <a:pt x="380" y="174"/>
                  <a:pt x="379" y="174"/>
                </a:cubicBezTo>
                <a:cubicBezTo>
                  <a:pt x="376" y="175"/>
                  <a:pt x="375" y="173"/>
                  <a:pt x="374" y="172"/>
                </a:cubicBezTo>
                <a:cubicBezTo>
                  <a:pt x="373" y="170"/>
                  <a:pt x="372" y="169"/>
                  <a:pt x="370" y="168"/>
                </a:cubicBezTo>
                <a:cubicBezTo>
                  <a:pt x="368" y="167"/>
                  <a:pt x="366" y="166"/>
                  <a:pt x="365" y="165"/>
                </a:cubicBezTo>
                <a:cubicBezTo>
                  <a:pt x="362" y="164"/>
                  <a:pt x="359" y="163"/>
                  <a:pt x="358" y="163"/>
                </a:cubicBezTo>
                <a:cubicBezTo>
                  <a:pt x="357" y="164"/>
                  <a:pt x="357" y="165"/>
                  <a:pt x="357" y="166"/>
                </a:cubicBezTo>
                <a:cubicBezTo>
                  <a:pt x="357" y="167"/>
                  <a:pt x="358" y="169"/>
                  <a:pt x="360" y="169"/>
                </a:cubicBezTo>
                <a:cubicBezTo>
                  <a:pt x="363" y="169"/>
                  <a:pt x="365" y="170"/>
                  <a:pt x="365" y="172"/>
                </a:cubicBezTo>
                <a:cubicBezTo>
                  <a:pt x="366" y="172"/>
                  <a:pt x="366" y="172"/>
                  <a:pt x="368" y="172"/>
                </a:cubicBezTo>
                <a:cubicBezTo>
                  <a:pt x="372" y="172"/>
                  <a:pt x="374" y="173"/>
                  <a:pt x="376" y="174"/>
                </a:cubicBezTo>
                <a:cubicBezTo>
                  <a:pt x="377" y="176"/>
                  <a:pt x="378" y="177"/>
                  <a:pt x="378" y="180"/>
                </a:cubicBezTo>
                <a:cubicBezTo>
                  <a:pt x="377" y="182"/>
                  <a:pt x="380" y="186"/>
                  <a:pt x="382" y="187"/>
                </a:cubicBezTo>
                <a:cubicBezTo>
                  <a:pt x="384" y="189"/>
                  <a:pt x="384" y="191"/>
                  <a:pt x="384" y="193"/>
                </a:cubicBezTo>
                <a:cubicBezTo>
                  <a:pt x="383" y="195"/>
                  <a:pt x="380" y="197"/>
                  <a:pt x="377" y="197"/>
                </a:cubicBezTo>
                <a:cubicBezTo>
                  <a:pt x="373" y="197"/>
                  <a:pt x="372" y="197"/>
                  <a:pt x="371" y="198"/>
                </a:cubicBezTo>
                <a:cubicBezTo>
                  <a:pt x="373" y="200"/>
                  <a:pt x="372" y="201"/>
                  <a:pt x="372" y="202"/>
                </a:cubicBezTo>
                <a:cubicBezTo>
                  <a:pt x="371" y="203"/>
                  <a:pt x="370" y="204"/>
                  <a:pt x="368" y="204"/>
                </a:cubicBezTo>
                <a:cubicBezTo>
                  <a:pt x="366" y="204"/>
                  <a:pt x="365" y="204"/>
                  <a:pt x="363" y="203"/>
                </a:cubicBezTo>
                <a:cubicBezTo>
                  <a:pt x="361" y="202"/>
                  <a:pt x="360" y="201"/>
                  <a:pt x="359" y="199"/>
                </a:cubicBezTo>
                <a:cubicBezTo>
                  <a:pt x="359" y="197"/>
                  <a:pt x="360" y="195"/>
                  <a:pt x="362" y="194"/>
                </a:cubicBezTo>
                <a:cubicBezTo>
                  <a:pt x="361" y="193"/>
                  <a:pt x="359" y="192"/>
                  <a:pt x="356" y="191"/>
                </a:cubicBezTo>
                <a:cubicBezTo>
                  <a:pt x="355" y="191"/>
                  <a:pt x="349" y="195"/>
                  <a:pt x="346" y="197"/>
                </a:cubicBezTo>
                <a:cubicBezTo>
                  <a:pt x="343" y="198"/>
                  <a:pt x="342" y="199"/>
                  <a:pt x="340" y="200"/>
                </a:cubicBezTo>
                <a:cubicBezTo>
                  <a:pt x="339" y="200"/>
                  <a:pt x="336" y="200"/>
                  <a:pt x="333" y="200"/>
                </a:cubicBezTo>
                <a:cubicBezTo>
                  <a:pt x="329" y="199"/>
                  <a:pt x="325" y="199"/>
                  <a:pt x="321" y="200"/>
                </a:cubicBezTo>
                <a:cubicBezTo>
                  <a:pt x="317" y="201"/>
                  <a:pt x="316" y="203"/>
                  <a:pt x="315" y="205"/>
                </a:cubicBezTo>
                <a:cubicBezTo>
                  <a:pt x="313" y="206"/>
                  <a:pt x="312" y="208"/>
                  <a:pt x="310" y="208"/>
                </a:cubicBezTo>
                <a:cubicBezTo>
                  <a:pt x="309" y="207"/>
                  <a:pt x="307" y="207"/>
                  <a:pt x="305" y="207"/>
                </a:cubicBezTo>
                <a:cubicBezTo>
                  <a:pt x="304" y="207"/>
                  <a:pt x="303" y="208"/>
                  <a:pt x="302" y="208"/>
                </a:cubicBezTo>
                <a:cubicBezTo>
                  <a:pt x="298" y="208"/>
                  <a:pt x="295" y="207"/>
                  <a:pt x="294" y="206"/>
                </a:cubicBezTo>
                <a:cubicBezTo>
                  <a:pt x="291" y="205"/>
                  <a:pt x="291" y="203"/>
                  <a:pt x="291" y="202"/>
                </a:cubicBezTo>
                <a:cubicBezTo>
                  <a:pt x="292" y="200"/>
                  <a:pt x="294" y="199"/>
                  <a:pt x="297" y="199"/>
                </a:cubicBezTo>
                <a:cubicBezTo>
                  <a:pt x="298" y="199"/>
                  <a:pt x="298" y="199"/>
                  <a:pt x="298" y="199"/>
                </a:cubicBezTo>
                <a:cubicBezTo>
                  <a:pt x="299" y="199"/>
                  <a:pt x="299" y="199"/>
                  <a:pt x="299" y="199"/>
                </a:cubicBezTo>
                <a:cubicBezTo>
                  <a:pt x="299" y="199"/>
                  <a:pt x="299" y="199"/>
                  <a:pt x="299" y="199"/>
                </a:cubicBezTo>
                <a:cubicBezTo>
                  <a:pt x="297" y="197"/>
                  <a:pt x="298" y="194"/>
                  <a:pt x="300" y="192"/>
                </a:cubicBezTo>
                <a:cubicBezTo>
                  <a:pt x="296" y="193"/>
                  <a:pt x="290" y="196"/>
                  <a:pt x="289" y="196"/>
                </a:cubicBezTo>
                <a:cubicBezTo>
                  <a:pt x="289" y="197"/>
                  <a:pt x="289" y="197"/>
                  <a:pt x="289" y="198"/>
                </a:cubicBezTo>
                <a:cubicBezTo>
                  <a:pt x="289" y="200"/>
                  <a:pt x="289" y="202"/>
                  <a:pt x="286" y="203"/>
                </a:cubicBezTo>
                <a:cubicBezTo>
                  <a:pt x="286" y="203"/>
                  <a:pt x="285" y="204"/>
                  <a:pt x="284" y="204"/>
                </a:cubicBezTo>
                <a:cubicBezTo>
                  <a:pt x="283" y="204"/>
                  <a:pt x="282" y="202"/>
                  <a:pt x="281" y="201"/>
                </a:cubicBezTo>
                <a:cubicBezTo>
                  <a:pt x="281" y="201"/>
                  <a:pt x="280" y="200"/>
                  <a:pt x="280" y="200"/>
                </a:cubicBezTo>
                <a:cubicBezTo>
                  <a:pt x="280" y="200"/>
                  <a:pt x="280" y="200"/>
                  <a:pt x="279" y="200"/>
                </a:cubicBezTo>
                <a:cubicBezTo>
                  <a:pt x="274" y="200"/>
                  <a:pt x="259" y="204"/>
                  <a:pt x="256" y="207"/>
                </a:cubicBezTo>
                <a:cubicBezTo>
                  <a:pt x="254" y="210"/>
                  <a:pt x="251" y="211"/>
                  <a:pt x="248" y="212"/>
                </a:cubicBezTo>
                <a:cubicBezTo>
                  <a:pt x="247" y="212"/>
                  <a:pt x="246" y="213"/>
                  <a:pt x="246" y="213"/>
                </a:cubicBezTo>
                <a:cubicBezTo>
                  <a:pt x="245" y="216"/>
                  <a:pt x="242" y="216"/>
                  <a:pt x="238" y="217"/>
                </a:cubicBezTo>
                <a:cubicBezTo>
                  <a:pt x="236" y="217"/>
                  <a:pt x="233" y="218"/>
                  <a:pt x="232" y="218"/>
                </a:cubicBezTo>
                <a:cubicBezTo>
                  <a:pt x="231" y="219"/>
                  <a:pt x="231" y="221"/>
                  <a:pt x="231" y="223"/>
                </a:cubicBezTo>
                <a:cubicBezTo>
                  <a:pt x="231" y="225"/>
                  <a:pt x="231" y="227"/>
                  <a:pt x="231" y="229"/>
                </a:cubicBezTo>
                <a:cubicBezTo>
                  <a:pt x="230" y="232"/>
                  <a:pt x="224" y="233"/>
                  <a:pt x="216" y="233"/>
                </a:cubicBezTo>
                <a:cubicBezTo>
                  <a:pt x="211" y="233"/>
                  <a:pt x="211" y="233"/>
                  <a:pt x="211" y="233"/>
                </a:cubicBezTo>
                <a:cubicBezTo>
                  <a:pt x="211" y="233"/>
                  <a:pt x="210" y="233"/>
                  <a:pt x="210" y="233"/>
                </a:cubicBezTo>
                <a:cubicBezTo>
                  <a:pt x="210" y="233"/>
                  <a:pt x="210" y="233"/>
                  <a:pt x="210" y="233"/>
                </a:cubicBezTo>
                <a:cubicBezTo>
                  <a:pt x="206" y="233"/>
                  <a:pt x="204" y="230"/>
                  <a:pt x="203" y="227"/>
                </a:cubicBezTo>
                <a:cubicBezTo>
                  <a:pt x="202" y="226"/>
                  <a:pt x="201" y="224"/>
                  <a:pt x="200" y="224"/>
                </a:cubicBezTo>
                <a:cubicBezTo>
                  <a:pt x="199" y="224"/>
                  <a:pt x="198" y="223"/>
                  <a:pt x="197" y="222"/>
                </a:cubicBezTo>
                <a:cubicBezTo>
                  <a:pt x="196" y="220"/>
                  <a:pt x="197" y="218"/>
                  <a:pt x="199" y="214"/>
                </a:cubicBezTo>
                <a:cubicBezTo>
                  <a:pt x="200" y="212"/>
                  <a:pt x="201" y="212"/>
                  <a:pt x="203" y="212"/>
                </a:cubicBezTo>
                <a:cubicBezTo>
                  <a:pt x="204" y="212"/>
                  <a:pt x="205" y="212"/>
                  <a:pt x="207" y="210"/>
                </a:cubicBezTo>
                <a:cubicBezTo>
                  <a:pt x="210" y="209"/>
                  <a:pt x="213" y="209"/>
                  <a:pt x="215" y="210"/>
                </a:cubicBezTo>
                <a:cubicBezTo>
                  <a:pt x="215" y="210"/>
                  <a:pt x="215" y="210"/>
                  <a:pt x="215" y="210"/>
                </a:cubicBezTo>
                <a:cubicBezTo>
                  <a:pt x="215" y="209"/>
                  <a:pt x="215" y="209"/>
                  <a:pt x="214" y="208"/>
                </a:cubicBezTo>
                <a:cubicBezTo>
                  <a:pt x="212" y="206"/>
                  <a:pt x="210" y="204"/>
                  <a:pt x="209" y="201"/>
                </a:cubicBezTo>
                <a:cubicBezTo>
                  <a:pt x="209" y="200"/>
                  <a:pt x="206" y="198"/>
                  <a:pt x="202" y="198"/>
                </a:cubicBezTo>
                <a:cubicBezTo>
                  <a:pt x="200" y="198"/>
                  <a:pt x="199" y="198"/>
                  <a:pt x="198" y="199"/>
                </a:cubicBezTo>
                <a:cubicBezTo>
                  <a:pt x="195" y="199"/>
                  <a:pt x="192" y="200"/>
                  <a:pt x="188" y="199"/>
                </a:cubicBezTo>
                <a:cubicBezTo>
                  <a:pt x="191" y="201"/>
                  <a:pt x="190" y="203"/>
                  <a:pt x="190" y="205"/>
                </a:cubicBezTo>
                <a:cubicBezTo>
                  <a:pt x="190" y="206"/>
                  <a:pt x="190" y="206"/>
                  <a:pt x="190" y="207"/>
                </a:cubicBezTo>
                <a:cubicBezTo>
                  <a:pt x="192" y="211"/>
                  <a:pt x="188" y="217"/>
                  <a:pt x="186" y="221"/>
                </a:cubicBezTo>
                <a:cubicBezTo>
                  <a:pt x="185" y="221"/>
                  <a:pt x="185" y="222"/>
                  <a:pt x="185" y="222"/>
                </a:cubicBezTo>
                <a:cubicBezTo>
                  <a:pt x="186" y="222"/>
                  <a:pt x="187" y="222"/>
                  <a:pt x="187" y="222"/>
                </a:cubicBezTo>
                <a:cubicBezTo>
                  <a:pt x="188" y="222"/>
                  <a:pt x="188" y="222"/>
                  <a:pt x="188" y="222"/>
                </a:cubicBezTo>
                <a:cubicBezTo>
                  <a:pt x="189" y="222"/>
                  <a:pt x="191" y="222"/>
                  <a:pt x="192" y="223"/>
                </a:cubicBezTo>
                <a:cubicBezTo>
                  <a:pt x="194" y="226"/>
                  <a:pt x="194" y="230"/>
                  <a:pt x="194" y="233"/>
                </a:cubicBezTo>
                <a:cubicBezTo>
                  <a:pt x="194" y="234"/>
                  <a:pt x="194" y="234"/>
                  <a:pt x="194" y="234"/>
                </a:cubicBezTo>
                <a:cubicBezTo>
                  <a:pt x="194" y="237"/>
                  <a:pt x="193" y="239"/>
                  <a:pt x="192" y="240"/>
                </a:cubicBezTo>
                <a:cubicBezTo>
                  <a:pt x="191" y="241"/>
                  <a:pt x="190" y="242"/>
                  <a:pt x="190" y="243"/>
                </a:cubicBezTo>
                <a:cubicBezTo>
                  <a:pt x="190" y="245"/>
                  <a:pt x="189" y="246"/>
                  <a:pt x="188" y="246"/>
                </a:cubicBezTo>
                <a:cubicBezTo>
                  <a:pt x="187" y="246"/>
                  <a:pt x="186" y="245"/>
                  <a:pt x="185" y="245"/>
                </a:cubicBezTo>
                <a:cubicBezTo>
                  <a:pt x="185" y="245"/>
                  <a:pt x="185" y="244"/>
                  <a:pt x="184" y="244"/>
                </a:cubicBezTo>
                <a:cubicBezTo>
                  <a:pt x="184" y="245"/>
                  <a:pt x="183" y="245"/>
                  <a:pt x="183" y="245"/>
                </a:cubicBezTo>
                <a:cubicBezTo>
                  <a:pt x="181" y="245"/>
                  <a:pt x="179" y="243"/>
                  <a:pt x="178" y="240"/>
                </a:cubicBezTo>
                <a:cubicBezTo>
                  <a:pt x="178" y="239"/>
                  <a:pt x="175" y="239"/>
                  <a:pt x="174" y="239"/>
                </a:cubicBezTo>
                <a:cubicBezTo>
                  <a:pt x="172" y="239"/>
                  <a:pt x="170" y="239"/>
                  <a:pt x="168" y="239"/>
                </a:cubicBezTo>
                <a:cubicBezTo>
                  <a:pt x="166" y="238"/>
                  <a:pt x="165" y="238"/>
                  <a:pt x="163" y="241"/>
                </a:cubicBezTo>
                <a:cubicBezTo>
                  <a:pt x="161" y="245"/>
                  <a:pt x="155" y="246"/>
                  <a:pt x="152" y="247"/>
                </a:cubicBezTo>
                <a:cubicBezTo>
                  <a:pt x="151" y="247"/>
                  <a:pt x="148" y="249"/>
                  <a:pt x="146" y="251"/>
                </a:cubicBezTo>
                <a:cubicBezTo>
                  <a:pt x="144" y="252"/>
                  <a:pt x="143" y="253"/>
                  <a:pt x="142" y="254"/>
                </a:cubicBezTo>
                <a:cubicBezTo>
                  <a:pt x="141" y="255"/>
                  <a:pt x="141" y="255"/>
                  <a:pt x="141" y="256"/>
                </a:cubicBezTo>
                <a:cubicBezTo>
                  <a:pt x="140" y="258"/>
                  <a:pt x="141" y="259"/>
                  <a:pt x="143" y="261"/>
                </a:cubicBezTo>
                <a:cubicBezTo>
                  <a:pt x="147" y="265"/>
                  <a:pt x="149" y="268"/>
                  <a:pt x="148" y="272"/>
                </a:cubicBezTo>
                <a:cubicBezTo>
                  <a:pt x="148" y="275"/>
                  <a:pt x="143" y="275"/>
                  <a:pt x="142" y="275"/>
                </a:cubicBezTo>
                <a:cubicBezTo>
                  <a:pt x="141" y="275"/>
                  <a:pt x="133" y="275"/>
                  <a:pt x="131" y="272"/>
                </a:cubicBezTo>
                <a:cubicBezTo>
                  <a:pt x="130" y="271"/>
                  <a:pt x="126" y="270"/>
                  <a:pt x="123" y="270"/>
                </a:cubicBezTo>
                <a:cubicBezTo>
                  <a:pt x="122" y="270"/>
                  <a:pt x="122" y="270"/>
                  <a:pt x="121" y="270"/>
                </a:cubicBezTo>
                <a:cubicBezTo>
                  <a:pt x="121" y="270"/>
                  <a:pt x="121" y="270"/>
                  <a:pt x="121" y="270"/>
                </a:cubicBezTo>
                <a:cubicBezTo>
                  <a:pt x="119" y="270"/>
                  <a:pt x="117" y="268"/>
                  <a:pt x="114" y="266"/>
                </a:cubicBezTo>
                <a:cubicBezTo>
                  <a:pt x="112" y="264"/>
                  <a:pt x="109" y="262"/>
                  <a:pt x="108" y="262"/>
                </a:cubicBezTo>
                <a:cubicBezTo>
                  <a:pt x="108" y="262"/>
                  <a:pt x="108" y="262"/>
                  <a:pt x="108" y="262"/>
                </a:cubicBezTo>
                <a:cubicBezTo>
                  <a:pt x="106" y="262"/>
                  <a:pt x="104" y="265"/>
                  <a:pt x="103" y="267"/>
                </a:cubicBezTo>
                <a:cubicBezTo>
                  <a:pt x="101" y="267"/>
                  <a:pt x="101" y="267"/>
                  <a:pt x="101" y="267"/>
                </a:cubicBezTo>
                <a:cubicBezTo>
                  <a:pt x="101" y="267"/>
                  <a:pt x="101" y="267"/>
                  <a:pt x="101" y="267"/>
                </a:cubicBezTo>
                <a:cubicBezTo>
                  <a:pt x="103" y="267"/>
                  <a:pt x="103" y="267"/>
                  <a:pt x="103" y="267"/>
                </a:cubicBezTo>
                <a:cubicBezTo>
                  <a:pt x="103" y="267"/>
                  <a:pt x="104" y="268"/>
                  <a:pt x="104" y="268"/>
                </a:cubicBezTo>
                <a:close/>
                <a:moveTo>
                  <a:pt x="849" y="490"/>
                </a:moveTo>
                <a:cubicBezTo>
                  <a:pt x="850" y="489"/>
                  <a:pt x="852" y="488"/>
                  <a:pt x="855" y="487"/>
                </a:cubicBezTo>
                <a:cubicBezTo>
                  <a:pt x="860" y="485"/>
                  <a:pt x="868" y="482"/>
                  <a:pt x="871" y="477"/>
                </a:cubicBezTo>
                <a:cubicBezTo>
                  <a:pt x="873" y="472"/>
                  <a:pt x="879" y="468"/>
                  <a:pt x="884" y="464"/>
                </a:cubicBezTo>
                <a:cubicBezTo>
                  <a:pt x="890" y="459"/>
                  <a:pt x="897" y="455"/>
                  <a:pt x="901" y="448"/>
                </a:cubicBezTo>
                <a:cubicBezTo>
                  <a:pt x="903" y="445"/>
                  <a:pt x="905" y="441"/>
                  <a:pt x="907" y="437"/>
                </a:cubicBezTo>
                <a:cubicBezTo>
                  <a:pt x="911" y="429"/>
                  <a:pt x="913" y="424"/>
                  <a:pt x="917" y="424"/>
                </a:cubicBezTo>
                <a:cubicBezTo>
                  <a:pt x="917" y="424"/>
                  <a:pt x="917" y="424"/>
                  <a:pt x="917" y="424"/>
                </a:cubicBezTo>
                <a:cubicBezTo>
                  <a:pt x="918" y="425"/>
                  <a:pt x="919" y="425"/>
                  <a:pt x="920" y="427"/>
                </a:cubicBezTo>
                <a:cubicBezTo>
                  <a:pt x="921" y="434"/>
                  <a:pt x="915" y="460"/>
                  <a:pt x="906" y="468"/>
                </a:cubicBezTo>
                <a:cubicBezTo>
                  <a:pt x="901" y="472"/>
                  <a:pt x="895" y="475"/>
                  <a:pt x="889" y="477"/>
                </a:cubicBezTo>
                <a:cubicBezTo>
                  <a:pt x="884" y="479"/>
                  <a:pt x="878" y="481"/>
                  <a:pt x="878" y="484"/>
                </a:cubicBezTo>
                <a:cubicBezTo>
                  <a:pt x="878" y="491"/>
                  <a:pt x="862" y="494"/>
                  <a:pt x="855" y="494"/>
                </a:cubicBezTo>
                <a:cubicBezTo>
                  <a:pt x="852" y="494"/>
                  <a:pt x="850" y="494"/>
                  <a:pt x="849" y="493"/>
                </a:cubicBezTo>
                <a:cubicBezTo>
                  <a:pt x="849" y="492"/>
                  <a:pt x="849" y="491"/>
                  <a:pt x="849" y="490"/>
                </a:cubicBezTo>
                <a:close/>
              </a:path>
            </a:pathLst>
          </a:custGeom>
          <a:solidFill>
            <a:srgbClr val="F8DFD6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grpSp>
        <p:nvGrpSpPr>
          <p:cNvPr id="720" name="Group 719"/>
          <p:cNvGrpSpPr/>
          <p:nvPr/>
        </p:nvGrpSpPr>
        <p:grpSpPr>
          <a:xfrm>
            <a:off x="3061941" y="1955316"/>
            <a:ext cx="5454767" cy="2596775"/>
            <a:chOff x="4839323" y="2807707"/>
            <a:chExt cx="2006711" cy="955307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721" name="Freeform 1134"/>
            <p:cNvSpPr>
              <a:spLocks/>
            </p:cNvSpPr>
            <p:nvPr/>
          </p:nvSpPr>
          <p:spPr bwMode="auto">
            <a:xfrm>
              <a:off x="5648629" y="2860133"/>
              <a:ext cx="1197405" cy="750240"/>
            </a:xfrm>
            <a:custGeom>
              <a:avLst/>
              <a:gdLst>
                <a:gd name="T0" fmla="*/ 478 w 671"/>
                <a:gd name="T1" fmla="*/ 83 h 435"/>
                <a:gd name="T2" fmla="*/ 464 w 671"/>
                <a:gd name="T3" fmla="*/ 113 h 435"/>
                <a:gd name="T4" fmla="*/ 408 w 671"/>
                <a:gd name="T5" fmla="*/ 147 h 435"/>
                <a:gd name="T6" fmla="*/ 338 w 671"/>
                <a:gd name="T7" fmla="*/ 171 h 435"/>
                <a:gd name="T8" fmla="*/ 299 w 671"/>
                <a:gd name="T9" fmla="*/ 162 h 435"/>
                <a:gd name="T10" fmla="*/ 242 w 671"/>
                <a:gd name="T11" fmla="*/ 157 h 435"/>
                <a:gd name="T12" fmla="*/ 237 w 671"/>
                <a:gd name="T13" fmla="*/ 155 h 435"/>
                <a:gd name="T14" fmla="*/ 206 w 671"/>
                <a:gd name="T15" fmla="*/ 124 h 435"/>
                <a:gd name="T16" fmla="*/ 155 w 671"/>
                <a:gd name="T17" fmla="*/ 73 h 435"/>
                <a:gd name="T18" fmla="*/ 151 w 671"/>
                <a:gd name="T19" fmla="*/ 68 h 435"/>
                <a:gd name="T20" fmla="*/ 145 w 671"/>
                <a:gd name="T21" fmla="*/ 63 h 435"/>
                <a:gd name="T22" fmla="*/ 113 w 671"/>
                <a:gd name="T23" fmla="*/ 96 h 435"/>
                <a:gd name="T24" fmla="*/ 82 w 671"/>
                <a:gd name="T25" fmla="*/ 121 h 435"/>
                <a:gd name="T26" fmla="*/ 72 w 671"/>
                <a:gd name="T27" fmla="*/ 159 h 435"/>
                <a:gd name="T28" fmla="*/ 56 w 671"/>
                <a:gd name="T29" fmla="*/ 171 h 435"/>
                <a:gd name="T30" fmla="*/ 43 w 671"/>
                <a:gd name="T31" fmla="*/ 180 h 435"/>
                <a:gd name="T32" fmla="*/ 17 w 671"/>
                <a:gd name="T33" fmla="*/ 185 h 435"/>
                <a:gd name="T34" fmla="*/ 0 w 671"/>
                <a:gd name="T35" fmla="*/ 198 h 435"/>
                <a:gd name="T36" fmla="*/ 15 w 671"/>
                <a:gd name="T37" fmla="*/ 229 h 435"/>
                <a:gd name="T38" fmla="*/ 43 w 671"/>
                <a:gd name="T39" fmla="*/ 248 h 435"/>
                <a:gd name="T40" fmla="*/ 51 w 671"/>
                <a:gd name="T41" fmla="*/ 244 h 435"/>
                <a:gd name="T42" fmla="*/ 60 w 671"/>
                <a:gd name="T43" fmla="*/ 271 h 435"/>
                <a:gd name="T44" fmla="*/ 52 w 671"/>
                <a:gd name="T45" fmla="*/ 291 h 435"/>
                <a:gd name="T46" fmla="*/ 76 w 671"/>
                <a:gd name="T47" fmla="*/ 315 h 435"/>
                <a:gd name="T48" fmla="*/ 80 w 671"/>
                <a:gd name="T49" fmla="*/ 316 h 435"/>
                <a:gd name="T50" fmla="*/ 153 w 671"/>
                <a:gd name="T51" fmla="*/ 345 h 435"/>
                <a:gd name="T52" fmla="*/ 163 w 671"/>
                <a:gd name="T53" fmla="*/ 348 h 435"/>
                <a:gd name="T54" fmla="*/ 185 w 671"/>
                <a:gd name="T55" fmla="*/ 343 h 435"/>
                <a:gd name="T56" fmla="*/ 196 w 671"/>
                <a:gd name="T57" fmla="*/ 345 h 435"/>
                <a:gd name="T58" fmla="*/ 216 w 671"/>
                <a:gd name="T59" fmla="*/ 330 h 435"/>
                <a:gd name="T60" fmla="*/ 245 w 671"/>
                <a:gd name="T61" fmla="*/ 338 h 435"/>
                <a:gd name="T62" fmla="*/ 266 w 671"/>
                <a:gd name="T63" fmla="*/ 359 h 435"/>
                <a:gd name="T64" fmla="*/ 274 w 671"/>
                <a:gd name="T65" fmla="*/ 410 h 435"/>
                <a:gd name="T66" fmla="*/ 289 w 671"/>
                <a:gd name="T67" fmla="*/ 420 h 435"/>
                <a:gd name="T68" fmla="*/ 299 w 671"/>
                <a:gd name="T69" fmla="*/ 411 h 435"/>
                <a:gd name="T70" fmla="*/ 310 w 671"/>
                <a:gd name="T71" fmla="*/ 408 h 435"/>
                <a:gd name="T72" fmla="*/ 343 w 671"/>
                <a:gd name="T73" fmla="*/ 402 h 435"/>
                <a:gd name="T74" fmla="*/ 369 w 671"/>
                <a:gd name="T75" fmla="*/ 422 h 435"/>
                <a:gd name="T76" fmla="*/ 390 w 671"/>
                <a:gd name="T77" fmla="*/ 429 h 435"/>
                <a:gd name="T78" fmla="*/ 465 w 671"/>
                <a:gd name="T79" fmla="*/ 403 h 435"/>
                <a:gd name="T80" fmla="*/ 499 w 671"/>
                <a:gd name="T81" fmla="*/ 373 h 435"/>
                <a:gd name="T82" fmla="*/ 521 w 671"/>
                <a:gd name="T83" fmla="*/ 333 h 435"/>
                <a:gd name="T84" fmla="*/ 525 w 671"/>
                <a:gd name="T85" fmla="*/ 308 h 435"/>
                <a:gd name="T86" fmla="*/ 513 w 671"/>
                <a:gd name="T87" fmla="*/ 283 h 435"/>
                <a:gd name="T88" fmla="*/ 509 w 671"/>
                <a:gd name="T89" fmla="*/ 241 h 435"/>
                <a:gd name="T90" fmla="*/ 510 w 671"/>
                <a:gd name="T91" fmla="*/ 226 h 435"/>
                <a:gd name="T92" fmla="*/ 487 w 671"/>
                <a:gd name="T93" fmla="*/ 201 h 435"/>
                <a:gd name="T94" fmla="*/ 523 w 671"/>
                <a:gd name="T95" fmla="*/ 201 h 435"/>
                <a:gd name="T96" fmla="*/ 555 w 671"/>
                <a:gd name="T97" fmla="*/ 187 h 435"/>
                <a:gd name="T98" fmla="*/ 597 w 671"/>
                <a:gd name="T99" fmla="*/ 166 h 435"/>
                <a:gd name="T100" fmla="*/ 630 w 671"/>
                <a:gd name="T101" fmla="*/ 152 h 435"/>
                <a:gd name="T102" fmla="*/ 636 w 671"/>
                <a:gd name="T103" fmla="*/ 121 h 435"/>
                <a:gd name="T104" fmla="*/ 664 w 671"/>
                <a:gd name="T105" fmla="*/ 102 h 435"/>
                <a:gd name="T106" fmla="*/ 658 w 671"/>
                <a:gd name="T107" fmla="*/ 81 h 435"/>
                <a:gd name="T108" fmla="*/ 626 w 671"/>
                <a:gd name="T109" fmla="*/ 70 h 435"/>
                <a:gd name="T110" fmla="*/ 591 w 671"/>
                <a:gd name="T111" fmla="*/ 49 h 435"/>
                <a:gd name="T112" fmla="*/ 553 w 671"/>
                <a:gd name="T113" fmla="*/ 2 h 435"/>
                <a:gd name="T114" fmla="*/ 511 w 671"/>
                <a:gd name="T115" fmla="*/ 8 h 435"/>
                <a:gd name="T116" fmla="*/ 493 w 671"/>
                <a:gd name="T117" fmla="*/ 53 h 435"/>
                <a:gd name="T118" fmla="*/ 476 w 671"/>
                <a:gd name="T119" fmla="*/ 59 h 435"/>
                <a:gd name="T120" fmla="*/ 461 w 671"/>
                <a:gd name="T121" fmla="*/ 7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1" h="435">
                  <a:moveTo>
                    <a:pt x="461" y="71"/>
                  </a:moveTo>
                  <a:cubicBezTo>
                    <a:pt x="461" y="77"/>
                    <a:pt x="461" y="77"/>
                    <a:pt x="461" y="77"/>
                  </a:cubicBezTo>
                  <a:cubicBezTo>
                    <a:pt x="459" y="78"/>
                    <a:pt x="459" y="78"/>
                    <a:pt x="459" y="78"/>
                  </a:cubicBezTo>
                  <a:cubicBezTo>
                    <a:pt x="459" y="78"/>
                    <a:pt x="458" y="78"/>
                    <a:pt x="458" y="79"/>
                  </a:cubicBezTo>
                  <a:cubicBezTo>
                    <a:pt x="458" y="79"/>
                    <a:pt x="458" y="79"/>
                    <a:pt x="459" y="80"/>
                  </a:cubicBezTo>
                  <a:cubicBezTo>
                    <a:pt x="460" y="82"/>
                    <a:pt x="461" y="82"/>
                    <a:pt x="461" y="82"/>
                  </a:cubicBezTo>
                  <a:cubicBezTo>
                    <a:pt x="462" y="82"/>
                    <a:pt x="462" y="82"/>
                    <a:pt x="463" y="81"/>
                  </a:cubicBezTo>
                  <a:cubicBezTo>
                    <a:pt x="464" y="81"/>
                    <a:pt x="466" y="80"/>
                    <a:pt x="469" y="80"/>
                  </a:cubicBezTo>
                  <a:cubicBezTo>
                    <a:pt x="472" y="80"/>
                    <a:pt x="475" y="82"/>
                    <a:pt x="477" y="82"/>
                  </a:cubicBezTo>
                  <a:cubicBezTo>
                    <a:pt x="477" y="83"/>
                    <a:pt x="478" y="83"/>
                    <a:pt x="478" y="83"/>
                  </a:cubicBezTo>
                  <a:cubicBezTo>
                    <a:pt x="479" y="80"/>
                    <a:pt x="483" y="78"/>
                    <a:pt x="486" y="78"/>
                  </a:cubicBezTo>
                  <a:cubicBezTo>
                    <a:pt x="488" y="78"/>
                    <a:pt x="491" y="79"/>
                    <a:pt x="492" y="81"/>
                  </a:cubicBezTo>
                  <a:cubicBezTo>
                    <a:pt x="493" y="83"/>
                    <a:pt x="496" y="85"/>
                    <a:pt x="498" y="86"/>
                  </a:cubicBezTo>
                  <a:cubicBezTo>
                    <a:pt x="503" y="91"/>
                    <a:pt x="508" y="95"/>
                    <a:pt x="507" y="98"/>
                  </a:cubicBezTo>
                  <a:cubicBezTo>
                    <a:pt x="507" y="100"/>
                    <a:pt x="506" y="102"/>
                    <a:pt x="500" y="102"/>
                  </a:cubicBezTo>
                  <a:cubicBezTo>
                    <a:pt x="498" y="102"/>
                    <a:pt x="496" y="102"/>
                    <a:pt x="493" y="101"/>
                  </a:cubicBezTo>
                  <a:cubicBezTo>
                    <a:pt x="491" y="100"/>
                    <a:pt x="489" y="101"/>
                    <a:pt x="486" y="102"/>
                  </a:cubicBezTo>
                  <a:cubicBezTo>
                    <a:pt x="484" y="103"/>
                    <a:pt x="481" y="104"/>
                    <a:pt x="479" y="104"/>
                  </a:cubicBezTo>
                  <a:cubicBezTo>
                    <a:pt x="476" y="104"/>
                    <a:pt x="471" y="105"/>
                    <a:pt x="467" y="109"/>
                  </a:cubicBezTo>
                  <a:cubicBezTo>
                    <a:pt x="465" y="111"/>
                    <a:pt x="465" y="112"/>
                    <a:pt x="464" y="113"/>
                  </a:cubicBezTo>
                  <a:cubicBezTo>
                    <a:pt x="462" y="116"/>
                    <a:pt x="461" y="119"/>
                    <a:pt x="455" y="119"/>
                  </a:cubicBezTo>
                  <a:cubicBezTo>
                    <a:pt x="454" y="119"/>
                    <a:pt x="453" y="119"/>
                    <a:pt x="452" y="120"/>
                  </a:cubicBezTo>
                  <a:cubicBezTo>
                    <a:pt x="448" y="120"/>
                    <a:pt x="445" y="120"/>
                    <a:pt x="440" y="124"/>
                  </a:cubicBezTo>
                  <a:cubicBezTo>
                    <a:pt x="436" y="126"/>
                    <a:pt x="432" y="128"/>
                    <a:pt x="428" y="128"/>
                  </a:cubicBezTo>
                  <a:cubicBezTo>
                    <a:pt x="424" y="128"/>
                    <a:pt x="420" y="126"/>
                    <a:pt x="419" y="126"/>
                  </a:cubicBezTo>
                  <a:cubicBezTo>
                    <a:pt x="419" y="125"/>
                    <a:pt x="417" y="125"/>
                    <a:pt x="416" y="125"/>
                  </a:cubicBezTo>
                  <a:cubicBezTo>
                    <a:pt x="414" y="125"/>
                    <a:pt x="412" y="126"/>
                    <a:pt x="411" y="128"/>
                  </a:cubicBezTo>
                  <a:cubicBezTo>
                    <a:pt x="410" y="129"/>
                    <a:pt x="411" y="130"/>
                    <a:pt x="412" y="132"/>
                  </a:cubicBezTo>
                  <a:cubicBezTo>
                    <a:pt x="413" y="134"/>
                    <a:pt x="415" y="137"/>
                    <a:pt x="414" y="140"/>
                  </a:cubicBezTo>
                  <a:cubicBezTo>
                    <a:pt x="414" y="144"/>
                    <a:pt x="411" y="146"/>
                    <a:pt x="408" y="147"/>
                  </a:cubicBezTo>
                  <a:cubicBezTo>
                    <a:pt x="405" y="148"/>
                    <a:pt x="402" y="149"/>
                    <a:pt x="400" y="152"/>
                  </a:cubicBezTo>
                  <a:cubicBezTo>
                    <a:pt x="394" y="159"/>
                    <a:pt x="383" y="162"/>
                    <a:pt x="378" y="161"/>
                  </a:cubicBezTo>
                  <a:cubicBezTo>
                    <a:pt x="377" y="161"/>
                    <a:pt x="376" y="161"/>
                    <a:pt x="375" y="161"/>
                  </a:cubicBezTo>
                  <a:cubicBezTo>
                    <a:pt x="373" y="160"/>
                    <a:pt x="369" y="160"/>
                    <a:pt x="365" y="160"/>
                  </a:cubicBezTo>
                  <a:cubicBezTo>
                    <a:pt x="360" y="160"/>
                    <a:pt x="357" y="160"/>
                    <a:pt x="354" y="162"/>
                  </a:cubicBezTo>
                  <a:cubicBezTo>
                    <a:pt x="350" y="164"/>
                    <a:pt x="346" y="166"/>
                    <a:pt x="343" y="168"/>
                  </a:cubicBezTo>
                  <a:cubicBezTo>
                    <a:pt x="343" y="168"/>
                    <a:pt x="342" y="169"/>
                    <a:pt x="341" y="169"/>
                  </a:cubicBezTo>
                  <a:cubicBezTo>
                    <a:pt x="341" y="170"/>
                    <a:pt x="340" y="170"/>
                    <a:pt x="339" y="170"/>
                  </a:cubicBezTo>
                  <a:cubicBezTo>
                    <a:pt x="339" y="170"/>
                    <a:pt x="339" y="171"/>
                    <a:pt x="339" y="171"/>
                  </a:cubicBezTo>
                  <a:cubicBezTo>
                    <a:pt x="338" y="171"/>
                    <a:pt x="338" y="171"/>
                    <a:pt x="338" y="171"/>
                  </a:cubicBezTo>
                  <a:cubicBezTo>
                    <a:pt x="337" y="172"/>
                    <a:pt x="337" y="172"/>
                    <a:pt x="336" y="172"/>
                  </a:cubicBezTo>
                  <a:cubicBezTo>
                    <a:pt x="336" y="172"/>
                    <a:pt x="336" y="172"/>
                    <a:pt x="335" y="172"/>
                  </a:cubicBezTo>
                  <a:cubicBezTo>
                    <a:pt x="335" y="172"/>
                    <a:pt x="334" y="172"/>
                    <a:pt x="334" y="172"/>
                  </a:cubicBezTo>
                  <a:cubicBezTo>
                    <a:pt x="334" y="172"/>
                    <a:pt x="334" y="172"/>
                    <a:pt x="334" y="172"/>
                  </a:cubicBezTo>
                  <a:cubicBezTo>
                    <a:pt x="333" y="172"/>
                    <a:pt x="333" y="172"/>
                    <a:pt x="333" y="172"/>
                  </a:cubicBezTo>
                  <a:cubicBezTo>
                    <a:pt x="331" y="172"/>
                    <a:pt x="329" y="171"/>
                    <a:pt x="328" y="169"/>
                  </a:cubicBezTo>
                  <a:cubicBezTo>
                    <a:pt x="327" y="168"/>
                    <a:pt x="327" y="168"/>
                    <a:pt x="325" y="168"/>
                  </a:cubicBezTo>
                  <a:cubicBezTo>
                    <a:pt x="319" y="169"/>
                    <a:pt x="316" y="167"/>
                    <a:pt x="312" y="165"/>
                  </a:cubicBezTo>
                  <a:cubicBezTo>
                    <a:pt x="311" y="164"/>
                    <a:pt x="310" y="164"/>
                    <a:pt x="309" y="164"/>
                  </a:cubicBezTo>
                  <a:cubicBezTo>
                    <a:pt x="306" y="164"/>
                    <a:pt x="304" y="165"/>
                    <a:pt x="299" y="162"/>
                  </a:cubicBezTo>
                  <a:cubicBezTo>
                    <a:pt x="295" y="159"/>
                    <a:pt x="289" y="158"/>
                    <a:pt x="284" y="158"/>
                  </a:cubicBezTo>
                  <a:cubicBezTo>
                    <a:pt x="283" y="158"/>
                    <a:pt x="281" y="158"/>
                    <a:pt x="280" y="158"/>
                  </a:cubicBezTo>
                  <a:cubicBezTo>
                    <a:pt x="278" y="157"/>
                    <a:pt x="272" y="157"/>
                    <a:pt x="267" y="157"/>
                  </a:cubicBezTo>
                  <a:cubicBezTo>
                    <a:pt x="262" y="157"/>
                    <a:pt x="256" y="157"/>
                    <a:pt x="253" y="157"/>
                  </a:cubicBezTo>
                  <a:cubicBezTo>
                    <a:pt x="251" y="157"/>
                    <a:pt x="249" y="157"/>
                    <a:pt x="246" y="157"/>
                  </a:cubicBezTo>
                  <a:cubicBezTo>
                    <a:pt x="245" y="157"/>
                    <a:pt x="244" y="157"/>
                    <a:pt x="243" y="157"/>
                  </a:cubicBezTo>
                  <a:cubicBezTo>
                    <a:pt x="243" y="157"/>
                    <a:pt x="243" y="157"/>
                    <a:pt x="243" y="157"/>
                  </a:cubicBezTo>
                  <a:cubicBezTo>
                    <a:pt x="243" y="157"/>
                    <a:pt x="243" y="157"/>
                    <a:pt x="243" y="157"/>
                  </a:cubicBezTo>
                  <a:cubicBezTo>
                    <a:pt x="243" y="157"/>
                    <a:pt x="242" y="157"/>
                    <a:pt x="242" y="157"/>
                  </a:cubicBezTo>
                  <a:cubicBezTo>
                    <a:pt x="242" y="157"/>
                    <a:pt x="242" y="157"/>
                    <a:pt x="242" y="157"/>
                  </a:cubicBezTo>
                  <a:cubicBezTo>
                    <a:pt x="242" y="157"/>
                    <a:pt x="242" y="157"/>
                    <a:pt x="241" y="157"/>
                  </a:cubicBezTo>
                  <a:cubicBezTo>
                    <a:pt x="241" y="157"/>
                    <a:pt x="241" y="157"/>
                    <a:pt x="241" y="157"/>
                  </a:cubicBezTo>
                  <a:cubicBezTo>
                    <a:pt x="241" y="157"/>
                    <a:pt x="241" y="157"/>
                    <a:pt x="241" y="157"/>
                  </a:cubicBezTo>
                  <a:cubicBezTo>
                    <a:pt x="240" y="157"/>
                    <a:pt x="240" y="157"/>
                    <a:pt x="240" y="157"/>
                  </a:cubicBezTo>
                  <a:cubicBezTo>
                    <a:pt x="240" y="157"/>
                    <a:pt x="240" y="157"/>
                    <a:pt x="240" y="157"/>
                  </a:cubicBezTo>
                  <a:cubicBezTo>
                    <a:pt x="239" y="157"/>
                    <a:pt x="239" y="157"/>
                    <a:pt x="239" y="157"/>
                  </a:cubicBezTo>
                  <a:cubicBezTo>
                    <a:pt x="239" y="156"/>
                    <a:pt x="239" y="156"/>
                    <a:pt x="239" y="156"/>
                  </a:cubicBezTo>
                  <a:cubicBezTo>
                    <a:pt x="239" y="156"/>
                    <a:pt x="238" y="156"/>
                    <a:pt x="238" y="156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8" y="156"/>
                    <a:pt x="238" y="156"/>
                    <a:pt x="237" y="155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37" y="155"/>
                    <a:pt x="237" y="154"/>
                    <a:pt x="237" y="154"/>
                  </a:cubicBezTo>
                  <a:cubicBezTo>
                    <a:pt x="237" y="153"/>
                    <a:pt x="236" y="152"/>
                    <a:pt x="235" y="151"/>
                  </a:cubicBezTo>
                  <a:cubicBezTo>
                    <a:pt x="233" y="149"/>
                    <a:pt x="231" y="147"/>
                    <a:pt x="230" y="142"/>
                  </a:cubicBezTo>
                  <a:cubicBezTo>
                    <a:pt x="229" y="136"/>
                    <a:pt x="226" y="135"/>
                    <a:pt x="223" y="134"/>
                  </a:cubicBezTo>
                  <a:cubicBezTo>
                    <a:pt x="221" y="134"/>
                    <a:pt x="219" y="132"/>
                    <a:pt x="218" y="131"/>
                  </a:cubicBezTo>
                  <a:cubicBezTo>
                    <a:pt x="217" y="130"/>
                    <a:pt x="217" y="130"/>
                    <a:pt x="216" y="129"/>
                  </a:cubicBezTo>
                  <a:cubicBezTo>
                    <a:pt x="215" y="129"/>
                    <a:pt x="214" y="128"/>
                    <a:pt x="213" y="127"/>
                  </a:cubicBezTo>
                  <a:cubicBezTo>
                    <a:pt x="212" y="126"/>
                    <a:pt x="210" y="124"/>
                    <a:pt x="208" y="124"/>
                  </a:cubicBezTo>
                  <a:cubicBezTo>
                    <a:pt x="207" y="124"/>
                    <a:pt x="207" y="124"/>
                    <a:pt x="206" y="124"/>
                  </a:cubicBezTo>
                  <a:cubicBezTo>
                    <a:pt x="200" y="124"/>
                    <a:pt x="184" y="122"/>
                    <a:pt x="181" y="117"/>
                  </a:cubicBezTo>
                  <a:cubicBezTo>
                    <a:pt x="179" y="114"/>
                    <a:pt x="180" y="111"/>
                    <a:pt x="182" y="110"/>
                  </a:cubicBezTo>
                  <a:cubicBezTo>
                    <a:pt x="182" y="109"/>
                    <a:pt x="183" y="108"/>
                    <a:pt x="183" y="107"/>
                  </a:cubicBezTo>
                  <a:cubicBezTo>
                    <a:pt x="183" y="105"/>
                    <a:pt x="183" y="103"/>
                    <a:pt x="184" y="101"/>
                  </a:cubicBezTo>
                  <a:cubicBezTo>
                    <a:pt x="184" y="100"/>
                    <a:pt x="185" y="98"/>
                    <a:pt x="184" y="97"/>
                  </a:cubicBezTo>
                  <a:cubicBezTo>
                    <a:pt x="182" y="96"/>
                    <a:pt x="178" y="91"/>
                    <a:pt x="178" y="87"/>
                  </a:cubicBezTo>
                  <a:cubicBezTo>
                    <a:pt x="177" y="85"/>
                    <a:pt x="173" y="81"/>
                    <a:pt x="170" y="81"/>
                  </a:cubicBezTo>
                  <a:cubicBezTo>
                    <a:pt x="165" y="81"/>
                    <a:pt x="162" y="78"/>
                    <a:pt x="159" y="75"/>
                  </a:cubicBezTo>
                  <a:cubicBezTo>
                    <a:pt x="158" y="74"/>
                    <a:pt x="157" y="74"/>
                    <a:pt x="156" y="74"/>
                  </a:cubicBezTo>
                  <a:cubicBezTo>
                    <a:pt x="156" y="73"/>
                    <a:pt x="156" y="73"/>
                    <a:pt x="155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155" y="72"/>
                    <a:pt x="154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4" y="72"/>
                    <a:pt x="154" y="72"/>
                    <a:pt x="153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3" y="71"/>
                    <a:pt x="153" y="71"/>
                    <a:pt x="152" y="70"/>
                  </a:cubicBezTo>
                  <a:cubicBezTo>
                    <a:pt x="152" y="70"/>
                    <a:pt x="152" y="70"/>
                    <a:pt x="152" y="70"/>
                  </a:cubicBezTo>
                  <a:cubicBezTo>
                    <a:pt x="152" y="70"/>
                    <a:pt x="152" y="69"/>
                    <a:pt x="152" y="69"/>
                  </a:cubicBezTo>
                  <a:cubicBezTo>
                    <a:pt x="152" y="69"/>
                    <a:pt x="151" y="69"/>
                    <a:pt x="151" y="69"/>
                  </a:cubicBezTo>
                  <a:cubicBezTo>
                    <a:pt x="151" y="68"/>
                    <a:pt x="151" y="68"/>
                    <a:pt x="151" y="68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67"/>
                    <a:pt x="150" y="66"/>
                    <a:pt x="150" y="66"/>
                  </a:cubicBezTo>
                  <a:cubicBezTo>
                    <a:pt x="150" y="66"/>
                    <a:pt x="150" y="65"/>
                    <a:pt x="150" y="65"/>
                  </a:cubicBezTo>
                  <a:cubicBezTo>
                    <a:pt x="150" y="65"/>
                    <a:pt x="150" y="64"/>
                    <a:pt x="150" y="64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48" y="63"/>
                    <a:pt x="148" y="63"/>
                    <a:pt x="147" y="63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6" y="63"/>
                    <a:pt x="146" y="63"/>
                    <a:pt x="145" y="63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4" y="63"/>
                    <a:pt x="144" y="64"/>
                    <a:pt x="144" y="64"/>
                  </a:cubicBezTo>
                  <a:cubicBezTo>
                    <a:pt x="143" y="65"/>
                    <a:pt x="142" y="66"/>
                    <a:pt x="142" y="67"/>
                  </a:cubicBezTo>
                  <a:cubicBezTo>
                    <a:pt x="142" y="71"/>
                    <a:pt x="140" y="75"/>
                    <a:pt x="135" y="75"/>
                  </a:cubicBezTo>
                  <a:cubicBezTo>
                    <a:pt x="133" y="75"/>
                    <a:pt x="130" y="77"/>
                    <a:pt x="130" y="82"/>
                  </a:cubicBezTo>
                  <a:cubicBezTo>
                    <a:pt x="130" y="84"/>
                    <a:pt x="131" y="85"/>
                    <a:pt x="131" y="86"/>
                  </a:cubicBezTo>
                  <a:cubicBezTo>
                    <a:pt x="132" y="88"/>
                    <a:pt x="133" y="89"/>
                    <a:pt x="131" y="92"/>
                  </a:cubicBezTo>
                  <a:cubicBezTo>
                    <a:pt x="129" y="94"/>
                    <a:pt x="124" y="97"/>
                    <a:pt x="120" y="97"/>
                  </a:cubicBezTo>
                  <a:cubicBezTo>
                    <a:pt x="120" y="97"/>
                    <a:pt x="119" y="97"/>
                    <a:pt x="118" y="96"/>
                  </a:cubicBezTo>
                  <a:cubicBezTo>
                    <a:pt x="117" y="96"/>
                    <a:pt x="115" y="96"/>
                    <a:pt x="113" y="96"/>
                  </a:cubicBezTo>
                  <a:cubicBezTo>
                    <a:pt x="111" y="96"/>
                    <a:pt x="110" y="96"/>
                    <a:pt x="108" y="95"/>
                  </a:cubicBezTo>
                  <a:cubicBezTo>
                    <a:pt x="107" y="95"/>
                    <a:pt x="105" y="94"/>
                    <a:pt x="104" y="94"/>
                  </a:cubicBezTo>
                  <a:cubicBezTo>
                    <a:pt x="104" y="94"/>
                    <a:pt x="103" y="93"/>
                    <a:pt x="103" y="93"/>
                  </a:cubicBezTo>
                  <a:cubicBezTo>
                    <a:pt x="103" y="93"/>
                    <a:pt x="103" y="94"/>
                    <a:pt x="103" y="94"/>
                  </a:cubicBezTo>
                  <a:cubicBezTo>
                    <a:pt x="102" y="96"/>
                    <a:pt x="101" y="99"/>
                    <a:pt x="100" y="103"/>
                  </a:cubicBezTo>
                  <a:cubicBezTo>
                    <a:pt x="98" y="106"/>
                    <a:pt x="96" y="112"/>
                    <a:pt x="96" y="114"/>
                  </a:cubicBezTo>
                  <a:cubicBezTo>
                    <a:pt x="97" y="116"/>
                    <a:pt x="99" y="118"/>
                    <a:pt x="98" y="120"/>
                  </a:cubicBezTo>
                  <a:cubicBezTo>
                    <a:pt x="98" y="121"/>
                    <a:pt x="97" y="122"/>
                    <a:pt x="94" y="122"/>
                  </a:cubicBezTo>
                  <a:cubicBezTo>
                    <a:pt x="89" y="122"/>
                    <a:pt x="86" y="122"/>
                    <a:pt x="85" y="120"/>
                  </a:cubicBezTo>
                  <a:cubicBezTo>
                    <a:pt x="84" y="120"/>
                    <a:pt x="83" y="121"/>
                    <a:pt x="82" y="121"/>
                  </a:cubicBezTo>
                  <a:cubicBezTo>
                    <a:pt x="80" y="122"/>
                    <a:pt x="78" y="123"/>
                    <a:pt x="76" y="123"/>
                  </a:cubicBezTo>
                  <a:cubicBezTo>
                    <a:pt x="75" y="123"/>
                    <a:pt x="72" y="123"/>
                    <a:pt x="71" y="124"/>
                  </a:cubicBezTo>
                  <a:cubicBezTo>
                    <a:pt x="73" y="126"/>
                    <a:pt x="73" y="130"/>
                    <a:pt x="73" y="135"/>
                  </a:cubicBezTo>
                  <a:cubicBezTo>
                    <a:pt x="73" y="135"/>
                    <a:pt x="75" y="137"/>
                    <a:pt x="75" y="139"/>
                  </a:cubicBezTo>
                  <a:cubicBezTo>
                    <a:pt x="77" y="143"/>
                    <a:pt x="79" y="146"/>
                    <a:pt x="78" y="148"/>
                  </a:cubicBezTo>
                  <a:cubicBezTo>
                    <a:pt x="77" y="149"/>
                    <a:pt x="76" y="150"/>
                    <a:pt x="75" y="152"/>
                  </a:cubicBezTo>
                  <a:cubicBezTo>
                    <a:pt x="73" y="153"/>
                    <a:pt x="72" y="155"/>
                    <a:pt x="72" y="156"/>
                  </a:cubicBezTo>
                  <a:cubicBezTo>
                    <a:pt x="72" y="157"/>
                    <a:pt x="72" y="157"/>
                    <a:pt x="72" y="158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72" y="160"/>
                    <a:pt x="72" y="160"/>
                    <a:pt x="72" y="160"/>
                  </a:cubicBezTo>
                  <a:cubicBezTo>
                    <a:pt x="72" y="160"/>
                    <a:pt x="72" y="160"/>
                    <a:pt x="72" y="160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0" y="164"/>
                    <a:pt x="70" y="165"/>
                  </a:cubicBezTo>
                  <a:cubicBezTo>
                    <a:pt x="70" y="165"/>
                    <a:pt x="70" y="165"/>
                    <a:pt x="70" y="165"/>
                  </a:cubicBezTo>
                  <a:cubicBezTo>
                    <a:pt x="70" y="165"/>
                    <a:pt x="70" y="165"/>
                    <a:pt x="70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67" y="166"/>
                    <a:pt x="63" y="168"/>
                    <a:pt x="60" y="169"/>
                  </a:cubicBezTo>
                  <a:cubicBezTo>
                    <a:pt x="59" y="170"/>
                    <a:pt x="58" y="171"/>
                    <a:pt x="56" y="171"/>
                  </a:cubicBezTo>
                  <a:cubicBezTo>
                    <a:pt x="54" y="172"/>
                    <a:pt x="53" y="172"/>
                    <a:pt x="52" y="174"/>
                  </a:cubicBezTo>
                  <a:cubicBezTo>
                    <a:pt x="52" y="175"/>
                    <a:pt x="51" y="176"/>
                    <a:pt x="49" y="178"/>
                  </a:cubicBezTo>
                  <a:cubicBezTo>
                    <a:pt x="49" y="178"/>
                    <a:pt x="49" y="178"/>
                    <a:pt x="49" y="178"/>
                  </a:cubicBezTo>
                  <a:cubicBezTo>
                    <a:pt x="49" y="178"/>
                    <a:pt x="48" y="178"/>
                    <a:pt x="48" y="178"/>
                  </a:cubicBezTo>
                  <a:cubicBezTo>
                    <a:pt x="48" y="178"/>
                    <a:pt x="48" y="178"/>
                    <a:pt x="48" y="17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7" y="179"/>
                    <a:pt x="46" y="179"/>
                    <a:pt x="46" y="179"/>
                  </a:cubicBezTo>
                  <a:cubicBezTo>
                    <a:pt x="46" y="179"/>
                    <a:pt x="46" y="179"/>
                    <a:pt x="45" y="180"/>
                  </a:cubicBezTo>
                  <a:cubicBezTo>
                    <a:pt x="45" y="180"/>
                    <a:pt x="45" y="180"/>
                    <a:pt x="44" y="180"/>
                  </a:cubicBezTo>
                  <a:cubicBezTo>
                    <a:pt x="44" y="180"/>
                    <a:pt x="44" y="180"/>
                    <a:pt x="43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0"/>
                    <a:pt x="42" y="180"/>
                    <a:pt x="41" y="180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39" y="179"/>
                    <a:pt x="38" y="179"/>
                    <a:pt x="37" y="179"/>
                  </a:cubicBezTo>
                  <a:cubicBezTo>
                    <a:pt x="36" y="179"/>
                    <a:pt x="35" y="179"/>
                    <a:pt x="33" y="182"/>
                  </a:cubicBezTo>
                  <a:cubicBezTo>
                    <a:pt x="30" y="185"/>
                    <a:pt x="29" y="185"/>
                    <a:pt x="27" y="186"/>
                  </a:cubicBezTo>
                  <a:cubicBezTo>
                    <a:pt x="27" y="186"/>
                    <a:pt x="26" y="186"/>
                    <a:pt x="26" y="187"/>
                  </a:cubicBezTo>
                  <a:cubicBezTo>
                    <a:pt x="25" y="187"/>
                    <a:pt x="24" y="188"/>
                    <a:pt x="23" y="188"/>
                  </a:cubicBezTo>
                  <a:cubicBezTo>
                    <a:pt x="21" y="188"/>
                    <a:pt x="19" y="187"/>
                    <a:pt x="18" y="186"/>
                  </a:cubicBezTo>
                  <a:cubicBezTo>
                    <a:pt x="18" y="185"/>
                    <a:pt x="17" y="185"/>
                    <a:pt x="17" y="185"/>
                  </a:cubicBezTo>
                  <a:cubicBezTo>
                    <a:pt x="16" y="185"/>
                    <a:pt x="15" y="185"/>
                    <a:pt x="15" y="186"/>
                  </a:cubicBezTo>
                  <a:cubicBezTo>
                    <a:pt x="13" y="186"/>
                    <a:pt x="12" y="187"/>
                    <a:pt x="11" y="187"/>
                  </a:cubicBezTo>
                  <a:cubicBezTo>
                    <a:pt x="10" y="187"/>
                    <a:pt x="9" y="188"/>
                    <a:pt x="9" y="188"/>
                  </a:cubicBezTo>
                  <a:cubicBezTo>
                    <a:pt x="8" y="189"/>
                    <a:pt x="7" y="191"/>
                    <a:pt x="5" y="191"/>
                  </a:cubicBezTo>
                  <a:cubicBezTo>
                    <a:pt x="4" y="191"/>
                    <a:pt x="3" y="191"/>
                    <a:pt x="3" y="192"/>
                  </a:cubicBezTo>
                  <a:cubicBezTo>
                    <a:pt x="2" y="192"/>
                    <a:pt x="2" y="192"/>
                    <a:pt x="1" y="192"/>
                  </a:cubicBezTo>
                  <a:cubicBezTo>
                    <a:pt x="1" y="192"/>
                    <a:pt x="1" y="192"/>
                    <a:pt x="1" y="192"/>
                  </a:cubicBezTo>
                  <a:cubicBezTo>
                    <a:pt x="1" y="193"/>
                    <a:pt x="1" y="194"/>
                    <a:pt x="1" y="195"/>
                  </a:cubicBezTo>
                  <a:cubicBezTo>
                    <a:pt x="1" y="195"/>
                    <a:pt x="1" y="195"/>
                    <a:pt x="1" y="196"/>
                  </a:cubicBezTo>
                  <a:cubicBezTo>
                    <a:pt x="1" y="196"/>
                    <a:pt x="0" y="197"/>
                    <a:pt x="0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7"/>
                    <a:pt x="10" y="210"/>
                    <a:pt x="12" y="213"/>
                  </a:cubicBezTo>
                  <a:cubicBezTo>
                    <a:pt x="12" y="213"/>
                    <a:pt x="12" y="214"/>
                    <a:pt x="12" y="214"/>
                  </a:cubicBezTo>
                  <a:cubicBezTo>
                    <a:pt x="13" y="215"/>
                    <a:pt x="13" y="215"/>
                    <a:pt x="13" y="216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3" y="216"/>
                    <a:pt x="13" y="217"/>
                    <a:pt x="13" y="217"/>
                  </a:cubicBezTo>
                  <a:cubicBezTo>
                    <a:pt x="13" y="221"/>
                    <a:pt x="14" y="226"/>
                    <a:pt x="14" y="228"/>
                  </a:cubicBezTo>
                  <a:cubicBezTo>
                    <a:pt x="15" y="229"/>
                    <a:pt x="15" y="229"/>
                    <a:pt x="15" y="229"/>
                  </a:cubicBezTo>
                  <a:cubicBezTo>
                    <a:pt x="15" y="229"/>
                    <a:pt x="15" y="229"/>
                    <a:pt x="15" y="229"/>
                  </a:cubicBezTo>
                  <a:cubicBezTo>
                    <a:pt x="16" y="230"/>
                    <a:pt x="17" y="231"/>
                    <a:pt x="18" y="232"/>
                  </a:cubicBezTo>
                  <a:cubicBezTo>
                    <a:pt x="23" y="235"/>
                    <a:pt x="25" y="236"/>
                    <a:pt x="25" y="238"/>
                  </a:cubicBezTo>
                  <a:cubicBezTo>
                    <a:pt x="25" y="239"/>
                    <a:pt x="25" y="243"/>
                    <a:pt x="29" y="245"/>
                  </a:cubicBezTo>
                  <a:cubicBezTo>
                    <a:pt x="30" y="245"/>
                    <a:pt x="32" y="246"/>
                    <a:pt x="33" y="246"/>
                  </a:cubicBezTo>
                  <a:cubicBezTo>
                    <a:pt x="33" y="247"/>
                    <a:pt x="33" y="247"/>
                    <a:pt x="34" y="247"/>
                  </a:cubicBezTo>
                  <a:cubicBezTo>
                    <a:pt x="34" y="247"/>
                    <a:pt x="35" y="248"/>
                    <a:pt x="36" y="248"/>
                  </a:cubicBezTo>
                  <a:cubicBezTo>
                    <a:pt x="36" y="248"/>
                    <a:pt x="36" y="248"/>
                    <a:pt x="36" y="248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3" y="248"/>
                    <a:pt x="44" y="249"/>
                    <a:pt x="44" y="249"/>
                  </a:cubicBezTo>
                  <a:cubicBezTo>
                    <a:pt x="44" y="249"/>
                    <a:pt x="45" y="249"/>
                    <a:pt x="45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47" y="247"/>
                    <a:pt x="47" y="247"/>
                    <a:pt x="47" y="246"/>
                  </a:cubicBezTo>
                  <a:cubicBezTo>
                    <a:pt x="47" y="246"/>
                    <a:pt x="48" y="246"/>
                    <a:pt x="49" y="245"/>
                  </a:cubicBezTo>
                  <a:cubicBezTo>
                    <a:pt x="49" y="245"/>
                    <a:pt x="49" y="245"/>
                    <a:pt x="49" y="245"/>
                  </a:cubicBezTo>
                  <a:cubicBezTo>
                    <a:pt x="50" y="245"/>
                    <a:pt x="50" y="245"/>
                    <a:pt x="51" y="244"/>
                  </a:cubicBezTo>
                  <a:cubicBezTo>
                    <a:pt x="51" y="244"/>
                    <a:pt x="51" y="244"/>
                    <a:pt x="51" y="244"/>
                  </a:cubicBezTo>
                  <a:cubicBezTo>
                    <a:pt x="52" y="244"/>
                    <a:pt x="52" y="244"/>
                    <a:pt x="53" y="243"/>
                  </a:cubicBezTo>
                  <a:cubicBezTo>
                    <a:pt x="53" y="243"/>
                    <a:pt x="53" y="243"/>
                    <a:pt x="53" y="243"/>
                  </a:cubicBezTo>
                  <a:cubicBezTo>
                    <a:pt x="54" y="243"/>
                    <a:pt x="54" y="243"/>
                    <a:pt x="55" y="243"/>
                  </a:cubicBezTo>
                  <a:cubicBezTo>
                    <a:pt x="55" y="243"/>
                    <a:pt x="55" y="243"/>
                    <a:pt x="55" y="243"/>
                  </a:cubicBezTo>
                  <a:cubicBezTo>
                    <a:pt x="56" y="243"/>
                    <a:pt x="57" y="243"/>
                    <a:pt x="57" y="243"/>
                  </a:cubicBezTo>
                  <a:cubicBezTo>
                    <a:pt x="58" y="243"/>
                    <a:pt x="58" y="243"/>
                    <a:pt x="58" y="243"/>
                  </a:cubicBezTo>
                  <a:cubicBezTo>
                    <a:pt x="62" y="243"/>
                    <a:pt x="69" y="248"/>
                    <a:pt x="71" y="252"/>
                  </a:cubicBezTo>
                  <a:cubicBezTo>
                    <a:pt x="72" y="254"/>
                    <a:pt x="73" y="255"/>
                    <a:pt x="72" y="256"/>
                  </a:cubicBezTo>
                  <a:cubicBezTo>
                    <a:pt x="71" y="259"/>
                    <a:pt x="64" y="270"/>
                    <a:pt x="60" y="271"/>
                  </a:cubicBezTo>
                  <a:cubicBezTo>
                    <a:pt x="59" y="271"/>
                    <a:pt x="58" y="271"/>
                    <a:pt x="58" y="271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57" y="271"/>
                    <a:pt x="56" y="271"/>
                    <a:pt x="56" y="271"/>
                  </a:cubicBezTo>
                  <a:cubicBezTo>
                    <a:pt x="56" y="272"/>
                    <a:pt x="56" y="273"/>
                    <a:pt x="56" y="273"/>
                  </a:cubicBezTo>
                  <a:cubicBezTo>
                    <a:pt x="56" y="274"/>
                    <a:pt x="57" y="276"/>
                    <a:pt x="58" y="277"/>
                  </a:cubicBezTo>
                  <a:cubicBezTo>
                    <a:pt x="59" y="279"/>
                    <a:pt x="61" y="280"/>
                    <a:pt x="62" y="282"/>
                  </a:cubicBezTo>
                  <a:cubicBezTo>
                    <a:pt x="63" y="284"/>
                    <a:pt x="63" y="286"/>
                    <a:pt x="62" y="287"/>
                  </a:cubicBezTo>
                  <a:cubicBezTo>
                    <a:pt x="60" y="290"/>
                    <a:pt x="55" y="291"/>
                    <a:pt x="52" y="289"/>
                  </a:cubicBezTo>
                  <a:cubicBezTo>
                    <a:pt x="52" y="289"/>
                    <a:pt x="52" y="289"/>
                    <a:pt x="52" y="289"/>
                  </a:cubicBezTo>
                  <a:cubicBezTo>
                    <a:pt x="52" y="289"/>
                    <a:pt x="52" y="290"/>
                    <a:pt x="52" y="291"/>
                  </a:cubicBezTo>
                  <a:cubicBezTo>
                    <a:pt x="53" y="292"/>
                    <a:pt x="53" y="294"/>
                    <a:pt x="54" y="296"/>
                  </a:cubicBezTo>
                  <a:cubicBezTo>
                    <a:pt x="54" y="297"/>
                    <a:pt x="54" y="299"/>
                    <a:pt x="55" y="299"/>
                  </a:cubicBezTo>
                  <a:cubicBezTo>
                    <a:pt x="57" y="299"/>
                    <a:pt x="59" y="301"/>
                    <a:pt x="60" y="303"/>
                  </a:cubicBezTo>
                  <a:cubicBezTo>
                    <a:pt x="61" y="304"/>
                    <a:pt x="63" y="306"/>
                    <a:pt x="64" y="306"/>
                  </a:cubicBezTo>
                  <a:cubicBezTo>
                    <a:pt x="68" y="306"/>
                    <a:pt x="71" y="310"/>
                    <a:pt x="72" y="312"/>
                  </a:cubicBezTo>
                  <a:cubicBezTo>
                    <a:pt x="73" y="312"/>
                    <a:pt x="73" y="313"/>
                    <a:pt x="73" y="313"/>
                  </a:cubicBezTo>
                  <a:cubicBezTo>
                    <a:pt x="73" y="313"/>
                    <a:pt x="74" y="313"/>
                    <a:pt x="74" y="313"/>
                  </a:cubicBezTo>
                  <a:cubicBezTo>
                    <a:pt x="74" y="314"/>
                    <a:pt x="75" y="314"/>
                    <a:pt x="75" y="314"/>
                  </a:cubicBezTo>
                  <a:cubicBezTo>
                    <a:pt x="75" y="314"/>
                    <a:pt x="75" y="314"/>
                    <a:pt x="75" y="314"/>
                  </a:cubicBezTo>
                  <a:cubicBezTo>
                    <a:pt x="75" y="315"/>
                    <a:pt x="76" y="315"/>
                    <a:pt x="76" y="315"/>
                  </a:cubicBezTo>
                  <a:cubicBezTo>
                    <a:pt x="76" y="315"/>
                    <a:pt x="76" y="316"/>
                    <a:pt x="76" y="316"/>
                  </a:cubicBezTo>
                  <a:cubicBezTo>
                    <a:pt x="77" y="316"/>
                    <a:pt x="77" y="316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80" y="316"/>
                    <a:pt x="80" y="316"/>
                    <a:pt x="80" y="316"/>
                  </a:cubicBezTo>
                  <a:cubicBezTo>
                    <a:pt x="80" y="316"/>
                    <a:pt x="80" y="316"/>
                    <a:pt x="80" y="316"/>
                  </a:cubicBezTo>
                  <a:cubicBezTo>
                    <a:pt x="81" y="315"/>
                    <a:pt x="82" y="314"/>
                    <a:pt x="85" y="314"/>
                  </a:cubicBezTo>
                  <a:cubicBezTo>
                    <a:pt x="87" y="314"/>
                    <a:pt x="90" y="315"/>
                    <a:pt x="93" y="317"/>
                  </a:cubicBezTo>
                  <a:cubicBezTo>
                    <a:pt x="94" y="319"/>
                    <a:pt x="100" y="323"/>
                    <a:pt x="105" y="326"/>
                  </a:cubicBezTo>
                  <a:cubicBezTo>
                    <a:pt x="109" y="329"/>
                    <a:pt x="113" y="332"/>
                    <a:pt x="115" y="334"/>
                  </a:cubicBezTo>
                  <a:cubicBezTo>
                    <a:pt x="120" y="338"/>
                    <a:pt x="132" y="342"/>
                    <a:pt x="136" y="342"/>
                  </a:cubicBezTo>
                  <a:cubicBezTo>
                    <a:pt x="136" y="342"/>
                    <a:pt x="136" y="342"/>
                    <a:pt x="136" y="342"/>
                  </a:cubicBezTo>
                  <a:cubicBezTo>
                    <a:pt x="138" y="342"/>
                    <a:pt x="140" y="343"/>
                    <a:pt x="142" y="343"/>
                  </a:cubicBezTo>
                  <a:cubicBezTo>
                    <a:pt x="145" y="344"/>
                    <a:pt x="147" y="345"/>
                    <a:pt x="150" y="345"/>
                  </a:cubicBezTo>
                  <a:cubicBezTo>
                    <a:pt x="151" y="345"/>
                    <a:pt x="151" y="345"/>
                    <a:pt x="151" y="345"/>
                  </a:cubicBezTo>
                  <a:cubicBezTo>
                    <a:pt x="152" y="345"/>
                    <a:pt x="152" y="345"/>
                    <a:pt x="153" y="345"/>
                  </a:cubicBezTo>
                  <a:cubicBezTo>
                    <a:pt x="153" y="345"/>
                    <a:pt x="153" y="344"/>
                    <a:pt x="154" y="344"/>
                  </a:cubicBezTo>
                  <a:cubicBezTo>
                    <a:pt x="154" y="344"/>
                    <a:pt x="155" y="344"/>
                    <a:pt x="155" y="343"/>
                  </a:cubicBezTo>
                  <a:cubicBezTo>
                    <a:pt x="156" y="342"/>
                    <a:pt x="157" y="341"/>
                    <a:pt x="158" y="341"/>
                  </a:cubicBezTo>
                  <a:cubicBezTo>
                    <a:pt x="159" y="341"/>
                    <a:pt x="160" y="342"/>
                    <a:pt x="161" y="343"/>
                  </a:cubicBezTo>
                  <a:cubicBezTo>
                    <a:pt x="161" y="343"/>
                    <a:pt x="161" y="344"/>
                    <a:pt x="162" y="344"/>
                  </a:cubicBezTo>
                  <a:cubicBezTo>
                    <a:pt x="162" y="344"/>
                    <a:pt x="162" y="345"/>
                    <a:pt x="162" y="345"/>
                  </a:cubicBezTo>
                  <a:cubicBezTo>
                    <a:pt x="162" y="345"/>
                    <a:pt x="162" y="346"/>
                    <a:pt x="162" y="346"/>
                  </a:cubicBezTo>
                  <a:cubicBezTo>
                    <a:pt x="162" y="346"/>
                    <a:pt x="162" y="346"/>
                    <a:pt x="162" y="346"/>
                  </a:cubicBezTo>
                  <a:cubicBezTo>
                    <a:pt x="163" y="347"/>
                    <a:pt x="163" y="347"/>
                    <a:pt x="163" y="348"/>
                  </a:cubicBezTo>
                  <a:cubicBezTo>
                    <a:pt x="163" y="348"/>
                    <a:pt x="163" y="348"/>
                    <a:pt x="163" y="348"/>
                  </a:cubicBezTo>
                  <a:cubicBezTo>
                    <a:pt x="163" y="347"/>
                    <a:pt x="164" y="346"/>
                    <a:pt x="164" y="346"/>
                  </a:cubicBezTo>
                  <a:cubicBezTo>
                    <a:pt x="164" y="346"/>
                    <a:pt x="164" y="346"/>
                    <a:pt x="164" y="346"/>
                  </a:cubicBezTo>
                  <a:cubicBezTo>
                    <a:pt x="165" y="345"/>
                    <a:pt x="165" y="345"/>
                    <a:pt x="166" y="344"/>
                  </a:cubicBezTo>
                  <a:cubicBezTo>
                    <a:pt x="166" y="344"/>
                    <a:pt x="166" y="344"/>
                    <a:pt x="166" y="344"/>
                  </a:cubicBezTo>
                  <a:cubicBezTo>
                    <a:pt x="166" y="344"/>
                    <a:pt x="167" y="343"/>
                    <a:pt x="167" y="343"/>
                  </a:cubicBezTo>
                  <a:cubicBezTo>
                    <a:pt x="167" y="343"/>
                    <a:pt x="167" y="343"/>
                    <a:pt x="167" y="343"/>
                  </a:cubicBezTo>
                  <a:cubicBezTo>
                    <a:pt x="168" y="343"/>
                    <a:pt x="168" y="343"/>
                    <a:pt x="169" y="343"/>
                  </a:cubicBezTo>
                  <a:cubicBezTo>
                    <a:pt x="169" y="342"/>
                    <a:pt x="170" y="342"/>
                    <a:pt x="170" y="342"/>
                  </a:cubicBezTo>
                  <a:cubicBezTo>
                    <a:pt x="173" y="339"/>
                    <a:pt x="176" y="340"/>
                    <a:pt x="182" y="343"/>
                  </a:cubicBezTo>
                  <a:cubicBezTo>
                    <a:pt x="183" y="343"/>
                    <a:pt x="184" y="343"/>
                    <a:pt x="185" y="343"/>
                  </a:cubicBezTo>
                  <a:cubicBezTo>
                    <a:pt x="186" y="343"/>
                    <a:pt x="187" y="343"/>
                    <a:pt x="187" y="343"/>
                  </a:cubicBezTo>
                  <a:cubicBezTo>
                    <a:pt x="188" y="343"/>
                    <a:pt x="189" y="343"/>
                    <a:pt x="189" y="343"/>
                  </a:cubicBezTo>
                  <a:cubicBezTo>
                    <a:pt x="189" y="343"/>
                    <a:pt x="190" y="343"/>
                    <a:pt x="190" y="343"/>
                  </a:cubicBezTo>
                  <a:cubicBezTo>
                    <a:pt x="190" y="343"/>
                    <a:pt x="191" y="344"/>
                    <a:pt x="191" y="344"/>
                  </a:cubicBezTo>
                  <a:cubicBezTo>
                    <a:pt x="191" y="344"/>
                    <a:pt x="192" y="344"/>
                    <a:pt x="192" y="344"/>
                  </a:cubicBezTo>
                  <a:cubicBezTo>
                    <a:pt x="192" y="344"/>
                    <a:pt x="193" y="345"/>
                    <a:pt x="193" y="345"/>
                  </a:cubicBezTo>
                  <a:cubicBezTo>
                    <a:pt x="193" y="345"/>
                    <a:pt x="193" y="345"/>
                    <a:pt x="194" y="345"/>
                  </a:cubicBezTo>
                  <a:cubicBezTo>
                    <a:pt x="194" y="346"/>
                    <a:pt x="194" y="346"/>
                    <a:pt x="194" y="346"/>
                  </a:cubicBezTo>
                  <a:cubicBezTo>
                    <a:pt x="195" y="346"/>
                    <a:pt x="195" y="346"/>
                    <a:pt x="195" y="346"/>
                  </a:cubicBezTo>
                  <a:cubicBezTo>
                    <a:pt x="196" y="345"/>
                    <a:pt x="196" y="345"/>
                    <a:pt x="196" y="345"/>
                  </a:cubicBezTo>
                  <a:cubicBezTo>
                    <a:pt x="196" y="345"/>
                    <a:pt x="196" y="345"/>
                    <a:pt x="196" y="345"/>
                  </a:cubicBezTo>
                  <a:cubicBezTo>
                    <a:pt x="197" y="345"/>
                    <a:pt x="198" y="345"/>
                    <a:pt x="198" y="345"/>
                  </a:cubicBezTo>
                  <a:cubicBezTo>
                    <a:pt x="198" y="345"/>
                    <a:pt x="199" y="343"/>
                    <a:pt x="200" y="343"/>
                  </a:cubicBezTo>
                  <a:cubicBezTo>
                    <a:pt x="200" y="342"/>
                    <a:pt x="201" y="341"/>
                    <a:pt x="202" y="341"/>
                  </a:cubicBezTo>
                  <a:cubicBezTo>
                    <a:pt x="202" y="340"/>
                    <a:pt x="203" y="339"/>
                    <a:pt x="203" y="339"/>
                  </a:cubicBezTo>
                  <a:cubicBezTo>
                    <a:pt x="204" y="337"/>
                    <a:pt x="205" y="335"/>
                    <a:pt x="208" y="336"/>
                  </a:cubicBezTo>
                  <a:cubicBezTo>
                    <a:pt x="208" y="336"/>
                    <a:pt x="208" y="335"/>
                    <a:pt x="208" y="335"/>
                  </a:cubicBezTo>
                  <a:cubicBezTo>
                    <a:pt x="209" y="335"/>
                    <a:pt x="210" y="335"/>
                    <a:pt x="210" y="334"/>
                  </a:cubicBezTo>
                  <a:cubicBezTo>
                    <a:pt x="211" y="333"/>
                    <a:pt x="213" y="332"/>
                    <a:pt x="215" y="331"/>
                  </a:cubicBezTo>
                  <a:cubicBezTo>
                    <a:pt x="215" y="330"/>
                    <a:pt x="216" y="330"/>
                    <a:pt x="216" y="330"/>
                  </a:cubicBezTo>
                  <a:cubicBezTo>
                    <a:pt x="220" y="328"/>
                    <a:pt x="224" y="328"/>
                    <a:pt x="227" y="329"/>
                  </a:cubicBezTo>
                  <a:cubicBezTo>
                    <a:pt x="228" y="329"/>
                    <a:pt x="229" y="329"/>
                    <a:pt x="230" y="329"/>
                  </a:cubicBezTo>
                  <a:cubicBezTo>
                    <a:pt x="232" y="328"/>
                    <a:pt x="234" y="327"/>
                    <a:pt x="235" y="327"/>
                  </a:cubicBezTo>
                  <a:cubicBezTo>
                    <a:pt x="237" y="327"/>
                    <a:pt x="239" y="328"/>
                    <a:pt x="239" y="330"/>
                  </a:cubicBezTo>
                  <a:cubicBezTo>
                    <a:pt x="239" y="330"/>
                    <a:pt x="240" y="332"/>
                    <a:pt x="240" y="333"/>
                  </a:cubicBezTo>
                  <a:cubicBezTo>
                    <a:pt x="241" y="334"/>
                    <a:pt x="242" y="335"/>
                    <a:pt x="243" y="337"/>
                  </a:cubicBezTo>
                  <a:cubicBezTo>
                    <a:pt x="243" y="337"/>
                    <a:pt x="243" y="337"/>
                    <a:pt x="243" y="337"/>
                  </a:cubicBezTo>
                  <a:cubicBezTo>
                    <a:pt x="244" y="338"/>
                    <a:pt x="244" y="338"/>
                    <a:pt x="244" y="338"/>
                  </a:cubicBezTo>
                  <a:cubicBezTo>
                    <a:pt x="244" y="338"/>
                    <a:pt x="244" y="338"/>
                    <a:pt x="245" y="338"/>
                  </a:cubicBezTo>
                  <a:cubicBezTo>
                    <a:pt x="245" y="338"/>
                    <a:pt x="245" y="338"/>
                    <a:pt x="245" y="338"/>
                  </a:cubicBezTo>
                  <a:cubicBezTo>
                    <a:pt x="245" y="338"/>
                    <a:pt x="246" y="338"/>
                    <a:pt x="246" y="339"/>
                  </a:cubicBezTo>
                  <a:cubicBezTo>
                    <a:pt x="246" y="339"/>
                    <a:pt x="246" y="339"/>
                    <a:pt x="247" y="339"/>
                  </a:cubicBezTo>
                  <a:cubicBezTo>
                    <a:pt x="247" y="339"/>
                    <a:pt x="247" y="339"/>
                    <a:pt x="247" y="339"/>
                  </a:cubicBezTo>
                  <a:cubicBezTo>
                    <a:pt x="247" y="339"/>
                    <a:pt x="247" y="339"/>
                    <a:pt x="247" y="339"/>
                  </a:cubicBezTo>
                  <a:cubicBezTo>
                    <a:pt x="248" y="339"/>
                    <a:pt x="248" y="338"/>
                    <a:pt x="248" y="338"/>
                  </a:cubicBezTo>
                  <a:cubicBezTo>
                    <a:pt x="249" y="338"/>
                    <a:pt x="251" y="337"/>
                    <a:pt x="252" y="337"/>
                  </a:cubicBezTo>
                  <a:cubicBezTo>
                    <a:pt x="255" y="337"/>
                    <a:pt x="259" y="340"/>
                    <a:pt x="259" y="343"/>
                  </a:cubicBezTo>
                  <a:cubicBezTo>
                    <a:pt x="259" y="347"/>
                    <a:pt x="259" y="347"/>
                    <a:pt x="260" y="347"/>
                  </a:cubicBezTo>
                  <a:cubicBezTo>
                    <a:pt x="263" y="347"/>
                    <a:pt x="266" y="348"/>
                    <a:pt x="266" y="355"/>
                  </a:cubicBezTo>
                  <a:cubicBezTo>
                    <a:pt x="266" y="356"/>
                    <a:pt x="266" y="357"/>
                    <a:pt x="266" y="359"/>
                  </a:cubicBezTo>
                  <a:cubicBezTo>
                    <a:pt x="266" y="363"/>
                    <a:pt x="267" y="368"/>
                    <a:pt x="263" y="373"/>
                  </a:cubicBezTo>
                  <a:cubicBezTo>
                    <a:pt x="258" y="378"/>
                    <a:pt x="254" y="385"/>
                    <a:pt x="254" y="387"/>
                  </a:cubicBezTo>
                  <a:cubicBezTo>
                    <a:pt x="254" y="388"/>
                    <a:pt x="254" y="389"/>
                    <a:pt x="254" y="390"/>
                  </a:cubicBezTo>
                  <a:cubicBezTo>
                    <a:pt x="255" y="390"/>
                    <a:pt x="257" y="390"/>
                    <a:pt x="258" y="390"/>
                  </a:cubicBezTo>
                  <a:cubicBezTo>
                    <a:pt x="260" y="390"/>
                    <a:pt x="265" y="391"/>
                    <a:pt x="266" y="393"/>
                  </a:cubicBezTo>
                  <a:cubicBezTo>
                    <a:pt x="266" y="394"/>
                    <a:pt x="266" y="395"/>
                    <a:pt x="266" y="396"/>
                  </a:cubicBezTo>
                  <a:cubicBezTo>
                    <a:pt x="266" y="396"/>
                    <a:pt x="266" y="399"/>
                    <a:pt x="267" y="401"/>
                  </a:cubicBezTo>
                  <a:cubicBezTo>
                    <a:pt x="267" y="402"/>
                    <a:pt x="268" y="402"/>
                    <a:pt x="268" y="402"/>
                  </a:cubicBezTo>
                  <a:cubicBezTo>
                    <a:pt x="270" y="402"/>
                    <a:pt x="272" y="403"/>
                    <a:pt x="273" y="405"/>
                  </a:cubicBezTo>
                  <a:cubicBezTo>
                    <a:pt x="274" y="406"/>
                    <a:pt x="275" y="407"/>
                    <a:pt x="274" y="410"/>
                  </a:cubicBezTo>
                  <a:cubicBezTo>
                    <a:pt x="274" y="410"/>
                    <a:pt x="274" y="410"/>
                    <a:pt x="274" y="410"/>
                  </a:cubicBezTo>
                  <a:cubicBezTo>
                    <a:pt x="273" y="411"/>
                    <a:pt x="273" y="411"/>
                    <a:pt x="273" y="411"/>
                  </a:cubicBezTo>
                  <a:cubicBezTo>
                    <a:pt x="273" y="412"/>
                    <a:pt x="272" y="414"/>
                    <a:pt x="272" y="414"/>
                  </a:cubicBezTo>
                  <a:cubicBezTo>
                    <a:pt x="275" y="414"/>
                    <a:pt x="278" y="415"/>
                    <a:pt x="279" y="416"/>
                  </a:cubicBezTo>
                  <a:cubicBezTo>
                    <a:pt x="280" y="417"/>
                    <a:pt x="280" y="418"/>
                    <a:pt x="280" y="420"/>
                  </a:cubicBezTo>
                  <a:cubicBezTo>
                    <a:pt x="280" y="420"/>
                    <a:pt x="280" y="421"/>
                    <a:pt x="280" y="421"/>
                  </a:cubicBezTo>
                  <a:cubicBezTo>
                    <a:pt x="281" y="422"/>
                    <a:pt x="282" y="422"/>
                    <a:pt x="282" y="422"/>
                  </a:cubicBezTo>
                  <a:cubicBezTo>
                    <a:pt x="283" y="422"/>
                    <a:pt x="284" y="422"/>
                    <a:pt x="284" y="421"/>
                  </a:cubicBezTo>
                  <a:cubicBezTo>
                    <a:pt x="285" y="421"/>
                    <a:pt x="286" y="421"/>
                    <a:pt x="286" y="421"/>
                  </a:cubicBezTo>
                  <a:cubicBezTo>
                    <a:pt x="287" y="420"/>
                    <a:pt x="288" y="420"/>
                    <a:pt x="289" y="420"/>
                  </a:cubicBezTo>
                  <a:cubicBezTo>
                    <a:pt x="290" y="420"/>
                    <a:pt x="290" y="420"/>
                    <a:pt x="290" y="420"/>
                  </a:cubicBezTo>
                  <a:cubicBezTo>
                    <a:pt x="290" y="420"/>
                    <a:pt x="290" y="420"/>
                    <a:pt x="291" y="420"/>
                  </a:cubicBezTo>
                  <a:cubicBezTo>
                    <a:pt x="291" y="420"/>
                    <a:pt x="291" y="420"/>
                    <a:pt x="291" y="420"/>
                  </a:cubicBezTo>
                  <a:cubicBezTo>
                    <a:pt x="291" y="420"/>
                    <a:pt x="291" y="420"/>
                    <a:pt x="291" y="420"/>
                  </a:cubicBezTo>
                  <a:cubicBezTo>
                    <a:pt x="293" y="421"/>
                    <a:pt x="293" y="422"/>
                    <a:pt x="294" y="423"/>
                  </a:cubicBezTo>
                  <a:cubicBezTo>
                    <a:pt x="295" y="424"/>
                    <a:pt x="295" y="425"/>
                    <a:pt x="296" y="425"/>
                  </a:cubicBezTo>
                  <a:cubicBezTo>
                    <a:pt x="296" y="424"/>
                    <a:pt x="295" y="421"/>
                    <a:pt x="295" y="420"/>
                  </a:cubicBezTo>
                  <a:cubicBezTo>
                    <a:pt x="293" y="418"/>
                    <a:pt x="294" y="415"/>
                    <a:pt x="295" y="413"/>
                  </a:cubicBezTo>
                  <a:cubicBezTo>
                    <a:pt x="295" y="411"/>
                    <a:pt x="297" y="411"/>
                    <a:pt x="298" y="411"/>
                  </a:cubicBezTo>
                  <a:cubicBezTo>
                    <a:pt x="298" y="411"/>
                    <a:pt x="299" y="411"/>
                    <a:pt x="299" y="411"/>
                  </a:cubicBezTo>
                  <a:cubicBezTo>
                    <a:pt x="300" y="411"/>
                    <a:pt x="301" y="411"/>
                    <a:pt x="301" y="411"/>
                  </a:cubicBezTo>
                  <a:cubicBezTo>
                    <a:pt x="301" y="411"/>
                    <a:pt x="301" y="411"/>
                    <a:pt x="302" y="411"/>
                  </a:cubicBezTo>
                  <a:cubicBezTo>
                    <a:pt x="302" y="410"/>
                    <a:pt x="302" y="410"/>
                    <a:pt x="303" y="410"/>
                  </a:cubicBezTo>
                  <a:cubicBezTo>
                    <a:pt x="303" y="410"/>
                    <a:pt x="303" y="410"/>
                    <a:pt x="303" y="410"/>
                  </a:cubicBezTo>
                  <a:cubicBezTo>
                    <a:pt x="303" y="410"/>
                    <a:pt x="304" y="409"/>
                    <a:pt x="304" y="409"/>
                  </a:cubicBezTo>
                  <a:cubicBezTo>
                    <a:pt x="304" y="409"/>
                    <a:pt x="304" y="409"/>
                    <a:pt x="304" y="409"/>
                  </a:cubicBezTo>
                  <a:cubicBezTo>
                    <a:pt x="304" y="409"/>
                    <a:pt x="304" y="408"/>
                    <a:pt x="305" y="408"/>
                  </a:cubicBezTo>
                  <a:cubicBezTo>
                    <a:pt x="305" y="408"/>
                    <a:pt x="305" y="408"/>
                    <a:pt x="306" y="407"/>
                  </a:cubicBezTo>
                  <a:cubicBezTo>
                    <a:pt x="306" y="407"/>
                    <a:pt x="307" y="407"/>
                    <a:pt x="307" y="407"/>
                  </a:cubicBezTo>
                  <a:cubicBezTo>
                    <a:pt x="308" y="407"/>
                    <a:pt x="310" y="408"/>
                    <a:pt x="310" y="408"/>
                  </a:cubicBezTo>
                  <a:cubicBezTo>
                    <a:pt x="311" y="408"/>
                    <a:pt x="312" y="408"/>
                    <a:pt x="312" y="408"/>
                  </a:cubicBezTo>
                  <a:cubicBezTo>
                    <a:pt x="313" y="407"/>
                    <a:pt x="314" y="406"/>
                    <a:pt x="316" y="406"/>
                  </a:cubicBezTo>
                  <a:cubicBezTo>
                    <a:pt x="317" y="406"/>
                    <a:pt x="318" y="407"/>
                    <a:pt x="319" y="407"/>
                  </a:cubicBezTo>
                  <a:cubicBezTo>
                    <a:pt x="320" y="408"/>
                    <a:pt x="322" y="408"/>
                    <a:pt x="323" y="407"/>
                  </a:cubicBezTo>
                  <a:cubicBezTo>
                    <a:pt x="325" y="406"/>
                    <a:pt x="328" y="406"/>
                    <a:pt x="329" y="407"/>
                  </a:cubicBezTo>
                  <a:cubicBezTo>
                    <a:pt x="329" y="407"/>
                    <a:pt x="329" y="407"/>
                    <a:pt x="330" y="407"/>
                  </a:cubicBezTo>
                  <a:cubicBezTo>
                    <a:pt x="330" y="407"/>
                    <a:pt x="330" y="407"/>
                    <a:pt x="330" y="407"/>
                  </a:cubicBezTo>
                  <a:cubicBezTo>
                    <a:pt x="331" y="404"/>
                    <a:pt x="337" y="400"/>
                    <a:pt x="340" y="400"/>
                  </a:cubicBezTo>
                  <a:cubicBezTo>
                    <a:pt x="341" y="400"/>
                    <a:pt x="341" y="400"/>
                    <a:pt x="342" y="401"/>
                  </a:cubicBezTo>
                  <a:cubicBezTo>
                    <a:pt x="342" y="401"/>
                    <a:pt x="342" y="401"/>
                    <a:pt x="343" y="402"/>
                  </a:cubicBezTo>
                  <a:cubicBezTo>
                    <a:pt x="344" y="403"/>
                    <a:pt x="345" y="404"/>
                    <a:pt x="350" y="405"/>
                  </a:cubicBezTo>
                  <a:cubicBezTo>
                    <a:pt x="352" y="405"/>
                    <a:pt x="354" y="406"/>
                    <a:pt x="355" y="408"/>
                  </a:cubicBezTo>
                  <a:cubicBezTo>
                    <a:pt x="356" y="409"/>
                    <a:pt x="356" y="411"/>
                    <a:pt x="355" y="412"/>
                  </a:cubicBezTo>
                  <a:cubicBezTo>
                    <a:pt x="355" y="413"/>
                    <a:pt x="355" y="413"/>
                    <a:pt x="355" y="414"/>
                  </a:cubicBezTo>
                  <a:cubicBezTo>
                    <a:pt x="355" y="415"/>
                    <a:pt x="362" y="420"/>
                    <a:pt x="364" y="420"/>
                  </a:cubicBezTo>
                  <a:cubicBezTo>
                    <a:pt x="365" y="420"/>
                    <a:pt x="365" y="420"/>
                    <a:pt x="365" y="421"/>
                  </a:cubicBezTo>
                  <a:cubicBezTo>
                    <a:pt x="365" y="421"/>
                    <a:pt x="365" y="421"/>
                    <a:pt x="366" y="421"/>
                  </a:cubicBezTo>
                  <a:cubicBezTo>
                    <a:pt x="366" y="421"/>
                    <a:pt x="366" y="421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8" y="422"/>
                    <a:pt x="369" y="422"/>
                  </a:cubicBezTo>
                  <a:cubicBezTo>
                    <a:pt x="370" y="422"/>
                    <a:pt x="370" y="422"/>
                    <a:pt x="370" y="422"/>
                  </a:cubicBezTo>
                  <a:cubicBezTo>
                    <a:pt x="371" y="422"/>
                    <a:pt x="371" y="421"/>
                    <a:pt x="371" y="421"/>
                  </a:cubicBezTo>
                  <a:cubicBezTo>
                    <a:pt x="372" y="419"/>
                    <a:pt x="374" y="418"/>
                    <a:pt x="376" y="418"/>
                  </a:cubicBezTo>
                  <a:cubicBezTo>
                    <a:pt x="378" y="418"/>
                    <a:pt x="380" y="419"/>
                    <a:pt x="381" y="421"/>
                  </a:cubicBezTo>
                  <a:cubicBezTo>
                    <a:pt x="381" y="422"/>
                    <a:pt x="382" y="422"/>
                    <a:pt x="382" y="422"/>
                  </a:cubicBezTo>
                  <a:cubicBezTo>
                    <a:pt x="382" y="422"/>
                    <a:pt x="383" y="422"/>
                    <a:pt x="384" y="421"/>
                  </a:cubicBezTo>
                  <a:cubicBezTo>
                    <a:pt x="385" y="420"/>
                    <a:pt x="386" y="420"/>
                    <a:pt x="387" y="420"/>
                  </a:cubicBezTo>
                  <a:cubicBezTo>
                    <a:pt x="389" y="420"/>
                    <a:pt x="391" y="421"/>
                    <a:pt x="391" y="423"/>
                  </a:cubicBezTo>
                  <a:cubicBezTo>
                    <a:pt x="392" y="424"/>
                    <a:pt x="392" y="427"/>
                    <a:pt x="390" y="429"/>
                  </a:cubicBezTo>
                  <a:cubicBezTo>
                    <a:pt x="390" y="429"/>
                    <a:pt x="390" y="429"/>
                    <a:pt x="390" y="429"/>
                  </a:cubicBezTo>
                  <a:cubicBezTo>
                    <a:pt x="390" y="431"/>
                    <a:pt x="391" y="434"/>
                    <a:pt x="392" y="435"/>
                  </a:cubicBezTo>
                  <a:cubicBezTo>
                    <a:pt x="393" y="435"/>
                    <a:pt x="393" y="434"/>
                    <a:pt x="392" y="433"/>
                  </a:cubicBezTo>
                  <a:cubicBezTo>
                    <a:pt x="391" y="428"/>
                    <a:pt x="398" y="424"/>
                    <a:pt x="409" y="421"/>
                  </a:cubicBezTo>
                  <a:cubicBezTo>
                    <a:pt x="419" y="417"/>
                    <a:pt x="429" y="411"/>
                    <a:pt x="430" y="409"/>
                  </a:cubicBezTo>
                  <a:cubicBezTo>
                    <a:pt x="430" y="408"/>
                    <a:pt x="431" y="407"/>
                    <a:pt x="433" y="407"/>
                  </a:cubicBezTo>
                  <a:cubicBezTo>
                    <a:pt x="433" y="407"/>
                    <a:pt x="434" y="408"/>
                    <a:pt x="436" y="408"/>
                  </a:cubicBezTo>
                  <a:cubicBezTo>
                    <a:pt x="438" y="409"/>
                    <a:pt x="441" y="409"/>
                    <a:pt x="442" y="408"/>
                  </a:cubicBezTo>
                  <a:cubicBezTo>
                    <a:pt x="445" y="406"/>
                    <a:pt x="454" y="405"/>
                    <a:pt x="461" y="405"/>
                  </a:cubicBezTo>
                  <a:cubicBezTo>
                    <a:pt x="462" y="405"/>
                    <a:pt x="462" y="405"/>
                    <a:pt x="462" y="405"/>
                  </a:cubicBezTo>
                  <a:cubicBezTo>
                    <a:pt x="463" y="405"/>
                    <a:pt x="464" y="405"/>
                    <a:pt x="465" y="403"/>
                  </a:cubicBezTo>
                  <a:cubicBezTo>
                    <a:pt x="465" y="402"/>
                    <a:pt x="466" y="401"/>
                    <a:pt x="468" y="400"/>
                  </a:cubicBezTo>
                  <a:cubicBezTo>
                    <a:pt x="469" y="399"/>
                    <a:pt x="470" y="398"/>
                    <a:pt x="470" y="397"/>
                  </a:cubicBezTo>
                  <a:cubicBezTo>
                    <a:pt x="472" y="396"/>
                    <a:pt x="472" y="395"/>
                    <a:pt x="475" y="394"/>
                  </a:cubicBezTo>
                  <a:cubicBezTo>
                    <a:pt x="479" y="393"/>
                    <a:pt x="480" y="390"/>
                    <a:pt x="480" y="389"/>
                  </a:cubicBezTo>
                  <a:cubicBezTo>
                    <a:pt x="480" y="387"/>
                    <a:pt x="483" y="386"/>
                    <a:pt x="485" y="385"/>
                  </a:cubicBezTo>
                  <a:cubicBezTo>
                    <a:pt x="486" y="384"/>
                    <a:pt x="488" y="384"/>
                    <a:pt x="488" y="384"/>
                  </a:cubicBezTo>
                  <a:cubicBezTo>
                    <a:pt x="488" y="382"/>
                    <a:pt x="490" y="381"/>
                    <a:pt x="492" y="380"/>
                  </a:cubicBezTo>
                  <a:cubicBezTo>
                    <a:pt x="492" y="380"/>
                    <a:pt x="494" y="379"/>
                    <a:pt x="494" y="379"/>
                  </a:cubicBezTo>
                  <a:cubicBezTo>
                    <a:pt x="494" y="376"/>
                    <a:pt x="496" y="375"/>
                    <a:pt x="497" y="374"/>
                  </a:cubicBezTo>
                  <a:cubicBezTo>
                    <a:pt x="498" y="374"/>
                    <a:pt x="499" y="374"/>
                    <a:pt x="499" y="373"/>
                  </a:cubicBezTo>
                  <a:cubicBezTo>
                    <a:pt x="499" y="373"/>
                    <a:pt x="499" y="371"/>
                    <a:pt x="499" y="370"/>
                  </a:cubicBezTo>
                  <a:cubicBezTo>
                    <a:pt x="499" y="368"/>
                    <a:pt x="498" y="365"/>
                    <a:pt x="501" y="364"/>
                  </a:cubicBezTo>
                  <a:cubicBezTo>
                    <a:pt x="500" y="364"/>
                    <a:pt x="500" y="363"/>
                    <a:pt x="500" y="363"/>
                  </a:cubicBezTo>
                  <a:cubicBezTo>
                    <a:pt x="499" y="362"/>
                    <a:pt x="499" y="362"/>
                    <a:pt x="499" y="361"/>
                  </a:cubicBezTo>
                  <a:cubicBezTo>
                    <a:pt x="498" y="360"/>
                    <a:pt x="499" y="359"/>
                    <a:pt x="499" y="359"/>
                  </a:cubicBezTo>
                  <a:cubicBezTo>
                    <a:pt x="500" y="358"/>
                    <a:pt x="501" y="357"/>
                    <a:pt x="503" y="356"/>
                  </a:cubicBezTo>
                  <a:cubicBezTo>
                    <a:pt x="505" y="356"/>
                    <a:pt x="506" y="356"/>
                    <a:pt x="507" y="355"/>
                  </a:cubicBezTo>
                  <a:cubicBezTo>
                    <a:pt x="510" y="353"/>
                    <a:pt x="511" y="351"/>
                    <a:pt x="512" y="348"/>
                  </a:cubicBezTo>
                  <a:cubicBezTo>
                    <a:pt x="512" y="344"/>
                    <a:pt x="518" y="341"/>
                    <a:pt x="520" y="340"/>
                  </a:cubicBezTo>
                  <a:cubicBezTo>
                    <a:pt x="521" y="340"/>
                    <a:pt x="522" y="337"/>
                    <a:pt x="521" y="333"/>
                  </a:cubicBezTo>
                  <a:cubicBezTo>
                    <a:pt x="521" y="331"/>
                    <a:pt x="522" y="329"/>
                    <a:pt x="523" y="329"/>
                  </a:cubicBezTo>
                  <a:cubicBezTo>
                    <a:pt x="522" y="328"/>
                    <a:pt x="522" y="327"/>
                    <a:pt x="522" y="326"/>
                  </a:cubicBezTo>
                  <a:cubicBezTo>
                    <a:pt x="523" y="325"/>
                    <a:pt x="523" y="324"/>
                    <a:pt x="525" y="323"/>
                  </a:cubicBezTo>
                  <a:cubicBezTo>
                    <a:pt x="523" y="323"/>
                    <a:pt x="522" y="321"/>
                    <a:pt x="521" y="320"/>
                  </a:cubicBezTo>
                  <a:cubicBezTo>
                    <a:pt x="520" y="320"/>
                    <a:pt x="520" y="320"/>
                    <a:pt x="520" y="320"/>
                  </a:cubicBezTo>
                  <a:cubicBezTo>
                    <a:pt x="519" y="320"/>
                    <a:pt x="518" y="321"/>
                    <a:pt x="517" y="321"/>
                  </a:cubicBezTo>
                  <a:cubicBezTo>
                    <a:pt x="515" y="321"/>
                    <a:pt x="512" y="319"/>
                    <a:pt x="512" y="317"/>
                  </a:cubicBezTo>
                  <a:cubicBezTo>
                    <a:pt x="511" y="316"/>
                    <a:pt x="512" y="314"/>
                    <a:pt x="514" y="314"/>
                  </a:cubicBezTo>
                  <a:cubicBezTo>
                    <a:pt x="516" y="313"/>
                    <a:pt x="519" y="312"/>
                    <a:pt x="521" y="310"/>
                  </a:cubicBezTo>
                  <a:cubicBezTo>
                    <a:pt x="523" y="310"/>
                    <a:pt x="524" y="309"/>
                    <a:pt x="525" y="308"/>
                  </a:cubicBezTo>
                  <a:cubicBezTo>
                    <a:pt x="524" y="307"/>
                    <a:pt x="521" y="306"/>
                    <a:pt x="520" y="306"/>
                  </a:cubicBezTo>
                  <a:cubicBezTo>
                    <a:pt x="520" y="306"/>
                    <a:pt x="520" y="306"/>
                    <a:pt x="520" y="306"/>
                  </a:cubicBezTo>
                  <a:cubicBezTo>
                    <a:pt x="517" y="306"/>
                    <a:pt x="515" y="303"/>
                    <a:pt x="513" y="301"/>
                  </a:cubicBezTo>
                  <a:cubicBezTo>
                    <a:pt x="512" y="300"/>
                    <a:pt x="511" y="298"/>
                    <a:pt x="510" y="298"/>
                  </a:cubicBezTo>
                  <a:cubicBezTo>
                    <a:pt x="507" y="298"/>
                    <a:pt x="507" y="297"/>
                    <a:pt x="507" y="296"/>
                  </a:cubicBezTo>
                  <a:cubicBezTo>
                    <a:pt x="507" y="293"/>
                    <a:pt x="511" y="293"/>
                    <a:pt x="512" y="293"/>
                  </a:cubicBezTo>
                  <a:cubicBezTo>
                    <a:pt x="514" y="293"/>
                    <a:pt x="516" y="293"/>
                    <a:pt x="517" y="294"/>
                  </a:cubicBezTo>
                  <a:cubicBezTo>
                    <a:pt x="520" y="296"/>
                    <a:pt x="522" y="297"/>
                    <a:pt x="524" y="297"/>
                  </a:cubicBezTo>
                  <a:cubicBezTo>
                    <a:pt x="523" y="295"/>
                    <a:pt x="520" y="292"/>
                    <a:pt x="515" y="289"/>
                  </a:cubicBezTo>
                  <a:cubicBezTo>
                    <a:pt x="513" y="287"/>
                    <a:pt x="513" y="284"/>
                    <a:pt x="513" y="283"/>
                  </a:cubicBezTo>
                  <a:cubicBezTo>
                    <a:pt x="513" y="282"/>
                    <a:pt x="513" y="282"/>
                    <a:pt x="513" y="282"/>
                  </a:cubicBezTo>
                  <a:cubicBezTo>
                    <a:pt x="511" y="280"/>
                    <a:pt x="507" y="270"/>
                    <a:pt x="506" y="267"/>
                  </a:cubicBezTo>
                  <a:cubicBezTo>
                    <a:pt x="505" y="266"/>
                    <a:pt x="503" y="265"/>
                    <a:pt x="501" y="264"/>
                  </a:cubicBezTo>
                  <a:cubicBezTo>
                    <a:pt x="499" y="263"/>
                    <a:pt x="497" y="262"/>
                    <a:pt x="496" y="261"/>
                  </a:cubicBezTo>
                  <a:cubicBezTo>
                    <a:pt x="495" y="259"/>
                    <a:pt x="495" y="257"/>
                    <a:pt x="495" y="255"/>
                  </a:cubicBezTo>
                  <a:cubicBezTo>
                    <a:pt x="496" y="252"/>
                    <a:pt x="499" y="249"/>
                    <a:pt x="502" y="247"/>
                  </a:cubicBezTo>
                  <a:cubicBezTo>
                    <a:pt x="504" y="247"/>
                    <a:pt x="504" y="245"/>
                    <a:pt x="505" y="244"/>
                  </a:cubicBezTo>
                  <a:cubicBezTo>
                    <a:pt x="505" y="243"/>
                    <a:pt x="506" y="241"/>
                    <a:pt x="508" y="241"/>
                  </a:cubicBezTo>
                  <a:cubicBezTo>
                    <a:pt x="508" y="241"/>
                    <a:pt x="508" y="241"/>
                    <a:pt x="508" y="241"/>
                  </a:cubicBezTo>
                  <a:cubicBezTo>
                    <a:pt x="509" y="241"/>
                    <a:pt x="509" y="241"/>
                    <a:pt x="509" y="241"/>
                  </a:cubicBezTo>
                  <a:cubicBezTo>
                    <a:pt x="510" y="241"/>
                    <a:pt x="511" y="241"/>
                    <a:pt x="512" y="238"/>
                  </a:cubicBezTo>
                  <a:cubicBezTo>
                    <a:pt x="514" y="235"/>
                    <a:pt x="517" y="235"/>
                    <a:pt x="518" y="234"/>
                  </a:cubicBezTo>
                  <a:cubicBezTo>
                    <a:pt x="519" y="234"/>
                    <a:pt x="519" y="234"/>
                    <a:pt x="520" y="234"/>
                  </a:cubicBezTo>
                  <a:cubicBezTo>
                    <a:pt x="521" y="233"/>
                    <a:pt x="524" y="232"/>
                    <a:pt x="527" y="231"/>
                  </a:cubicBezTo>
                  <a:cubicBezTo>
                    <a:pt x="529" y="231"/>
                    <a:pt x="532" y="231"/>
                    <a:pt x="533" y="230"/>
                  </a:cubicBezTo>
                  <a:cubicBezTo>
                    <a:pt x="533" y="230"/>
                    <a:pt x="533" y="229"/>
                    <a:pt x="532" y="228"/>
                  </a:cubicBezTo>
                  <a:cubicBezTo>
                    <a:pt x="531" y="227"/>
                    <a:pt x="529" y="226"/>
                    <a:pt x="528" y="226"/>
                  </a:cubicBezTo>
                  <a:cubicBezTo>
                    <a:pt x="527" y="227"/>
                    <a:pt x="526" y="227"/>
                    <a:pt x="525" y="227"/>
                  </a:cubicBezTo>
                  <a:cubicBezTo>
                    <a:pt x="521" y="227"/>
                    <a:pt x="517" y="225"/>
                    <a:pt x="515" y="221"/>
                  </a:cubicBezTo>
                  <a:cubicBezTo>
                    <a:pt x="514" y="221"/>
                    <a:pt x="511" y="224"/>
                    <a:pt x="510" y="226"/>
                  </a:cubicBezTo>
                  <a:cubicBezTo>
                    <a:pt x="507" y="228"/>
                    <a:pt x="505" y="230"/>
                    <a:pt x="502" y="232"/>
                  </a:cubicBezTo>
                  <a:cubicBezTo>
                    <a:pt x="499" y="233"/>
                    <a:pt x="496" y="232"/>
                    <a:pt x="494" y="229"/>
                  </a:cubicBezTo>
                  <a:cubicBezTo>
                    <a:pt x="492" y="226"/>
                    <a:pt x="491" y="223"/>
                    <a:pt x="493" y="220"/>
                  </a:cubicBezTo>
                  <a:cubicBezTo>
                    <a:pt x="493" y="219"/>
                    <a:pt x="493" y="219"/>
                    <a:pt x="493" y="219"/>
                  </a:cubicBezTo>
                  <a:cubicBezTo>
                    <a:pt x="493" y="219"/>
                    <a:pt x="492" y="219"/>
                    <a:pt x="488" y="219"/>
                  </a:cubicBezTo>
                  <a:cubicBezTo>
                    <a:pt x="486" y="219"/>
                    <a:pt x="485" y="219"/>
                    <a:pt x="483" y="219"/>
                  </a:cubicBezTo>
                  <a:cubicBezTo>
                    <a:pt x="483" y="219"/>
                    <a:pt x="483" y="219"/>
                    <a:pt x="483" y="219"/>
                  </a:cubicBezTo>
                  <a:cubicBezTo>
                    <a:pt x="479" y="219"/>
                    <a:pt x="476" y="216"/>
                    <a:pt x="476" y="212"/>
                  </a:cubicBezTo>
                  <a:cubicBezTo>
                    <a:pt x="476" y="208"/>
                    <a:pt x="478" y="201"/>
                    <a:pt x="482" y="201"/>
                  </a:cubicBezTo>
                  <a:cubicBezTo>
                    <a:pt x="484" y="201"/>
                    <a:pt x="486" y="201"/>
                    <a:pt x="487" y="201"/>
                  </a:cubicBezTo>
                  <a:cubicBezTo>
                    <a:pt x="488" y="201"/>
                    <a:pt x="490" y="202"/>
                    <a:pt x="491" y="202"/>
                  </a:cubicBezTo>
                  <a:cubicBezTo>
                    <a:pt x="492" y="202"/>
                    <a:pt x="494" y="201"/>
                    <a:pt x="495" y="198"/>
                  </a:cubicBezTo>
                  <a:cubicBezTo>
                    <a:pt x="496" y="193"/>
                    <a:pt x="499" y="192"/>
                    <a:pt x="502" y="192"/>
                  </a:cubicBezTo>
                  <a:cubicBezTo>
                    <a:pt x="504" y="191"/>
                    <a:pt x="506" y="191"/>
                    <a:pt x="508" y="188"/>
                  </a:cubicBezTo>
                  <a:cubicBezTo>
                    <a:pt x="512" y="184"/>
                    <a:pt x="518" y="178"/>
                    <a:pt x="524" y="178"/>
                  </a:cubicBezTo>
                  <a:cubicBezTo>
                    <a:pt x="526" y="178"/>
                    <a:pt x="528" y="179"/>
                    <a:pt x="530" y="180"/>
                  </a:cubicBezTo>
                  <a:cubicBezTo>
                    <a:pt x="532" y="182"/>
                    <a:pt x="532" y="183"/>
                    <a:pt x="532" y="184"/>
                  </a:cubicBezTo>
                  <a:cubicBezTo>
                    <a:pt x="533" y="188"/>
                    <a:pt x="530" y="191"/>
                    <a:pt x="527" y="194"/>
                  </a:cubicBezTo>
                  <a:cubicBezTo>
                    <a:pt x="525" y="195"/>
                    <a:pt x="524" y="197"/>
                    <a:pt x="523" y="198"/>
                  </a:cubicBezTo>
                  <a:cubicBezTo>
                    <a:pt x="523" y="199"/>
                    <a:pt x="523" y="200"/>
                    <a:pt x="523" y="201"/>
                  </a:cubicBezTo>
                  <a:cubicBezTo>
                    <a:pt x="523" y="202"/>
                    <a:pt x="523" y="204"/>
                    <a:pt x="522" y="206"/>
                  </a:cubicBezTo>
                  <a:cubicBezTo>
                    <a:pt x="523" y="206"/>
                    <a:pt x="525" y="205"/>
                    <a:pt x="526" y="204"/>
                  </a:cubicBezTo>
                  <a:cubicBezTo>
                    <a:pt x="534" y="199"/>
                    <a:pt x="541" y="195"/>
                    <a:pt x="548" y="192"/>
                  </a:cubicBezTo>
                  <a:cubicBezTo>
                    <a:pt x="549" y="192"/>
                    <a:pt x="551" y="191"/>
                    <a:pt x="552" y="191"/>
                  </a:cubicBezTo>
                  <a:cubicBezTo>
                    <a:pt x="552" y="191"/>
                    <a:pt x="552" y="191"/>
                    <a:pt x="553" y="191"/>
                  </a:cubicBezTo>
                  <a:cubicBezTo>
                    <a:pt x="553" y="191"/>
                    <a:pt x="553" y="190"/>
                    <a:pt x="553" y="190"/>
                  </a:cubicBezTo>
                  <a:cubicBezTo>
                    <a:pt x="553" y="190"/>
                    <a:pt x="553" y="189"/>
                    <a:pt x="554" y="189"/>
                  </a:cubicBezTo>
                  <a:cubicBezTo>
                    <a:pt x="554" y="189"/>
                    <a:pt x="554" y="189"/>
                    <a:pt x="554" y="189"/>
                  </a:cubicBezTo>
                  <a:cubicBezTo>
                    <a:pt x="554" y="188"/>
                    <a:pt x="554" y="188"/>
                    <a:pt x="555" y="188"/>
                  </a:cubicBezTo>
                  <a:cubicBezTo>
                    <a:pt x="555" y="188"/>
                    <a:pt x="555" y="188"/>
                    <a:pt x="555" y="187"/>
                  </a:cubicBezTo>
                  <a:cubicBezTo>
                    <a:pt x="555" y="187"/>
                    <a:pt x="556" y="187"/>
                    <a:pt x="556" y="187"/>
                  </a:cubicBezTo>
                  <a:cubicBezTo>
                    <a:pt x="557" y="186"/>
                    <a:pt x="558" y="186"/>
                    <a:pt x="559" y="185"/>
                  </a:cubicBezTo>
                  <a:cubicBezTo>
                    <a:pt x="564" y="183"/>
                    <a:pt x="575" y="178"/>
                    <a:pt x="576" y="176"/>
                  </a:cubicBezTo>
                  <a:cubicBezTo>
                    <a:pt x="577" y="175"/>
                    <a:pt x="577" y="174"/>
                    <a:pt x="578" y="173"/>
                  </a:cubicBezTo>
                  <a:cubicBezTo>
                    <a:pt x="580" y="170"/>
                    <a:pt x="582" y="167"/>
                    <a:pt x="585" y="167"/>
                  </a:cubicBezTo>
                  <a:cubicBezTo>
                    <a:pt x="587" y="167"/>
                    <a:pt x="588" y="168"/>
                    <a:pt x="589" y="169"/>
                  </a:cubicBezTo>
                  <a:cubicBezTo>
                    <a:pt x="590" y="169"/>
                    <a:pt x="591" y="170"/>
                    <a:pt x="592" y="170"/>
                  </a:cubicBezTo>
                  <a:cubicBezTo>
                    <a:pt x="594" y="170"/>
                    <a:pt x="595" y="170"/>
                    <a:pt x="596" y="170"/>
                  </a:cubicBezTo>
                  <a:cubicBezTo>
                    <a:pt x="596" y="170"/>
                    <a:pt x="597" y="170"/>
                    <a:pt x="598" y="170"/>
                  </a:cubicBezTo>
                  <a:cubicBezTo>
                    <a:pt x="597" y="169"/>
                    <a:pt x="596" y="167"/>
                    <a:pt x="597" y="166"/>
                  </a:cubicBezTo>
                  <a:cubicBezTo>
                    <a:pt x="598" y="164"/>
                    <a:pt x="600" y="164"/>
                    <a:pt x="603" y="163"/>
                  </a:cubicBezTo>
                  <a:cubicBezTo>
                    <a:pt x="604" y="163"/>
                    <a:pt x="604" y="163"/>
                    <a:pt x="604" y="163"/>
                  </a:cubicBezTo>
                  <a:cubicBezTo>
                    <a:pt x="606" y="163"/>
                    <a:pt x="606" y="162"/>
                    <a:pt x="607" y="161"/>
                  </a:cubicBezTo>
                  <a:cubicBezTo>
                    <a:pt x="608" y="159"/>
                    <a:pt x="609" y="157"/>
                    <a:pt x="612" y="157"/>
                  </a:cubicBezTo>
                  <a:cubicBezTo>
                    <a:pt x="612" y="157"/>
                    <a:pt x="613" y="155"/>
                    <a:pt x="613" y="154"/>
                  </a:cubicBezTo>
                  <a:cubicBezTo>
                    <a:pt x="614" y="152"/>
                    <a:pt x="615" y="149"/>
                    <a:pt x="619" y="149"/>
                  </a:cubicBezTo>
                  <a:cubicBezTo>
                    <a:pt x="621" y="149"/>
                    <a:pt x="622" y="150"/>
                    <a:pt x="624" y="151"/>
                  </a:cubicBezTo>
                  <a:cubicBezTo>
                    <a:pt x="625" y="152"/>
                    <a:pt x="626" y="153"/>
                    <a:pt x="627" y="152"/>
                  </a:cubicBezTo>
                  <a:cubicBezTo>
                    <a:pt x="628" y="152"/>
                    <a:pt x="629" y="152"/>
                    <a:pt x="629" y="152"/>
                  </a:cubicBezTo>
                  <a:cubicBezTo>
                    <a:pt x="629" y="152"/>
                    <a:pt x="630" y="152"/>
                    <a:pt x="630" y="152"/>
                  </a:cubicBezTo>
                  <a:cubicBezTo>
                    <a:pt x="630" y="152"/>
                    <a:pt x="630" y="152"/>
                    <a:pt x="631" y="153"/>
                  </a:cubicBezTo>
                  <a:cubicBezTo>
                    <a:pt x="631" y="152"/>
                    <a:pt x="631" y="152"/>
                    <a:pt x="632" y="152"/>
                  </a:cubicBezTo>
                  <a:cubicBezTo>
                    <a:pt x="632" y="152"/>
                    <a:pt x="632" y="152"/>
                    <a:pt x="632" y="151"/>
                  </a:cubicBezTo>
                  <a:cubicBezTo>
                    <a:pt x="632" y="150"/>
                    <a:pt x="632" y="149"/>
                    <a:pt x="632" y="148"/>
                  </a:cubicBezTo>
                  <a:cubicBezTo>
                    <a:pt x="632" y="146"/>
                    <a:pt x="632" y="144"/>
                    <a:pt x="631" y="143"/>
                  </a:cubicBezTo>
                  <a:cubicBezTo>
                    <a:pt x="630" y="140"/>
                    <a:pt x="630" y="137"/>
                    <a:pt x="630" y="136"/>
                  </a:cubicBezTo>
                  <a:cubicBezTo>
                    <a:pt x="631" y="135"/>
                    <a:pt x="631" y="134"/>
                    <a:pt x="630" y="133"/>
                  </a:cubicBezTo>
                  <a:cubicBezTo>
                    <a:pt x="630" y="132"/>
                    <a:pt x="629" y="127"/>
                    <a:pt x="631" y="124"/>
                  </a:cubicBezTo>
                  <a:cubicBezTo>
                    <a:pt x="632" y="123"/>
                    <a:pt x="633" y="123"/>
                    <a:pt x="634" y="123"/>
                  </a:cubicBezTo>
                  <a:cubicBezTo>
                    <a:pt x="634" y="123"/>
                    <a:pt x="636" y="121"/>
                    <a:pt x="636" y="121"/>
                  </a:cubicBezTo>
                  <a:cubicBezTo>
                    <a:pt x="638" y="119"/>
                    <a:pt x="640" y="118"/>
                    <a:pt x="642" y="118"/>
                  </a:cubicBezTo>
                  <a:cubicBezTo>
                    <a:pt x="643" y="118"/>
                    <a:pt x="644" y="118"/>
                    <a:pt x="645" y="119"/>
                  </a:cubicBezTo>
                  <a:cubicBezTo>
                    <a:pt x="646" y="120"/>
                    <a:pt x="648" y="120"/>
                    <a:pt x="650" y="120"/>
                  </a:cubicBezTo>
                  <a:cubicBezTo>
                    <a:pt x="650" y="120"/>
                    <a:pt x="650" y="120"/>
                    <a:pt x="650" y="120"/>
                  </a:cubicBezTo>
                  <a:cubicBezTo>
                    <a:pt x="651" y="120"/>
                    <a:pt x="651" y="120"/>
                    <a:pt x="652" y="120"/>
                  </a:cubicBezTo>
                  <a:cubicBezTo>
                    <a:pt x="651" y="118"/>
                    <a:pt x="653" y="117"/>
                    <a:pt x="654" y="115"/>
                  </a:cubicBezTo>
                  <a:cubicBezTo>
                    <a:pt x="656" y="114"/>
                    <a:pt x="657" y="114"/>
                    <a:pt x="657" y="113"/>
                  </a:cubicBezTo>
                  <a:cubicBezTo>
                    <a:pt x="657" y="110"/>
                    <a:pt x="659" y="108"/>
                    <a:pt x="661" y="107"/>
                  </a:cubicBezTo>
                  <a:cubicBezTo>
                    <a:pt x="662" y="106"/>
                    <a:pt x="663" y="105"/>
                    <a:pt x="663" y="104"/>
                  </a:cubicBezTo>
                  <a:cubicBezTo>
                    <a:pt x="664" y="103"/>
                    <a:pt x="664" y="103"/>
                    <a:pt x="664" y="102"/>
                  </a:cubicBezTo>
                  <a:cubicBezTo>
                    <a:pt x="665" y="97"/>
                    <a:pt x="666" y="93"/>
                    <a:pt x="668" y="90"/>
                  </a:cubicBezTo>
                  <a:cubicBezTo>
                    <a:pt x="669" y="89"/>
                    <a:pt x="670" y="89"/>
                    <a:pt x="670" y="88"/>
                  </a:cubicBezTo>
                  <a:cubicBezTo>
                    <a:pt x="671" y="88"/>
                    <a:pt x="671" y="88"/>
                    <a:pt x="671" y="88"/>
                  </a:cubicBezTo>
                  <a:cubicBezTo>
                    <a:pt x="671" y="88"/>
                    <a:pt x="671" y="88"/>
                    <a:pt x="671" y="88"/>
                  </a:cubicBezTo>
                  <a:cubicBezTo>
                    <a:pt x="671" y="88"/>
                    <a:pt x="670" y="87"/>
                    <a:pt x="670" y="87"/>
                  </a:cubicBezTo>
                  <a:cubicBezTo>
                    <a:pt x="670" y="86"/>
                    <a:pt x="669" y="84"/>
                    <a:pt x="669" y="80"/>
                  </a:cubicBezTo>
                  <a:cubicBezTo>
                    <a:pt x="669" y="80"/>
                    <a:pt x="669" y="79"/>
                    <a:pt x="669" y="79"/>
                  </a:cubicBezTo>
                  <a:cubicBezTo>
                    <a:pt x="668" y="79"/>
                    <a:pt x="668" y="79"/>
                    <a:pt x="667" y="79"/>
                  </a:cubicBezTo>
                  <a:cubicBezTo>
                    <a:pt x="666" y="79"/>
                    <a:pt x="664" y="79"/>
                    <a:pt x="663" y="80"/>
                  </a:cubicBezTo>
                  <a:cubicBezTo>
                    <a:pt x="662" y="81"/>
                    <a:pt x="660" y="81"/>
                    <a:pt x="658" y="81"/>
                  </a:cubicBezTo>
                  <a:cubicBezTo>
                    <a:pt x="656" y="81"/>
                    <a:pt x="654" y="82"/>
                    <a:pt x="653" y="83"/>
                  </a:cubicBezTo>
                  <a:cubicBezTo>
                    <a:pt x="651" y="86"/>
                    <a:pt x="649" y="87"/>
                    <a:pt x="647" y="87"/>
                  </a:cubicBezTo>
                  <a:cubicBezTo>
                    <a:pt x="646" y="87"/>
                    <a:pt x="646" y="87"/>
                    <a:pt x="645" y="87"/>
                  </a:cubicBezTo>
                  <a:cubicBezTo>
                    <a:pt x="644" y="86"/>
                    <a:pt x="643" y="86"/>
                    <a:pt x="641" y="87"/>
                  </a:cubicBezTo>
                  <a:cubicBezTo>
                    <a:pt x="641" y="87"/>
                    <a:pt x="640" y="87"/>
                    <a:pt x="639" y="87"/>
                  </a:cubicBezTo>
                  <a:cubicBezTo>
                    <a:pt x="636" y="87"/>
                    <a:pt x="631" y="86"/>
                    <a:pt x="629" y="83"/>
                  </a:cubicBezTo>
                  <a:cubicBezTo>
                    <a:pt x="628" y="82"/>
                    <a:pt x="628" y="81"/>
                    <a:pt x="628" y="80"/>
                  </a:cubicBezTo>
                  <a:cubicBezTo>
                    <a:pt x="628" y="79"/>
                    <a:pt x="628" y="78"/>
                    <a:pt x="627" y="77"/>
                  </a:cubicBezTo>
                  <a:cubicBezTo>
                    <a:pt x="627" y="76"/>
                    <a:pt x="627" y="76"/>
                    <a:pt x="627" y="75"/>
                  </a:cubicBezTo>
                  <a:cubicBezTo>
                    <a:pt x="626" y="74"/>
                    <a:pt x="626" y="72"/>
                    <a:pt x="626" y="70"/>
                  </a:cubicBezTo>
                  <a:cubicBezTo>
                    <a:pt x="626" y="70"/>
                    <a:pt x="625" y="70"/>
                    <a:pt x="624" y="70"/>
                  </a:cubicBezTo>
                  <a:cubicBezTo>
                    <a:pt x="622" y="69"/>
                    <a:pt x="620" y="69"/>
                    <a:pt x="618" y="67"/>
                  </a:cubicBezTo>
                  <a:cubicBezTo>
                    <a:pt x="618" y="66"/>
                    <a:pt x="617" y="65"/>
                    <a:pt x="616" y="65"/>
                  </a:cubicBezTo>
                  <a:cubicBezTo>
                    <a:pt x="613" y="63"/>
                    <a:pt x="610" y="62"/>
                    <a:pt x="609" y="62"/>
                  </a:cubicBezTo>
                  <a:cubicBezTo>
                    <a:pt x="609" y="62"/>
                    <a:pt x="609" y="62"/>
                    <a:pt x="609" y="62"/>
                  </a:cubicBezTo>
                  <a:cubicBezTo>
                    <a:pt x="608" y="62"/>
                    <a:pt x="608" y="62"/>
                    <a:pt x="608" y="62"/>
                  </a:cubicBezTo>
                  <a:cubicBezTo>
                    <a:pt x="607" y="62"/>
                    <a:pt x="606" y="62"/>
                    <a:pt x="604" y="61"/>
                  </a:cubicBezTo>
                  <a:cubicBezTo>
                    <a:pt x="603" y="60"/>
                    <a:pt x="600" y="58"/>
                    <a:pt x="597" y="58"/>
                  </a:cubicBezTo>
                  <a:cubicBezTo>
                    <a:pt x="595" y="58"/>
                    <a:pt x="593" y="57"/>
                    <a:pt x="592" y="56"/>
                  </a:cubicBezTo>
                  <a:cubicBezTo>
                    <a:pt x="590" y="54"/>
                    <a:pt x="591" y="51"/>
                    <a:pt x="591" y="49"/>
                  </a:cubicBezTo>
                  <a:cubicBezTo>
                    <a:pt x="591" y="49"/>
                    <a:pt x="590" y="45"/>
                    <a:pt x="589" y="44"/>
                  </a:cubicBezTo>
                  <a:cubicBezTo>
                    <a:pt x="587" y="41"/>
                    <a:pt x="586" y="39"/>
                    <a:pt x="585" y="37"/>
                  </a:cubicBezTo>
                  <a:cubicBezTo>
                    <a:pt x="585" y="36"/>
                    <a:pt x="585" y="35"/>
                    <a:pt x="584" y="34"/>
                  </a:cubicBezTo>
                  <a:cubicBezTo>
                    <a:pt x="582" y="32"/>
                    <a:pt x="580" y="29"/>
                    <a:pt x="579" y="23"/>
                  </a:cubicBezTo>
                  <a:cubicBezTo>
                    <a:pt x="578" y="19"/>
                    <a:pt x="577" y="18"/>
                    <a:pt x="575" y="17"/>
                  </a:cubicBezTo>
                  <a:cubicBezTo>
                    <a:pt x="574" y="16"/>
                    <a:pt x="573" y="15"/>
                    <a:pt x="573" y="12"/>
                  </a:cubicBezTo>
                  <a:cubicBezTo>
                    <a:pt x="574" y="11"/>
                    <a:pt x="572" y="10"/>
                    <a:pt x="570" y="8"/>
                  </a:cubicBezTo>
                  <a:cubicBezTo>
                    <a:pt x="569" y="7"/>
                    <a:pt x="567" y="7"/>
                    <a:pt x="566" y="5"/>
                  </a:cubicBezTo>
                  <a:cubicBezTo>
                    <a:pt x="566" y="5"/>
                    <a:pt x="564" y="5"/>
                    <a:pt x="562" y="4"/>
                  </a:cubicBezTo>
                  <a:cubicBezTo>
                    <a:pt x="559" y="4"/>
                    <a:pt x="556" y="3"/>
                    <a:pt x="553" y="2"/>
                  </a:cubicBezTo>
                  <a:cubicBezTo>
                    <a:pt x="551" y="1"/>
                    <a:pt x="550" y="1"/>
                    <a:pt x="548" y="1"/>
                  </a:cubicBezTo>
                  <a:cubicBezTo>
                    <a:pt x="546" y="1"/>
                    <a:pt x="546" y="1"/>
                    <a:pt x="546" y="1"/>
                  </a:cubicBezTo>
                  <a:cubicBezTo>
                    <a:pt x="545" y="1"/>
                    <a:pt x="543" y="1"/>
                    <a:pt x="541" y="0"/>
                  </a:cubicBezTo>
                  <a:cubicBezTo>
                    <a:pt x="539" y="0"/>
                    <a:pt x="534" y="0"/>
                    <a:pt x="530" y="1"/>
                  </a:cubicBezTo>
                  <a:cubicBezTo>
                    <a:pt x="529" y="1"/>
                    <a:pt x="529" y="1"/>
                    <a:pt x="528" y="1"/>
                  </a:cubicBezTo>
                  <a:cubicBezTo>
                    <a:pt x="527" y="1"/>
                    <a:pt x="525" y="2"/>
                    <a:pt x="525" y="2"/>
                  </a:cubicBezTo>
                  <a:cubicBezTo>
                    <a:pt x="525" y="2"/>
                    <a:pt x="525" y="2"/>
                    <a:pt x="524" y="2"/>
                  </a:cubicBezTo>
                  <a:cubicBezTo>
                    <a:pt x="524" y="1"/>
                    <a:pt x="523" y="1"/>
                    <a:pt x="522" y="1"/>
                  </a:cubicBezTo>
                  <a:cubicBezTo>
                    <a:pt x="517" y="1"/>
                    <a:pt x="514" y="3"/>
                    <a:pt x="512" y="5"/>
                  </a:cubicBezTo>
                  <a:cubicBezTo>
                    <a:pt x="511" y="7"/>
                    <a:pt x="511" y="8"/>
                    <a:pt x="511" y="8"/>
                  </a:cubicBezTo>
                  <a:cubicBezTo>
                    <a:pt x="511" y="8"/>
                    <a:pt x="511" y="8"/>
                    <a:pt x="511" y="8"/>
                  </a:cubicBezTo>
                  <a:cubicBezTo>
                    <a:pt x="512" y="8"/>
                    <a:pt x="512" y="8"/>
                    <a:pt x="512" y="8"/>
                  </a:cubicBezTo>
                  <a:cubicBezTo>
                    <a:pt x="512" y="8"/>
                    <a:pt x="513" y="8"/>
                    <a:pt x="513" y="8"/>
                  </a:cubicBezTo>
                  <a:cubicBezTo>
                    <a:pt x="515" y="9"/>
                    <a:pt x="516" y="14"/>
                    <a:pt x="517" y="18"/>
                  </a:cubicBezTo>
                  <a:cubicBezTo>
                    <a:pt x="518" y="21"/>
                    <a:pt x="513" y="25"/>
                    <a:pt x="511" y="26"/>
                  </a:cubicBezTo>
                  <a:cubicBezTo>
                    <a:pt x="510" y="26"/>
                    <a:pt x="506" y="33"/>
                    <a:pt x="505" y="35"/>
                  </a:cubicBezTo>
                  <a:cubicBezTo>
                    <a:pt x="505" y="36"/>
                    <a:pt x="504" y="38"/>
                    <a:pt x="502" y="40"/>
                  </a:cubicBezTo>
                  <a:cubicBezTo>
                    <a:pt x="501" y="42"/>
                    <a:pt x="500" y="45"/>
                    <a:pt x="500" y="46"/>
                  </a:cubicBezTo>
                  <a:cubicBezTo>
                    <a:pt x="500" y="47"/>
                    <a:pt x="500" y="48"/>
                    <a:pt x="499" y="50"/>
                  </a:cubicBezTo>
                  <a:cubicBezTo>
                    <a:pt x="498" y="52"/>
                    <a:pt x="495" y="53"/>
                    <a:pt x="493" y="53"/>
                  </a:cubicBezTo>
                  <a:cubicBezTo>
                    <a:pt x="492" y="53"/>
                    <a:pt x="489" y="55"/>
                    <a:pt x="487" y="56"/>
                  </a:cubicBezTo>
                  <a:cubicBezTo>
                    <a:pt x="487" y="57"/>
                    <a:pt x="487" y="57"/>
                    <a:pt x="486" y="57"/>
                  </a:cubicBezTo>
                  <a:cubicBezTo>
                    <a:pt x="485" y="58"/>
                    <a:pt x="484" y="59"/>
                    <a:pt x="483" y="59"/>
                  </a:cubicBezTo>
                  <a:cubicBezTo>
                    <a:pt x="482" y="59"/>
                    <a:pt x="481" y="59"/>
                    <a:pt x="481" y="59"/>
                  </a:cubicBezTo>
                  <a:cubicBezTo>
                    <a:pt x="480" y="59"/>
                    <a:pt x="480" y="59"/>
                    <a:pt x="480" y="59"/>
                  </a:cubicBezTo>
                  <a:cubicBezTo>
                    <a:pt x="479" y="59"/>
                    <a:pt x="479" y="59"/>
                    <a:pt x="479" y="59"/>
                  </a:cubicBezTo>
                  <a:cubicBezTo>
                    <a:pt x="479" y="59"/>
                    <a:pt x="479" y="59"/>
                    <a:pt x="478" y="59"/>
                  </a:cubicBezTo>
                  <a:cubicBezTo>
                    <a:pt x="478" y="59"/>
                    <a:pt x="478" y="59"/>
                    <a:pt x="478" y="59"/>
                  </a:cubicBezTo>
                  <a:cubicBezTo>
                    <a:pt x="477" y="59"/>
                    <a:pt x="477" y="59"/>
                    <a:pt x="477" y="59"/>
                  </a:cubicBezTo>
                  <a:cubicBezTo>
                    <a:pt x="476" y="59"/>
                    <a:pt x="476" y="59"/>
                    <a:pt x="476" y="59"/>
                  </a:cubicBezTo>
                  <a:cubicBezTo>
                    <a:pt x="476" y="58"/>
                    <a:pt x="475" y="58"/>
                    <a:pt x="475" y="58"/>
                  </a:cubicBezTo>
                  <a:cubicBezTo>
                    <a:pt x="475" y="58"/>
                    <a:pt x="474" y="58"/>
                    <a:pt x="474" y="58"/>
                  </a:cubicBezTo>
                  <a:cubicBezTo>
                    <a:pt x="474" y="58"/>
                    <a:pt x="473" y="58"/>
                    <a:pt x="473" y="58"/>
                  </a:cubicBezTo>
                  <a:cubicBezTo>
                    <a:pt x="473" y="58"/>
                    <a:pt x="473" y="57"/>
                    <a:pt x="472" y="57"/>
                  </a:cubicBezTo>
                  <a:cubicBezTo>
                    <a:pt x="472" y="57"/>
                    <a:pt x="472" y="57"/>
                    <a:pt x="472" y="57"/>
                  </a:cubicBezTo>
                  <a:cubicBezTo>
                    <a:pt x="471" y="57"/>
                    <a:pt x="471" y="57"/>
                    <a:pt x="471" y="57"/>
                  </a:cubicBezTo>
                  <a:cubicBezTo>
                    <a:pt x="471" y="56"/>
                    <a:pt x="470" y="56"/>
                    <a:pt x="470" y="56"/>
                  </a:cubicBezTo>
                  <a:cubicBezTo>
                    <a:pt x="470" y="56"/>
                    <a:pt x="470" y="56"/>
                    <a:pt x="470" y="55"/>
                  </a:cubicBezTo>
                  <a:cubicBezTo>
                    <a:pt x="470" y="55"/>
                    <a:pt x="469" y="55"/>
                    <a:pt x="469" y="55"/>
                  </a:cubicBezTo>
                  <a:lnTo>
                    <a:pt x="461" y="7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grpSp>
          <p:nvGrpSpPr>
            <p:cNvPr id="722" name="Group 721"/>
            <p:cNvGrpSpPr/>
            <p:nvPr/>
          </p:nvGrpSpPr>
          <p:grpSpPr>
            <a:xfrm>
              <a:off x="4839323" y="2807707"/>
              <a:ext cx="1063358" cy="955307"/>
              <a:chOff x="4839323" y="2807707"/>
              <a:chExt cx="1063358" cy="955307"/>
            </a:xfrm>
            <a:grpFill/>
          </p:grpSpPr>
          <p:sp>
            <p:nvSpPr>
              <p:cNvPr id="723" name="Freeform 1162"/>
              <p:cNvSpPr>
                <a:spLocks/>
              </p:cNvSpPr>
              <p:nvPr/>
            </p:nvSpPr>
            <p:spPr bwMode="auto">
              <a:xfrm>
                <a:off x="4859871" y="3305638"/>
                <a:ext cx="18680" cy="30733"/>
              </a:xfrm>
              <a:custGeom>
                <a:avLst/>
                <a:gdLst>
                  <a:gd name="T0" fmla="*/ 3 w 11"/>
                  <a:gd name="T1" fmla="*/ 15 h 17"/>
                  <a:gd name="T2" fmla="*/ 3 w 11"/>
                  <a:gd name="T3" fmla="*/ 14 h 17"/>
                  <a:gd name="T4" fmla="*/ 4 w 11"/>
                  <a:gd name="T5" fmla="*/ 13 h 17"/>
                  <a:gd name="T6" fmla="*/ 5 w 11"/>
                  <a:gd name="T7" fmla="*/ 12 h 17"/>
                  <a:gd name="T8" fmla="*/ 5 w 11"/>
                  <a:gd name="T9" fmla="*/ 11 h 17"/>
                  <a:gd name="T10" fmla="*/ 6 w 11"/>
                  <a:gd name="T11" fmla="*/ 10 h 17"/>
                  <a:gd name="T12" fmla="*/ 6 w 11"/>
                  <a:gd name="T13" fmla="*/ 10 h 17"/>
                  <a:gd name="T14" fmla="*/ 7 w 11"/>
                  <a:gd name="T15" fmla="*/ 9 h 17"/>
                  <a:gd name="T16" fmla="*/ 7 w 11"/>
                  <a:gd name="T17" fmla="*/ 8 h 17"/>
                  <a:gd name="T18" fmla="*/ 8 w 11"/>
                  <a:gd name="T19" fmla="*/ 8 h 17"/>
                  <a:gd name="T20" fmla="*/ 8 w 11"/>
                  <a:gd name="T21" fmla="*/ 7 h 17"/>
                  <a:gd name="T22" fmla="*/ 9 w 11"/>
                  <a:gd name="T23" fmla="*/ 6 h 17"/>
                  <a:gd name="T24" fmla="*/ 10 w 11"/>
                  <a:gd name="T25" fmla="*/ 6 h 17"/>
                  <a:gd name="T26" fmla="*/ 10 w 11"/>
                  <a:gd name="T27" fmla="*/ 5 h 17"/>
                  <a:gd name="T28" fmla="*/ 11 w 11"/>
                  <a:gd name="T29" fmla="*/ 3 h 17"/>
                  <a:gd name="T30" fmla="*/ 10 w 11"/>
                  <a:gd name="T31" fmla="*/ 2 h 17"/>
                  <a:gd name="T32" fmla="*/ 10 w 11"/>
                  <a:gd name="T33" fmla="*/ 2 h 17"/>
                  <a:gd name="T34" fmla="*/ 10 w 11"/>
                  <a:gd name="T35" fmla="*/ 1 h 17"/>
                  <a:gd name="T36" fmla="*/ 9 w 11"/>
                  <a:gd name="T37" fmla="*/ 1 h 17"/>
                  <a:gd name="T38" fmla="*/ 9 w 11"/>
                  <a:gd name="T39" fmla="*/ 1 h 17"/>
                  <a:gd name="T40" fmla="*/ 8 w 11"/>
                  <a:gd name="T41" fmla="*/ 1 h 17"/>
                  <a:gd name="T42" fmla="*/ 8 w 11"/>
                  <a:gd name="T43" fmla="*/ 1 h 17"/>
                  <a:gd name="T44" fmla="*/ 7 w 11"/>
                  <a:gd name="T45" fmla="*/ 0 h 17"/>
                  <a:gd name="T46" fmla="*/ 7 w 11"/>
                  <a:gd name="T47" fmla="*/ 0 h 17"/>
                  <a:gd name="T48" fmla="*/ 3 w 11"/>
                  <a:gd name="T49" fmla="*/ 10 h 17"/>
                  <a:gd name="T50" fmla="*/ 0 w 11"/>
                  <a:gd name="T51" fmla="*/ 16 h 17"/>
                  <a:gd name="T52" fmla="*/ 2 w 11"/>
                  <a:gd name="T53" fmla="*/ 17 h 17"/>
                  <a:gd name="T54" fmla="*/ 2 w 11"/>
                  <a:gd name="T55" fmla="*/ 16 h 17"/>
                  <a:gd name="T56" fmla="*/ 2 w 11"/>
                  <a:gd name="T57" fmla="*/ 16 h 17"/>
                  <a:gd name="T58" fmla="*/ 3 w 11"/>
                  <a:gd name="T5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" h="17">
                    <a:moveTo>
                      <a:pt x="3" y="15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5"/>
                      <a:pt x="11" y="4"/>
                      <a:pt x="11" y="3"/>
                    </a:cubicBez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3"/>
                      <a:pt x="5" y="6"/>
                      <a:pt x="3" y="10"/>
                    </a:cubicBezTo>
                    <a:cubicBezTo>
                      <a:pt x="2" y="12"/>
                      <a:pt x="1" y="14"/>
                      <a:pt x="0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3" y="15"/>
                      <a:pt x="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24" name="Freeform 1163"/>
              <p:cNvSpPr>
                <a:spLocks/>
              </p:cNvSpPr>
              <p:nvPr/>
            </p:nvSpPr>
            <p:spPr bwMode="auto">
              <a:xfrm>
                <a:off x="4867343" y="3253212"/>
                <a:ext cx="125158" cy="97622"/>
              </a:xfrm>
              <a:custGeom>
                <a:avLst/>
                <a:gdLst>
                  <a:gd name="T0" fmla="*/ 1 w 70"/>
                  <a:gd name="T1" fmla="*/ 53 h 57"/>
                  <a:gd name="T2" fmla="*/ 19 w 70"/>
                  <a:gd name="T3" fmla="*/ 52 h 57"/>
                  <a:gd name="T4" fmla="*/ 33 w 70"/>
                  <a:gd name="T5" fmla="*/ 45 h 57"/>
                  <a:gd name="T6" fmla="*/ 57 w 70"/>
                  <a:gd name="T7" fmla="*/ 33 h 57"/>
                  <a:gd name="T8" fmla="*/ 60 w 70"/>
                  <a:gd name="T9" fmla="*/ 17 h 57"/>
                  <a:gd name="T10" fmla="*/ 59 w 70"/>
                  <a:gd name="T11" fmla="*/ 9 h 57"/>
                  <a:gd name="T12" fmla="*/ 65 w 70"/>
                  <a:gd name="T13" fmla="*/ 3 h 57"/>
                  <a:gd name="T14" fmla="*/ 67 w 70"/>
                  <a:gd name="T15" fmla="*/ 2 h 57"/>
                  <a:gd name="T16" fmla="*/ 70 w 70"/>
                  <a:gd name="T17" fmla="*/ 0 h 57"/>
                  <a:gd name="T18" fmla="*/ 69 w 70"/>
                  <a:gd name="T19" fmla="*/ 0 h 57"/>
                  <a:gd name="T20" fmla="*/ 68 w 70"/>
                  <a:gd name="T21" fmla="*/ 1 h 57"/>
                  <a:gd name="T22" fmla="*/ 67 w 70"/>
                  <a:gd name="T23" fmla="*/ 1 h 57"/>
                  <a:gd name="T24" fmla="*/ 52 w 70"/>
                  <a:gd name="T25" fmla="*/ 3 h 57"/>
                  <a:gd name="T26" fmla="*/ 37 w 70"/>
                  <a:gd name="T27" fmla="*/ 6 h 57"/>
                  <a:gd name="T28" fmla="*/ 28 w 70"/>
                  <a:gd name="T29" fmla="*/ 5 h 57"/>
                  <a:gd name="T30" fmla="*/ 27 w 70"/>
                  <a:gd name="T31" fmla="*/ 5 h 57"/>
                  <a:gd name="T32" fmla="*/ 22 w 70"/>
                  <a:gd name="T33" fmla="*/ 7 h 57"/>
                  <a:gd name="T34" fmla="*/ 11 w 70"/>
                  <a:gd name="T35" fmla="*/ 6 h 57"/>
                  <a:gd name="T36" fmla="*/ 10 w 70"/>
                  <a:gd name="T37" fmla="*/ 8 h 57"/>
                  <a:gd name="T38" fmla="*/ 10 w 70"/>
                  <a:gd name="T39" fmla="*/ 10 h 57"/>
                  <a:gd name="T40" fmla="*/ 10 w 70"/>
                  <a:gd name="T41" fmla="*/ 11 h 57"/>
                  <a:gd name="T42" fmla="*/ 9 w 70"/>
                  <a:gd name="T43" fmla="*/ 12 h 57"/>
                  <a:gd name="T44" fmla="*/ 9 w 70"/>
                  <a:gd name="T45" fmla="*/ 13 h 57"/>
                  <a:gd name="T46" fmla="*/ 8 w 70"/>
                  <a:gd name="T47" fmla="*/ 15 h 57"/>
                  <a:gd name="T48" fmla="*/ 6 w 70"/>
                  <a:gd name="T49" fmla="*/ 16 h 57"/>
                  <a:gd name="T50" fmla="*/ 5 w 70"/>
                  <a:gd name="T51" fmla="*/ 17 h 57"/>
                  <a:gd name="T52" fmla="*/ 3 w 70"/>
                  <a:gd name="T53" fmla="*/ 17 h 57"/>
                  <a:gd name="T54" fmla="*/ 3 w 70"/>
                  <a:gd name="T55" fmla="*/ 27 h 57"/>
                  <a:gd name="T56" fmla="*/ 3 w 70"/>
                  <a:gd name="T57" fmla="*/ 28 h 57"/>
                  <a:gd name="T58" fmla="*/ 5 w 70"/>
                  <a:gd name="T59" fmla="*/ 28 h 57"/>
                  <a:gd name="T60" fmla="*/ 6 w 70"/>
                  <a:gd name="T61" fmla="*/ 28 h 57"/>
                  <a:gd name="T62" fmla="*/ 7 w 70"/>
                  <a:gd name="T63" fmla="*/ 29 h 57"/>
                  <a:gd name="T64" fmla="*/ 8 w 70"/>
                  <a:gd name="T65" fmla="*/ 30 h 57"/>
                  <a:gd name="T66" fmla="*/ 8 w 70"/>
                  <a:gd name="T67" fmla="*/ 30 h 57"/>
                  <a:gd name="T68" fmla="*/ 9 w 70"/>
                  <a:gd name="T69" fmla="*/ 31 h 57"/>
                  <a:gd name="T70" fmla="*/ 9 w 70"/>
                  <a:gd name="T71" fmla="*/ 32 h 57"/>
                  <a:gd name="T72" fmla="*/ 7 w 70"/>
                  <a:gd name="T73" fmla="*/ 40 h 57"/>
                  <a:gd name="T74" fmla="*/ 6 w 70"/>
                  <a:gd name="T75" fmla="*/ 41 h 57"/>
                  <a:gd name="T76" fmla="*/ 5 w 70"/>
                  <a:gd name="T77" fmla="*/ 42 h 57"/>
                  <a:gd name="T78" fmla="*/ 4 w 70"/>
                  <a:gd name="T79" fmla="*/ 44 h 57"/>
                  <a:gd name="T80" fmla="*/ 3 w 70"/>
                  <a:gd name="T81" fmla="*/ 45 h 57"/>
                  <a:gd name="T82" fmla="*/ 2 w 70"/>
                  <a:gd name="T83" fmla="*/ 47 h 57"/>
                  <a:gd name="T84" fmla="*/ 0 w 70"/>
                  <a:gd name="T85" fmla="*/ 49 h 57"/>
                  <a:gd name="T86" fmla="*/ 0 w 70"/>
                  <a:gd name="T87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0" h="57">
                    <a:moveTo>
                      <a:pt x="0" y="50"/>
                    </a:moveTo>
                    <a:cubicBezTo>
                      <a:pt x="1" y="53"/>
                      <a:pt x="1" y="53"/>
                      <a:pt x="1" y="53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11" y="56"/>
                      <a:pt x="17" y="52"/>
                      <a:pt x="19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1" y="51"/>
                      <a:pt x="24" y="50"/>
                      <a:pt x="33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44" y="40"/>
                      <a:pt x="55" y="34"/>
                      <a:pt x="57" y="33"/>
                    </a:cubicBezTo>
                    <a:cubicBezTo>
                      <a:pt x="58" y="31"/>
                      <a:pt x="59" y="29"/>
                      <a:pt x="59" y="28"/>
                    </a:cubicBezTo>
                    <a:cubicBezTo>
                      <a:pt x="59" y="26"/>
                      <a:pt x="58" y="21"/>
                      <a:pt x="60" y="17"/>
                    </a:cubicBezTo>
                    <a:cubicBezTo>
                      <a:pt x="61" y="17"/>
                      <a:pt x="60" y="16"/>
                      <a:pt x="60" y="15"/>
                    </a:cubicBezTo>
                    <a:cubicBezTo>
                      <a:pt x="59" y="14"/>
                      <a:pt x="58" y="11"/>
                      <a:pt x="59" y="9"/>
                    </a:cubicBezTo>
                    <a:cubicBezTo>
                      <a:pt x="60" y="6"/>
                      <a:pt x="63" y="4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6" y="3"/>
                      <a:pt x="66" y="3"/>
                    </a:cubicBezTo>
                    <a:cubicBezTo>
                      <a:pt x="66" y="3"/>
                      <a:pt x="67" y="2"/>
                      <a:pt x="67" y="2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8" y="0"/>
                      <a:pt x="68" y="1"/>
                      <a:pt x="68" y="1"/>
                    </a:cubicBezTo>
                    <a:cubicBezTo>
                      <a:pt x="68" y="1"/>
                      <a:pt x="68" y="1"/>
                      <a:pt x="67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5" y="1"/>
                      <a:pt x="61" y="2"/>
                      <a:pt x="58" y="2"/>
                    </a:cubicBezTo>
                    <a:cubicBezTo>
                      <a:pt x="55" y="1"/>
                      <a:pt x="54" y="2"/>
                      <a:pt x="52" y="3"/>
                    </a:cubicBezTo>
                    <a:cubicBezTo>
                      <a:pt x="49" y="5"/>
                      <a:pt x="47" y="6"/>
                      <a:pt x="43" y="6"/>
                    </a:cubicBezTo>
                    <a:cubicBezTo>
                      <a:pt x="40" y="6"/>
                      <a:pt x="38" y="6"/>
                      <a:pt x="37" y="6"/>
                    </a:cubicBezTo>
                    <a:cubicBezTo>
                      <a:pt x="35" y="7"/>
                      <a:pt x="34" y="7"/>
                      <a:pt x="33" y="7"/>
                    </a:cubicBezTo>
                    <a:cubicBezTo>
                      <a:pt x="32" y="7"/>
                      <a:pt x="30" y="7"/>
                      <a:pt x="28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5"/>
                      <a:pt x="27" y="5"/>
                    </a:cubicBezTo>
                    <a:cubicBezTo>
                      <a:pt x="26" y="6"/>
                      <a:pt x="25" y="6"/>
                      <a:pt x="24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2" y="8"/>
                      <a:pt x="22" y="8"/>
                      <a:pt x="21" y="8"/>
                    </a:cubicBezTo>
                    <a:cubicBezTo>
                      <a:pt x="17" y="9"/>
                      <a:pt x="14" y="9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7"/>
                      <a:pt x="10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7" y="15"/>
                      <a:pt x="7" y="15"/>
                    </a:cubicBezTo>
                    <a:cubicBezTo>
                      <a:pt x="7" y="15"/>
                      <a:pt x="7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5" y="22"/>
                      <a:pt x="4" y="25"/>
                      <a:pt x="3" y="27"/>
                    </a:cubicBezTo>
                    <a:cubicBezTo>
                      <a:pt x="3" y="27"/>
                      <a:pt x="3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28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2"/>
                      <a:pt x="9" y="32"/>
                    </a:cubicBezTo>
                    <a:cubicBezTo>
                      <a:pt x="10" y="35"/>
                      <a:pt x="9" y="38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4" y="44"/>
                    </a:cubicBezTo>
                    <a:cubicBezTo>
                      <a:pt x="4" y="44"/>
                      <a:pt x="4" y="44"/>
                      <a:pt x="3" y="44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2" y="46"/>
                      <a:pt x="2" y="47"/>
                      <a:pt x="2" y="47"/>
                    </a:cubicBezTo>
                    <a:cubicBezTo>
                      <a:pt x="1" y="47"/>
                      <a:pt x="1" y="47"/>
                      <a:pt x="1" y="48"/>
                    </a:cubicBezTo>
                    <a:cubicBezTo>
                      <a:pt x="1" y="48"/>
                      <a:pt x="1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25" name="Freeform 1164"/>
              <p:cNvSpPr>
                <a:spLocks/>
              </p:cNvSpPr>
              <p:nvPr/>
            </p:nvSpPr>
            <p:spPr bwMode="auto">
              <a:xfrm>
                <a:off x="4839323" y="3359872"/>
                <a:ext cx="16812" cy="43387"/>
              </a:xfrm>
              <a:custGeom>
                <a:avLst/>
                <a:gdLst>
                  <a:gd name="T0" fmla="*/ 5 w 9"/>
                  <a:gd name="T1" fmla="*/ 25 h 25"/>
                  <a:gd name="T2" fmla="*/ 6 w 9"/>
                  <a:gd name="T3" fmla="*/ 23 h 25"/>
                  <a:gd name="T4" fmla="*/ 6 w 9"/>
                  <a:gd name="T5" fmla="*/ 22 h 25"/>
                  <a:gd name="T6" fmla="*/ 6 w 9"/>
                  <a:gd name="T7" fmla="*/ 20 h 25"/>
                  <a:gd name="T8" fmla="*/ 6 w 9"/>
                  <a:gd name="T9" fmla="*/ 20 h 25"/>
                  <a:gd name="T10" fmla="*/ 7 w 9"/>
                  <a:gd name="T11" fmla="*/ 18 h 25"/>
                  <a:gd name="T12" fmla="*/ 7 w 9"/>
                  <a:gd name="T13" fmla="*/ 18 h 25"/>
                  <a:gd name="T14" fmla="*/ 7 w 9"/>
                  <a:gd name="T15" fmla="*/ 17 h 25"/>
                  <a:gd name="T16" fmla="*/ 8 w 9"/>
                  <a:gd name="T17" fmla="*/ 16 h 25"/>
                  <a:gd name="T18" fmla="*/ 8 w 9"/>
                  <a:gd name="T19" fmla="*/ 15 h 25"/>
                  <a:gd name="T20" fmla="*/ 8 w 9"/>
                  <a:gd name="T21" fmla="*/ 15 h 25"/>
                  <a:gd name="T22" fmla="*/ 9 w 9"/>
                  <a:gd name="T23" fmla="*/ 12 h 25"/>
                  <a:gd name="T24" fmla="*/ 8 w 9"/>
                  <a:gd name="T25" fmla="*/ 11 h 25"/>
                  <a:gd name="T26" fmla="*/ 7 w 9"/>
                  <a:gd name="T27" fmla="*/ 10 h 25"/>
                  <a:gd name="T28" fmla="*/ 7 w 9"/>
                  <a:gd name="T29" fmla="*/ 8 h 25"/>
                  <a:gd name="T30" fmla="*/ 6 w 9"/>
                  <a:gd name="T31" fmla="*/ 7 h 25"/>
                  <a:gd name="T32" fmla="*/ 6 w 9"/>
                  <a:gd name="T33" fmla="*/ 6 h 25"/>
                  <a:gd name="T34" fmla="*/ 5 w 9"/>
                  <a:gd name="T35" fmla="*/ 5 h 25"/>
                  <a:gd name="T36" fmla="*/ 5 w 9"/>
                  <a:gd name="T37" fmla="*/ 4 h 25"/>
                  <a:gd name="T38" fmla="*/ 5 w 9"/>
                  <a:gd name="T39" fmla="*/ 4 h 25"/>
                  <a:gd name="T40" fmla="*/ 5 w 9"/>
                  <a:gd name="T41" fmla="*/ 3 h 25"/>
                  <a:gd name="T42" fmla="*/ 5 w 9"/>
                  <a:gd name="T43" fmla="*/ 3 h 25"/>
                  <a:gd name="T44" fmla="*/ 5 w 9"/>
                  <a:gd name="T45" fmla="*/ 2 h 25"/>
                  <a:gd name="T46" fmla="*/ 5 w 9"/>
                  <a:gd name="T47" fmla="*/ 1 h 25"/>
                  <a:gd name="T48" fmla="*/ 5 w 9"/>
                  <a:gd name="T49" fmla="*/ 1 h 25"/>
                  <a:gd name="T50" fmla="*/ 5 w 9"/>
                  <a:gd name="T51" fmla="*/ 0 h 25"/>
                  <a:gd name="T52" fmla="*/ 0 w 9"/>
                  <a:gd name="T53" fmla="*/ 11 h 25"/>
                  <a:gd name="T54" fmla="*/ 1 w 9"/>
                  <a:gd name="T55" fmla="*/ 14 h 25"/>
                  <a:gd name="T56" fmla="*/ 5 w 9"/>
                  <a:gd name="T57" fmla="*/ 25 h 25"/>
                  <a:gd name="T58" fmla="*/ 5 w 9"/>
                  <a:gd name="T59" fmla="*/ 25 h 25"/>
                  <a:gd name="T60" fmla="*/ 5 w 9"/>
                  <a:gd name="T6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" h="25">
                    <a:moveTo>
                      <a:pt x="5" y="25"/>
                    </a:moveTo>
                    <a:cubicBezTo>
                      <a:pt x="6" y="24"/>
                      <a:pt x="6" y="23"/>
                      <a:pt x="6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19"/>
                      <a:pt x="7" y="19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4"/>
                      <a:pt x="9" y="14"/>
                      <a:pt x="9" y="12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5"/>
                      <a:pt x="1" y="9"/>
                      <a:pt x="0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26" name="Freeform 1165"/>
              <p:cNvSpPr>
                <a:spLocks/>
              </p:cNvSpPr>
              <p:nvPr/>
            </p:nvSpPr>
            <p:spPr bwMode="auto">
              <a:xfrm>
                <a:off x="4852399" y="3339986"/>
                <a:ext cx="9340" cy="10847"/>
              </a:xfrm>
              <a:custGeom>
                <a:avLst/>
                <a:gdLst>
                  <a:gd name="T0" fmla="*/ 1 w 5"/>
                  <a:gd name="T1" fmla="*/ 7 h 7"/>
                  <a:gd name="T2" fmla="*/ 2 w 5"/>
                  <a:gd name="T3" fmla="*/ 6 h 7"/>
                  <a:gd name="T4" fmla="*/ 2 w 5"/>
                  <a:gd name="T5" fmla="*/ 6 h 7"/>
                  <a:gd name="T6" fmla="*/ 3 w 5"/>
                  <a:gd name="T7" fmla="*/ 6 h 7"/>
                  <a:gd name="T8" fmla="*/ 4 w 5"/>
                  <a:gd name="T9" fmla="*/ 6 h 7"/>
                  <a:gd name="T10" fmla="*/ 4 w 5"/>
                  <a:gd name="T11" fmla="*/ 6 h 7"/>
                  <a:gd name="T12" fmla="*/ 4 w 5"/>
                  <a:gd name="T13" fmla="*/ 5 h 7"/>
                  <a:gd name="T14" fmla="*/ 4 w 5"/>
                  <a:gd name="T15" fmla="*/ 4 h 7"/>
                  <a:gd name="T16" fmla="*/ 4 w 5"/>
                  <a:gd name="T17" fmla="*/ 3 h 7"/>
                  <a:gd name="T18" fmla="*/ 5 w 5"/>
                  <a:gd name="T19" fmla="*/ 2 h 7"/>
                  <a:gd name="T20" fmla="*/ 5 w 5"/>
                  <a:gd name="T21" fmla="*/ 1 h 7"/>
                  <a:gd name="T22" fmla="*/ 2 w 5"/>
                  <a:gd name="T23" fmla="*/ 0 h 7"/>
                  <a:gd name="T24" fmla="*/ 1 w 5"/>
                  <a:gd name="T25" fmla="*/ 3 h 7"/>
                  <a:gd name="T26" fmla="*/ 0 w 5"/>
                  <a:gd name="T27" fmla="*/ 7 h 7"/>
                  <a:gd name="T28" fmla="*/ 0 w 5"/>
                  <a:gd name="T29" fmla="*/ 7 h 7"/>
                  <a:gd name="T30" fmla="*/ 1 w 5"/>
                  <a:gd name="T3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7">
                    <a:moveTo>
                      <a:pt x="1" y="7"/>
                    </a:move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27" name="Freeform 1166"/>
              <p:cNvSpPr>
                <a:spLocks/>
              </p:cNvSpPr>
              <p:nvPr/>
            </p:nvSpPr>
            <p:spPr bwMode="auto">
              <a:xfrm>
                <a:off x="4854267" y="3339986"/>
                <a:ext cx="76589" cy="81351"/>
              </a:xfrm>
              <a:custGeom>
                <a:avLst/>
                <a:gdLst>
                  <a:gd name="T0" fmla="*/ 28 w 43"/>
                  <a:gd name="T1" fmla="*/ 6 h 47"/>
                  <a:gd name="T2" fmla="*/ 17 w 43"/>
                  <a:gd name="T3" fmla="*/ 12 h 47"/>
                  <a:gd name="T4" fmla="*/ 7 w 43"/>
                  <a:gd name="T5" fmla="*/ 8 h 47"/>
                  <a:gd name="T6" fmla="*/ 7 w 43"/>
                  <a:gd name="T7" fmla="*/ 10 h 47"/>
                  <a:gd name="T8" fmla="*/ 6 w 43"/>
                  <a:gd name="T9" fmla="*/ 10 h 47"/>
                  <a:gd name="T10" fmla="*/ 6 w 43"/>
                  <a:gd name="T11" fmla="*/ 16 h 47"/>
                  <a:gd name="T12" fmla="*/ 6 w 43"/>
                  <a:gd name="T13" fmla="*/ 20 h 47"/>
                  <a:gd name="T14" fmla="*/ 5 w 43"/>
                  <a:gd name="T15" fmla="*/ 22 h 47"/>
                  <a:gd name="T16" fmla="*/ 5 w 43"/>
                  <a:gd name="T17" fmla="*/ 23 h 47"/>
                  <a:gd name="T18" fmla="*/ 4 w 43"/>
                  <a:gd name="T19" fmla="*/ 27 h 47"/>
                  <a:gd name="T20" fmla="*/ 4 w 43"/>
                  <a:gd name="T21" fmla="*/ 28 h 47"/>
                  <a:gd name="T22" fmla="*/ 4 w 43"/>
                  <a:gd name="T23" fmla="*/ 29 h 47"/>
                  <a:gd name="T24" fmla="*/ 3 w 43"/>
                  <a:gd name="T25" fmla="*/ 30 h 47"/>
                  <a:gd name="T26" fmla="*/ 3 w 43"/>
                  <a:gd name="T27" fmla="*/ 31 h 47"/>
                  <a:gd name="T28" fmla="*/ 2 w 43"/>
                  <a:gd name="T29" fmla="*/ 32 h 47"/>
                  <a:gd name="T30" fmla="*/ 2 w 43"/>
                  <a:gd name="T31" fmla="*/ 34 h 47"/>
                  <a:gd name="T32" fmla="*/ 2 w 43"/>
                  <a:gd name="T33" fmla="*/ 36 h 47"/>
                  <a:gd name="T34" fmla="*/ 1 w 43"/>
                  <a:gd name="T35" fmla="*/ 38 h 47"/>
                  <a:gd name="T36" fmla="*/ 1 w 43"/>
                  <a:gd name="T37" fmla="*/ 41 h 47"/>
                  <a:gd name="T38" fmla="*/ 0 w 43"/>
                  <a:gd name="T39" fmla="*/ 44 h 47"/>
                  <a:gd name="T40" fmla="*/ 2 w 43"/>
                  <a:gd name="T41" fmla="*/ 45 h 47"/>
                  <a:gd name="T42" fmla="*/ 4 w 43"/>
                  <a:gd name="T43" fmla="*/ 46 h 47"/>
                  <a:gd name="T44" fmla="*/ 5 w 43"/>
                  <a:gd name="T45" fmla="*/ 46 h 47"/>
                  <a:gd name="T46" fmla="*/ 6 w 43"/>
                  <a:gd name="T47" fmla="*/ 47 h 47"/>
                  <a:gd name="T48" fmla="*/ 7 w 43"/>
                  <a:gd name="T49" fmla="*/ 47 h 47"/>
                  <a:gd name="T50" fmla="*/ 8 w 43"/>
                  <a:gd name="T51" fmla="*/ 47 h 47"/>
                  <a:gd name="T52" fmla="*/ 8 w 43"/>
                  <a:gd name="T53" fmla="*/ 47 h 47"/>
                  <a:gd name="T54" fmla="*/ 14 w 43"/>
                  <a:gd name="T55" fmla="*/ 44 h 47"/>
                  <a:gd name="T56" fmla="*/ 15 w 43"/>
                  <a:gd name="T57" fmla="*/ 43 h 47"/>
                  <a:gd name="T58" fmla="*/ 15 w 43"/>
                  <a:gd name="T59" fmla="*/ 43 h 47"/>
                  <a:gd name="T60" fmla="*/ 27 w 43"/>
                  <a:gd name="T61" fmla="*/ 35 h 47"/>
                  <a:gd name="T62" fmla="*/ 22 w 43"/>
                  <a:gd name="T63" fmla="*/ 26 h 47"/>
                  <a:gd name="T64" fmla="*/ 33 w 43"/>
                  <a:gd name="T65" fmla="*/ 15 h 47"/>
                  <a:gd name="T66" fmla="*/ 41 w 43"/>
                  <a:gd name="T67" fmla="*/ 13 h 47"/>
                  <a:gd name="T68" fmla="*/ 42 w 43"/>
                  <a:gd name="T69" fmla="*/ 12 h 47"/>
                  <a:gd name="T70" fmla="*/ 43 w 43"/>
                  <a:gd name="T71" fmla="*/ 12 h 47"/>
                  <a:gd name="T72" fmla="*/ 43 w 43"/>
                  <a:gd name="T73" fmla="*/ 10 h 47"/>
                  <a:gd name="T74" fmla="*/ 42 w 43"/>
                  <a:gd name="T75" fmla="*/ 7 h 47"/>
                  <a:gd name="T76" fmla="*/ 42 w 43"/>
                  <a:gd name="T77" fmla="*/ 5 h 47"/>
                  <a:gd name="T78" fmla="*/ 41 w 43"/>
                  <a:gd name="T79" fmla="*/ 1 h 47"/>
                  <a:gd name="T80" fmla="*/ 41 w 43"/>
                  <a:gd name="T8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" h="47">
                    <a:moveTo>
                      <a:pt x="37" y="2"/>
                    </a:moveTo>
                    <a:cubicBezTo>
                      <a:pt x="30" y="6"/>
                      <a:pt x="29" y="6"/>
                      <a:pt x="28" y="6"/>
                    </a:cubicBezTo>
                    <a:cubicBezTo>
                      <a:pt x="26" y="6"/>
                      <a:pt x="21" y="9"/>
                      <a:pt x="18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8"/>
                      <a:pt x="6" y="19"/>
                    </a:cubicBezTo>
                    <a:cubicBezTo>
                      <a:pt x="6" y="19"/>
                      <a:pt x="6" y="19"/>
                      <a:pt x="6" y="20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2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5"/>
                    </a:cubicBezTo>
                    <a:cubicBezTo>
                      <a:pt x="2" y="35"/>
                      <a:pt x="2" y="36"/>
                      <a:pt x="2" y="36"/>
                    </a:cubicBezTo>
                    <a:cubicBezTo>
                      <a:pt x="2" y="36"/>
                      <a:pt x="2" y="37"/>
                      <a:pt x="1" y="37"/>
                    </a:cubicBezTo>
                    <a:cubicBezTo>
                      <a:pt x="1" y="37"/>
                      <a:pt x="1" y="38"/>
                      <a:pt x="1" y="38"/>
                    </a:cubicBezTo>
                    <a:cubicBezTo>
                      <a:pt x="1" y="39"/>
                      <a:pt x="1" y="39"/>
                      <a:pt x="1" y="40"/>
                    </a:cubicBezTo>
                    <a:cubicBezTo>
                      <a:pt x="1" y="40"/>
                      <a:pt x="1" y="41"/>
                      <a:pt x="1" y="41"/>
                    </a:cubicBezTo>
                    <a:cubicBezTo>
                      <a:pt x="1" y="42"/>
                      <a:pt x="1" y="42"/>
                      <a:pt x="0" y="43"/>
                    </a:cubicBezTo>
                    <a:cubicBezTo>
                      <a:pt x="0" y="43"/>
                      <a:pt x="0" y="43"/>
                      <a:pt x="0" y="44"/>
                    </a:cubicBezTo>
                    <a:cubicBezTo>
                      <a:pt x="1" y="44"/>
                      <a:pt x="1" y="44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6" y="46"/>
                      <a:pt x="6" y="46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7"/>
                      <a:pt x="7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1" y="47"/>
                      <a:pt x="13" y="45"/>
                      <a:pt x="14" y="44"/>
                    </a:cubicBezTo>
                    <a:cubicBezTo>
                      <a:pt x="14" y="44"/>
                      <a:pt x="14" y="44"/>
                      <a:pt x="15" y="44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37"/>
                      <a:pt x="22" y="37"/>
                      <a:pt x="24" y="37"/>
                    </a:cubicBezTo>
                    <a:cubicBezTo>
                      <a:pt x="25" y="37"/>
                      <a:pt x="26" y="37"/>
                      <a:pt x="27" y="35"/>
                    </a:cubicBezTo>
                    <a:cubicBezTo>
                      <a:pt x="27" y="35"/>
                      <a:pt x="28" y="34"/>
                      <a:pt x="29" y="33"/>
                    </a:cubicBezTo>
                    <a:cubicBezTo>
                      <a:pt x="28" y="31"/>
                      <a:pt x="23" y="27"/>
                      <a:pt x="22" y="26"/>
                    </a:cubicBezTo>
                    <a:cubicBezTo>
                      <a:pt x="20" y="26"/>
                      <a:pt x="20" y="24"/>
                      <a:pt x="20" y="23"/>
                    </a:cubicBezTo>
                    <a:cubicBezTo>
                      <a:pt x="20" y="20"/>
                      <a:pt x="26" y="16"/>
                      <a:pt x="33" y="15"/>
                    </a:cubicBezTo>
                    <a:cubicBezTo>
                      <a:pt x="38" y="15"/>
                      <a:pt x="39" y="14"/>
                      <a:pt x="40" y="13"/>
                    </a:cubicBezTo>
                    <a:cubicBezTo>
                      <a:pt x="40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3" y="12"/>
                      <a:pt x="43" y="12"/>
                    </a:cubicBezTo>
                    <a:cubicBezTo>
                      <a:pt x="43" y="12"/>
                      <a:pt x="43" y="11"/>
                      <a:pt x="43" y="11"/>
                    </a:cubicBezTo>
                    <a:cubicBezTo>
                      <a:pt x="43" y="11"/>
                      <a:pt x="43" y="10"/>
                      <a:pt x="43" y="10"/>
                    </a:cubicBezTo>
                    <a:cubicBezTo>
                      <a:pt x="43" y="9"/>
                      <a:pt x="43" y="9"/>
                      <a:pt x="42" y="8"/>
                    </a:cubicBezTo>
                    <a:cubicBezTo>
                      <a:pt x="42" y="8"/>
                      <a:pt x="42" y="7"/>
                      <a:pt x="42" y="7"/>
                    </a:cubicBezTo>
                    <a:cubicBezTo>
                      <a:pt x="42" y="7"/>
                      <a:pt x="42" y="6"/>
                      <a:pt x="42" y="6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4"/>
                      <a:pt x="41" y="4"/>
                      <a:pt x="41" y="3"/>
                    </a:cubicBezTo>
                    <a:cubicBezTo>
                      <a:pt x="41" y="2"/>
                      <a:pt x="41" y="2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1"/>
                      <a:pt x="38" y="1"/>
                      <a:pt x="37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28" name="Freeform 1167"/>
              <p:cNvSpPr>
                <a:spLocks/>
              </p:cNvSpPr>
              <p:nvPr/>
            </p:nvSpPr>
            <p:spPr bwMode="auto">
              <a:xfrm>
                <a:off x="4958877" y="3103163"/>
                <a:ext cx="123290" cy="54234"/>
              </a:xfrm>
              <a:custGeom>
                <a:avLst/>
                <a:gdLst>
                  <a:gd name="T0" fmla="*/ 15 w 69"/>
                  <a:gd name="T1" fmla="*/ 10 h 31"/>
                  <a:gd name="T2" fmla="*/ 17 w 69"/>
                  <a:gd name="T3" fmla="*/ 15 h 31"/>
                  <a:gd name="T4" fmla="*/ 19 w 69"/>
                  <a:gd name="T5" fmla="*/ 22 h 31"/>
                  <a:gd name="T6" fmla="*/ 18 w 69"/>
                  <a:gd name="T7" fmla="*/ 24 h 31"/>
                  <a:gd name="T8" fmla="*/ 21 w 69"/>
                  <a:gd name="T9" fmla="*/ 24 h 31"/>
                  <a:gd name="T10" fmla="*/ 25 w 69"/>
                  <a:gd name="T11" fmla="*/ 23 h 31"/>
                  <a:gd name="T12" fmla="*/ 28 w 69"/>
                  <a:gd name="T13" fmla="*/ 23 h 31"/>
                  <a:gd name="T14" fmla="*/ 31 w 69"/>
                  <a:gd name="T15" fmla="*/ 24 h 31"/>
                  <a:gd name="T16" fmla="*/ 34 w 69"/>
                  <a:gd name="T17" fmla="*/ 28 h 31"/>
                  <a:gd name="T18" fmla="*/ 34 w 69"/>
                  <a:gd name="T19" fmla="*/ 28 h 31"/>
                  <a:gd name="T20" fmla="*/ 35 w 69"/>
                  <a:gd name="T21" fmla="*/ 30 h 31"/>
                  <a:gd name="T22" fmla="*/ 36 w 69"/>
                  <a:gd name="T23" fmla="*/ 30 h 31"/>
                  <a:gd name="T24" fmla="*/ 39 w 69"/>
                  <a:gd name="T25" fmla="*/ 29 h 31"/>
                  <a:gd name="T26" fmla="*/ 46 w 69"/>
                  <a:gd name="T27" fmla="*/ 28 h 31"/>
                  <a:gd name="T28" fmla="*/ 49 w 69"/>
                  <a:gd name="T29" fmla="*/ 28 h 31"/>
                  <a:gd name="T30" fmla="*/ 50 w 69"/>
                  <a:gd name="T31" fmla="*/ 28 h 31"/>
                  <a:gd name="T32" fmla="*/ 53 w 69"/>
                  <a:gd name="T33" fmla="*/ 28 h 31"/>
                  <a:gd name="T34" fmla="*/ 54 w 69"/>
                  <a:gd name="T35" fmla="*/ 28 h 31"/>
                  <a:gd name="T36" fmla="*/ 57 w 69"/>
                  <a:gd name="T37" fmla="*/ 26 h 31"/>
                  <a:gd name="T38" fmla="*/ 64 w 69"/>
                  <a:gd name="T39" fmla="*/ 29 h 31"/>
                  <a:gd name="T40" fmla="*/ 68 w 69"/>
                  <a:gd name="T41" fmla="*/ 31 h 31"/>
                  <a:gd name="T42" fmla="*/ 69 w 69"/>
                  <a:gd name="T43" fmla="*/ 30 h 31"/>
                  <a:gd name="T44" fmla="*/ 69 w 69"/>
                  <a:gd name="T45" fmla="*/ 30 h 31"/>
                  <a:gd name="T46" fmla="*/ 66 w 69"/>
                  <a:gd name="T47" fmla="*/ 28 h 31"/>
                  <a:gd name="T48" fmla="*/ 66 w 69"/>
                  <a:gd name="T49" fmla="*/ 27 h 31"/>
                  <a:gd name="T50" fmla="*/ 66 w 69"/>
                  <a:gd name="T51" fmla="*/ 26 h 31"/>
                  <a:gd name="T52" fmla="*/ 66 w 69"/>
                  <a:gd name="T53" fmla="*/ 25 h 31"/>
                  <a:gd name="T54" fmla="*/ 66 w 69"/>
                  <a:gd name="T55" fmla="*/ 25 h 31"/>
                  <a:gd name="T56" fmla="*/ 67 w 69"/>
                  <a:gd name="T57" fmla="*/ 24 h 31"/>
                  <a:gd name="T58" fmla="*/ 67 w 69"/>
                  <a:gd name="T59" fmla="*/ 24 h 31"/>
                  <a:gd name="T60" fmla="*/ 67 w 69"/>
                  <a:gd name="T61" fmla="*/ 23 h 31"/>
                  <a:gd name="T62" fmla="*/ 67 w 69"/>
                  <a:gd name="T63" fmla="*/ 23 h 31"/>
                  <a:gd name="T64" fmla="*/ 67 w 69"/>
                  <a:gd name="T65" fmla="*/ 23 h 31"/>
                  <a:gd name="T66" fmla="*/ 64 w 69"/>
                  <a:gd name="T67" fmla="*/ 21 h 31"/>
                  <a:gd name="T68" fmla="*/ 63 w 69"/>
                  <a:gd name="T69" fmla="*/ 21 h 31"/>
                  <a:gd name="T70" fmla="*/ 60 w 69"/>
                  <a:gd name="T71" fmla="*/ 16 h 31"/>
                  <a:gd name="T72" fmla="*/ 59 w 69"/>
                  <a:gd name="T73" fmla="*/ 14 h 31"/>
                  <a:gd name="T74" fmla="*/ 57 w 69"/>
                  <a:gd name="T75" fmla="*/ 13 h 31"/>
                  <a:gd name="T76" fmla="*/ 56 w 69"/>
                  <a:gd name="T77" fmla="*/ 12 h 31"/>
                  <a:gd name="T78" fmla="*/ 46 w 69"/>
                  <a:gd name="T79" fmla="*/ 14 h 31"/>
                  <a:gd name="T80" fmla="*/ 44 w 69"/>
                  <a:gd name="T81" fmla="*/ 14 h 31"/>
                  <a:gd name="T82" fmla="*/ 39 w 69"/>
                  <a:gd name="T83" fmla="*/ 12 h 31"/>
                  <a:gd name="T84" fmla="*/ 39 w 69"/>
                  <a:gd name="T85" fmla="*/ 11 h 31"/>
                  <a:gd name="T86" fmla="*/ 37 w 69"/>
                  <a:gd name="T87" fmla="*/ 10 h 31"/>
                  <a:gd name="T88" fmla="*/ 30 w 69"/>
                  <a:gd name="T89" fmla="*/ 7 h 31"/>
                  <a:gd name="T90" fmla="*/ 29 w 69"/>
                  <a:gd name="T91" fmla="*/ 5 h 31"/>
                  <a:gd name="T92" fmla="*/ 27 w 69"/>
                  <a:gd name="T93" fmla="*/ 5 h 31"/>
                  <a:gd name="T94" fmla="*/ 23 w 69"/>
                  <a:gd name="T95" fmla="*/ 5 h 31"/>
                  <a:gd name="T96" fmla="*/ 19 w 69"/>
                  <a:gd name="T97" fmla="*/ 5 h 31"/>
                  <a:gd name="T98" fmla="*/ 12 w 69"/>
                  <a:gd name="T99" fmla="*/ 4 h 31"/>
                  <a:gd name="T100" fmla="*/ 1 w 69"/>
                  <a:gd name="T101" fmla="*/ 0 h 31"/>
                  <a:gd name="T102" fmla="*/ 0 w 69"/>
                  <a:gd name="T103" fmla="*/ 0 h 31"/>
                  <a:gd name="T104" fmla="*/ 3 w 69"/>
                  <a:gd name="T105" fmla="*/ 1 h 31"/>
                  <a:gd name="T106" fmla="*/ 15 w 69"/>
                  <a:gd name="T107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31">
                    <a:moveTo>
                      <a:pt x="15" y="10"/>
                    </a:moveTo>
                    <a:cubicBezTo>
                      <a:pt x="15" y="13"/>
                      <a:pt x="16" y="14"/>
                      <a:pt x="17" y="15"/>
                    </a:cubicBezTo>
                    <a:cubicBezTo>
                      <a:pt x="19" y="16"/>
                      <a:pt x="20" y="18"/>
                      <a:pt x="19" y="22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4"/>
                      <a:pt x="20" y="24"/>
                      <a:pt x="21" y="24"/>
                    </a:cubicBezTo>
                    <a:cubicBezTo>
                      <a:pt x="24" y="24"/>
                      <a:pt x="25" y="24"/>
                      <a:pt x="25" y="23"/>
                    </a:cubicBezTo>
                    <a:cubicBezTo>
                      <a:pt x="26" y="23"/>
                      <a:pt x="27" y="23"/>
                      <a:pt x="28" y="23"/>
                    </a:cubicBezTo>
                    <a:cubicBezTo>
                      <a:pt x="29" y="23"/>
                      <a:pt x="30" y="23"/>
                      <a:pt x="31" y="24"/>
                    </a:cubicBezTo>
                    <a:cubicBezTo>
                      <a:pt x="32" y="25"/>
                      <a:pt x="33" y="26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9"/>
                      <a:pt x="35" y="29"/>
                      <a:pt x="35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7" y="30"/>
                      <a:pt x="38" y="30"/>
                      <a:pt x="39" y="29"/>
                    </a:cubicBezTo>
                    <a:cubicBezTo>
                      <a:pt x="41" y="29"/>
                      <a:pt x="43" y="28"/>
                      <a:pt x="46" y="28"/>
                    </a:cubicBezTo>
                    <a:cubicBezTo>
                      <a:pt x="47" y="28"/>
                      <a:pt x="48" y="28"/>
                      <a:pt x="49" y="28"/>
                    </a:cubicBezTo>
                    <a:cubicBezTo>
                      <a:pt x="49" y="28"/>
                      <a:pt x="49" y="28"/>
                      <a:pt x="50" y="28"/>
                    </a:cubicBezTo>
                    <a:cubicBezTo>
                      <a:pt x="51" y="28"/>
                      <a:pt x="52" y="28"/>
                      <a:pt x="53" y="28"/>
                    </a:cubicBezTo>
                    <a:cubicBezTo>
                      <a:pt x="53" y="28"/>
                      <a:pt x="53" y="28"/>
                      <a:pt x="54" y="28"/>
                    </a:cubicBezTo>
                    <a:cubicBezTo>
                      <a:pt x="54" y="27"/>
                      <a:pt x="55" y="26"/>
                      <a:pt x="57" y="26"/>
                    </a:cubicBezTo>
                    <a:cubicBezTo>
                      <a:pt x="59" y="26"/>
                      <a:pt x="63" y="28"/>
                      <a:pt x="64" y="29"/>
                    </a:cubicBezTo>
                    <a:cubicBezTo>
                      <a:pt x="65" y="30"/>
                      <a:pt x="67" y="31"/>
                      <a:pt x="68" y="31"/>
                    </a:cubicBezTo>
                    <a:cubicBezTo>
                      <a:pt x="69" y="31"/>
                      <a:pt x="69" y="31"/>
                      <a:pt x="69" y="30"/>
                    </a:cubicBezTo>
                    <a:cubicBezTo>
                      <a:pt x="69" y="30"/>
                      <a:pt x="69" y="30"/>
                      <a:pt x="69" y="30"/>
                    </a:cubicBezTo>
                    <a:cubicBezTo>
                      <a:pt x="68" y="29"/>
                      <a:pt x="67" y="29"/>
                      <a:pt x="66" y="28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6" y="26"/>
                      <a:pt x="66" y="26"/>
                    </a:cubicBezTo>
                    <a:cubicBezTo>
                      <a:pt x="66" y="26"/>
                      <a:pt x="66" y="26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6" y="22"/>
                      <a:pt x="64" y="21"/>
                      <a:pt x="64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1" y="21"/>
                      <a:pt x="61" y="19"/>
                      <a:pt x="60" y="16"/>
                    </a:cubicBezTo>
                    <a:cubicBezTo>
                      <a:pt x="60" y="16"/>
                      <a:pt x="60" y="14"/>
                      <a:pt x="59" y="14"/>
                    </a:cubicBezTo>
                    <a:cubicBezTo>
                      <a:pt x="58" y="14"/>
                      <a:pt x="57" y="13"/>
                      <a:pt x="57" y="13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47" y="12"/>
                      <a:pt x="46" y="13"/>
                      <a:pt x="46" y="14"/>
                    </a:cubicBezTo>
                    <a:cubicBezTo>
                      <a:pt x="45" y="14"/>
                      <a:pt x="44" y="14"/>
                      <a:pt x="44" y="14"/>
                    </a:cubicBezTo>
                    <a:cubicBezTo>
                      <a:pt x="42" y="14"/>
                      <a:pt x="41" y="13"/>
                      <a:pt x="39" y="12"/>
                    </a:cubicBezTo>
                    <a:cubicBezTo>
                      <a:pt x="39" y="12"/>
                      <a:pt x="39" y="12"/>
                      <a:pt x="39" y="11"/>
                    </a:cubicBezTo>
                    <a:cubicBezTo>
                      <a:pt x="38" y="11"/>
                      <a:pt x="38" y="10"/>
                      <a:pt x="37" y="10"/>
                    </a:cubicBezTo>
                    <a:cubicBezTo>
                      <a:pt x="35" y="10"/>
                      <a:pt x="32" y="9"/>
                      <a:pt x="30" y="7"/>
                    </a:cubicBezTo>
                    <a:cubicBezTo>
                      <a:pt x="30" y="6"/>
                      <a:pt x="29" y="6"/>
                      <a:pt x="29" y="5"/>
                    </a:cubicBezTo>
                    <a:cubicBezTo>
                      <a:pt x="29" y="5"/>
                      <a:pt x="28" y="5"/>
                      <a:pt x="27" y="5"/>
                    </a:cubicBezTo>
                    <a:cubicBezTo>
                      <a:pt x="26" y="5"/>
                      <a:pt x="25" y="5"/>
                      <a:pt x="23" y="5"/>
                    </a:cubicBezTo>
                    <a:cubicBezTo>
                      <a:pt x="22" y="5"/>
                      <a:pt x="20" y="5"/>
                      <a:pt x="19" y="5"/>
                    </a:cubicBezTo>
                    <a:cubicBezTo>
                      <a:pt x="15" y="5"/>
                      <a:pt x="13" y="5"/>
                      <a:pt x="12" y="4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8" y="3"/>
                      <a:pt x="13" y="4"/>
                      <a:pt x="1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29" name="Freeform 1169"/>
              <p:cNvSpPr>
                <a:spLocks/>
              </p:cNvSpPr>
              <p:nvPr/>
            </p:nvSpPr>
            <p:spPr bwMode="auto">
              <a:xfrm>
                <a:off x="4848663" y="3365296"/>
                <a:ext cx="418438" cy="323598"/>
              </a:xfrm>
              <a:custGeom>
                <a:avLst/>
                <a:gdLst>
                  <a:gd name="T0" fmla="*/ 124 w 234"/>
                  <a:gd name="T1" fmla="*/ 38 h 186"/>
                  <a:gd name="T2" fmla="*/ 121 w 234"/>
                  <a:gd name="T3" fmla="*/ 38 h 186"/>
                  <a:gd name="T4" fmla="*/ 79 w 234"/>
                  <a:gd name="T5" fmla="*/ 13 h 186"/>
                  <a:gd name="T6" fmla="*/ 60 w 234"/>
                  <a:gd name="T7" fmla="*/ 2 h 186"/>
                  <a:gd name="T8" fmla="*/ 55 w 234"/>
                  <a:gd name="T9" fmla="*/ 0 h 186"/>
                  <a:gd name="T10" fmla="*/ 51 w 234"/>
                  <a:gd name="T11" fmla="*/ 1 h 186"/>
                  <a:gd name="T12" fmla="*/ 45 w 234"/>
                  <a:gd name="T13" fmla="*/ 2 h 186"/>
                  <a:gd name="T14" fmla="*/ 36 w 234"/>
                  <a:gd name="T15" fmla="*/ 18 h 186"/>
                  <a:gd name="T16" fmla="*/ 27 w 234"/>
                  <a:gd name="T17" fmla="*/ 26 h 186"/>
                  <a:gd name="T18" fmla="*/ 22 w 234"/>
                  <a:gd name="T19" fmla="*/ 30 h 186"/>
                  <a:gd name="T20" fmla="*/ 20 w 234"/>
                  <a:gd name="T21" fmla="*/ 32 h 186"/>
                  <a:gd name="T22" fmla="*/ 13 w 234"/>
                  <a:gd name="T23" fmla="*/ 36 h 186"/>
                  <a:gd name="T24" fmla="*/ 11 w 234"/>
                  <a:gd name="T25" fmla="*/ 36 h 186"/>
                  <a:gd name="T26" fmla="*/ 10 w 234"/>
                  <a:gd name="T27" fmla="*/ 36 h 186"/>
                  <a:gd name="T28" fmla="*/ 9 w 234"/>
                  <a:gd name="T29" fmla="*/ 36 h 186"/>
                  <a:gd name="T30" fmla="*/ 7 w 234"/>
                  <a:gd name="T31" fmla="*/ 35 h 186"/>
                  <a:gd name="T32" fmla="*/ 5 w 234"/>
                  <a:gd name="T33" fmla="*/ 34 h 186"/>
                  <a:gd name="T34" fmla="*/ 3 w 234"/>
                  <a:gd name="T35" fmla="*/ 33 h 186"/>
                  <a:gd name="T36" fmla="*/ 1 w 234"/>
                  <a:gd name="T37" fmla="*/ 33 h 186"/>
                  <a:gd name="T38" fmla="*/ 1 w 234"/>
                  <a:gd name="T39" fmla="*/ 47 h 186"/>
                  <a:gd name="T40" fmla="*/ 28 w 234"/>
                  <a:gd name="T41" fmla="*/ 85 h 186"/>
                  <a:gd name="T42" fmla="*/ 46 w 234"/>
                  <a:gd name="T43" fmla="*/ 108 h 186"/>
                  <a:gd name="T44" fmla="*/ 58 w 234"/>
                  <a:gd name="T45" fmla="*/ 140 h 186"/>
                  <a:gd name="T46" fmla="*/ 85 w 234"/>
                  <a:gd name="T47" fmla="*/ 179 h 186"/>
                  <a:gd name="T48" fmla="*/ 89 w 234"/>
                  <a:gd name="T49" fmla="*/ 186 h 186"/>
                  <a:gd name="T50" fmla="*/ 91 w 234"/>
                  <a:gd name="T51" fmla="*/ 185 h 186"/>
                  <a:gd name="T52" fmla="*/ 97 w 234"/>
                  <a:gd name="T53" fmla="*/ 174 h 186"/>
                  <a:gd name="T54" fmla="*/ 109 w 234"/>
                  <a:gd name="T55" fmla="*/ 175 h 186"/>
                  <a:gd name="T56" fmla="*/ 136 w 234"/>
                  <a:gd name="T57" fmla="*/ 179 h 186"/>
                  <a:gd name="T58" fmla="*/ 159 w 234"/>
                  <a:gd name="T59" fmla="*/ 161 h 186"/>
                  <a:gd name="T60" fmla="*/ 193 w 234"/>
                  <a:gd name="T61" fmla="*/ 156 h 186"/>
                  <a:gd name="T62" fmla="*/ 222 w 234"/>
                  <a:gd name="T63" fmla="*/ 147 h 186"/>
                  <a:gd name="T64" fmla="*/ 226 w 234"/>
                  <a:gd name="T65" fmla="*/ 145 h 186"/>
                  <a:gd name="T66" fmla="*/ 232 w 234"/>
                  <a:gd name="T67" fmla="*/ 129 h 186"/>
                  <a:gd name="T68" fmla="*/ 230 w 234"/>
                  <a:gd name="T69" fmla="*/ 117 h 186"/>
                  <a:gd name="T70" fmla="*/ 229 w 234"/>
                  <a:gd name="T71" fmla="*/ 117 h 186"/>
                  <a:gd name="T72" fmla="*/ 227 w 234"/>
                  <a:gd name="T73" fmla="*/ 117 h 186"/>
                  <a:gd name="T74" fmla="*/ 225 w 234"/>
                  <a:gd name="T75" fmla="*/ 117 h 186"/>
                  <a:gd name="T76" fmla="*/ 211 w 234"/>
                  <a:gd name="T77" fmla="*/ 115 h 186"/>
                  <a:gd name="T78" fmla="*/ 207 w 234"/>
                  <a:gd name="T79" fmla="*/ 115 h 186"/>
                  <a:gd name="T80" fmla="*/ 200 w 234"/>
                  <a:gd name="T81" fmla="*/ 113 h 186"/>
                  <a:gd name="T82" fmla="*/ 198 w 234"/>
                  <a:gd name="T83" fmla="*/ 111 h 186"/>
                  <a:gd name="T84" fmla="*/ 195 w 234"/>
                  <a:gd name="T85" fmla="*/ 109 h 186"/>
                  <a:gd name="T86" fmla="*/ 193 w 234"/>
                  <a:gd name="T87" fmla="*/ 106 h 186"/>
                  <a:gd name="T88" fmla="*/ 192 w 234"/>
                  <a:gd name="T89" fmla="*/ 103 h 186"/>
                  <a:gd name="T90" fmla="*/ 187 w 234"/>
                  <a:gd name="T91" fmla="*/ 95 h 186"/>
                  <a:gd name="T92" fmla="*/ 185 w 234"/>
                  <a:gd name="T93" fmla="*/ 94 h 186"/>
                  <a:gd name="T94" fmla="*/ 183 w 234"/>
                  <a:gd name="T95" fmla="*/ 94 h 186"/>
                  <a:gd name="T96" fmla="*/ 181 w 234"/>
                  <a:gd name="T97" fmla="*/ 92 h 186"/>
                  <a:gd name="T98" fmla="*/ 179 w 234"/>
                  <a:gd name="T99" fmla="*/ 90 h 186"/>
                  <a:gd name="T100" fmla="*/ 177 w 234"/>
                  <a:gd name="T101" fmla="*/ 87 h 186"/>
                  <a:gd name="T102" fmla="*/ 167 w 234"/>
                  <a:gd name="T103" fmla="*/ 63 h 186"/>
                  <a:gd name="T104" fmla="*/ 154 w 234"/>
                  <a:gd name="T105" fmla="*/ 46 h 186"/>
                  <a:gd name="T106" fmla="*/ 132 w 234"/>
                  <a:gd name="T107" fmla="*/ 3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4" h="186">
                    <a:moveTo>
                      <a:pt x="132" y="39"/>
                    </a:moveTo>
                    <a:cubicBezTo>
                      <a:pt x="129" y="39"/>
                      <a:pt x="126" y="39"/>
                      <a:pt x="125" y="38"/>
                    </a:cubicBezTo>
                    <a:cubicBezTo>
                      <a:pt x="125" y="38"/>
                      <a:pt x="125" y="38"/>
                      <a:pt x="124" y="38"/>
                    </a:cubicBezTo>
                    <a:cubicBezTo>
                      <a:pt x="124" y="38"/>
                      <a:pt x="123" y="38"/>
                      <a:pt x="122" y="38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21" y="38"/>
                      <a:pt x="121" y="38"/>
                      <a:pt x="121" y="38"/>
                    </a:cubicBezTo>
                    <a:cubicBezTo>
                      <a:pt x="121" y="38"/>
                      <a:pt x="120" y="38"/>
                      <a:pt x="120" y="38"/>
                    </a:cubicBezTo>
                    <a:cubicBezTo>
                      <a:pt x="117" y="38"/>
                      <a:pt x="110" y="37"/>
                      <a:pt x="106" y="33"/>
                    </a:cubicBezTo>
                    <a:cubicBezTo>
                      <a:pt x="101" y="29"/>
                      <a:pt x="82" y="15"/>
                      <a:pt x="79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6" y="12"/>
                      <a:pt x="74" y="11"/>
                      <a:pt x="72" y="9"/>
                    </a:cubicBezTo>
                    <a:cubicBezTo>
                      <a:pt x="69" y="7"/>
                      <a:pt x="63" y="3"/>
                      <a:pt x="60" y="2"/>
                    </a:cubicBezTo>
                    <a:cubicBezTo>
                      <a:pt x="59" y="1"/>
                      <a:pt x="58" y="1"/>
                      <a:pt x="57" y="1"/>
                    </a:cubicBezTo>
                    <a:cubicBezTo>
                      <a:pt x="57" y="1"/>
                      <a:pt x="56" y="1"/>
                      <a:pt x="56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0"/>
                      <a:pt x="53" y="0"/>
                      <a:pt x="52" y="1"/>
                    </a:cubicBezTo>
                    <a:cubicBezTo>
                      <a:pt x="52" y="1"/>
                      <a:pt x="52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7" y="1"/>
                      <a:pt x="46" y="1"/>
                      <a:pt x="45" y="2"/>
                    </a:cubicBezTo>
                    <a:cubicBezTo>
                      <a:pt x="44" y="3"/>
                      <a:pt x="42" y="4"/>
                      <a:pt x="37" y="4"/>
                    </a:cubicBezTo>
                    <a:cubicBezTo>
                      <a:pt x="31" y="4"/>
                      <a:pt x="28" y="7"/>
                      <a:pt x="27" y="8"/>
                    </a:cubicBezTo>
                    <a:cubicBezTo>
                      <a:pt x="30" y="10"/>
                      <a:pt x="36" y="15"/>
                      <a:pt x="36" y="18"/>
                    </a:cubicBezTo>
                    <a:cubicBezTo>
                      <a:pt x="36" y="19"/>
                      <a:pt x="36" y="20"/>
                      <a:pt x="35" y="21"/>
                    </a:cubicBezTo>
                    <a:cubicBezTo>
                      <a:pt x="34" y="21"/>
                      <a:pt x="34" y="22"/>
                      <a:pt x="33" y="23"/>
                    </a:cubicBezTo>
                    <a:cubicBezTo>
                      <a:pt x="32" y="24"/>
                      <a:pt x="30" y="26"/>
                      <a:pt x="27" y="26"/>
                    </a:cubicBezTo>
                    <a:cubicBezTo>
                      <a:pt x="22" y="26"/>
                      <a:pt x="22" y="27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30"/>
                    </a:cubicBezTo>
                    <a:cubicBezTo>
                      <a:pt x="21" y="30"/>
                      <a:pt x="21" y="30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0" y="31"/>
                      <a:pt x="20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5"/>
                      <a:pt x="15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8" y="36"/>
                    </a:cubicBezTo>
                    <a:cubicBezTo>
                      <a:pt x="8" y="36"/>
                      <a:pt x="8" y="35"/>
                      <a:pt x="8" y="35"/>
                    </a:cubicBezTo>
                    <a:cubicBezTo>
                      <a:pt x="8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6" y="35"/>
                    </a:cubicBezTo>
                    <a:cubicBezTo>
                      <a:pt x="6" y="35"/>
                      <a:pt x="6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34"/>
                      <a:pt x="4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7"/>
                      <a:pt x="1" y="38"/>
                      <a:pt x="1" y="40"/>
                    </a:cubicBezTo>
                    <a:cubicBezTo>
                      <a:pt x="1" y="42"/>
                      <a:pt x="1" y="46"/>
                      <a:pt x="1" y="47"/>
                    </a:cubicBezTo>
                    <a:cubicBezTo>
                      <a:pt x="3" y="47"/>
                      <a:pt x="4" y="49"/>
                      <a:pt x="6" y="51"/>
                    </a:cubicBezTo>
                    <a:cubicBezTo>
                      <a:pt x="7" y="53"/>
                      <a:pt x="9" y="56"/>
                      <a:pt x="11" y="58"/>
                    </a:cubicBezTo>
                    <a:cubicBezTo>
                      <a:pt x="16" y="63"/>
                      <a:pt x="28" y="80"/>
                      <a:pt x="28" y="85"/>
                    </a:cubicBezTo>
                    <a:cubicBezTo>
                      <a:pt x="28" y="87"/>
                      <a:pt x="29" y="91"/>
                      <a:pt x="36" y="96"/>
                    </a:cubicBezTo>
                    <a:cubicBezTo>
                      <a:pt x="40" y="99"/>
                      <a:pt x="42" y="102"/>
                      <a:pt x="43" y="105"/>
                    </a:cubicBezTo>
                    <a:cubicBezTo>
                      <a:pt x="44" y="106"/>
                      <a:pt x="45" y="108"/>
                      <a:pt x="46" y="108"/>
                    </a:cubicBezTo>
                    <a:cubicBezTo>
                      <a:pt x="49" y="111"/>
                      <a:pt x="49" y="115"/>
                      <a:pt x="49" y="119"/>
                    </a:cubicBezTo>
                    <a:cubicBezTo>
                      <a:pt x="49" y="120"/>
                      <a:pt x="49" y="121"/>
                      <a:pt x="49" y="123"/>
                    </a:cubicBezTo>
                    <a:cubicBezTo>
                      <a:pt x="50" y="129"/>
                      <a:pt x="52" y="137"/>
                      <a:pt x="58" y="140"/>
                    </a:cubicBezTo>
                    <a:cubicBezTo>
                      <a:pt x="65" y="144"/>
                      <a:pt x="69" y="149"/>
                      <a:pt x="71" y="156"/>
                    </a:cubicBezTo>
                    <a:cubicBezTo>
                      <a:pt x="74" y="163"/>
                      <a:pt x="78" y="169"/>
                      <a:pt x="81" y="172"/>
                    </a:cubicBezTo>
                    <a:cubicBezTo>
                      <a:pt x="84" y="175"/>
                      <a:pt x="84" y="177"/>
                      <a:pt x="85" y="179"/>
                    </a:cubicBezTo>
                    <a:cubicBezTo>
                      <a:pt x="85" y="180"/>
                      <a:pt x="85" y="180"/>
                      <a:pt x="85" y="181"/>
                    </a:cubicBezTo>
                    <a:cubicBezTo>
                      <a:pt x="86" y="182"/>
                      <a:pt x="87" y="184"/>
                      <a:pt x="88" y="186"/>
                    </a:cubicBezTo>
                    <a:cubicBezTo>
                      <a:pt x="89" y="186"/>
                      <a:pt x="89" y="186"/>
                      <a:pt x="89" y="186"/>
                    </a:cubicBezTo>
                    <a:cubicBezTo>
                      <a:pt x="89" y="186"/>
                      <a:pt x="90" y="186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1" y="185"/>
                      <a:pt x="91" y="185"/>
                    </a:cubicBezTo>
                    <a:cubicBezTo>
                      <a:pt x="91" y="185"/>
                      <a:pt x="91" y="184"/>
                      <a:pt x="90" y="184"/>
                    </a:cubicBezTo>
                    <a:cubicBezTo>
                      <a:pt x="90" y="182"/>
                      <a:pt x="90" y="180"/>
                      <a:pt x="91" y="179"/>
                    </a:cubicBezTo>
                    <a:cubicBezTo>
                      <a:pt x="92" y="177"/>
                      <a:pt x="94" y="175"/>
                      <a:pt x="97" y="174"/>
                    </a:cubicBezTo>
                    <a:cubicBezTo>
                      <a:pt x="98" y="173"/>
                      <a:pt x="99" y="174"/>
                      <a:pt x="101" y="174"/>
                    </a:cubicBezTo>
                    <a:cubicBezTo>
                      <a:pt x="102" y="175"/>
                      <a:pt x="103" y="175"/>
                      <a:pt x="105" y="175"/>
                    </a:cubicBezTo>
                    <a:cubicBezTo>
                      <a:pt x="106" y="175"/>
                      <a:pt x="107" y="175"/>
                      <a:pt x="109" y="175"/>
                    </a:cubicBezTo>
                    <a:cubicBezTo>
                      <a:pt x="109" y="175"/>
                      <a:pt x="118" y="175"/>
                      <a:pt x="120" y="177"/>
                    </a:cubicBezTo>
                    <a:cubicBezTo>
                      <a:pt x="121" y="177"/>
                      <a:pt x="123" y="177"/>
                      <a:pt x="125" y="177"/>
                    </a:cubicBezTo>
                    <a:cubicBezTo>
                      <a:pt x="130" y="177"/>
                      <a:pt x="134" y="178"/>
                      <a:pt x="136" y="179"/>
                    </a:cubicBezTo>
                    <a:cubicBezTo>
                      <a:pt x="137" y="180"/>
                      <a:pt x="138" y="180"/>
                      <a:pt x="138" y="180"/>
                    </a:cubicBezTo>
                    <a:cubicBezTo>
                      <a:pt x="140" y="180"/>
                      <a:pt x="141" y="178"/>
                      <a:pt x="141" y="177"/>
                    </a:cubicBezTo>
                    <a:cubicBezTo>
                      <a:pt x="143" y="172"/>
                      <a:pt x="158" y="162"/>
                      <a:pt x="159" y="161"/>
                    </a:cubicBezTo>
                    <a:cubicBezTo>
                      <a:pt x="161" y="160"/>
                      <a:pt x="163" y="160"/>
                      <a:pt x="169" y="160"/>
                    </a:cubicBezTo>
                    <a:cubicBezTo>
                      <a:pt x="174" y="160"/>
                      <a:pt x="179" y="160"/>
                      <a:pt x="182" y="160"/>
                    </a:cubicBezTo>
                    <a:cubicBezTo>
                      <a:pt x="184" y="159"/>
                      <a:pt x="187" y="158"/>
                      <a:pt x="193" y="156"/>
                    </a:cubicBezTo>
                    <a:cubicBezTo>
                      <a:pt x="195" y="156"/>
                      <a:pt x="196" y="155"/>
                      <a:pt x="198" y="155"/>
                    </a:cubicBezTo>
                    <a:cubicBezTo>
                      <a:pt x="207" y="152"/>
                      <a:pt x="217" y="149"/>
                      <a:pt x="222" y="147"/>
                    </a:cubicBezTo>
                    <a:cubicBezTo>
                      <a:pt x="222" y="147"/>
                      <a:pt x="222" y="147"/>
                      <a:pt x="222" y="147"/>
                    </a:cubicBezTo>
                    <a:cubicBezTo>
                      <a:pt x="223" y="146"/>
                      <a:pt x="224" y="146"/>
                      <a:pt x="224" y="146"/>
                    </a:cubicBezTo>
                    <a:cubicBezTo>
                      <a:pt x="224" y="146"/>
                      <a:pt x="225" y="146"/>
                      <a:pt x="225" y="146"/>
                    </a:cubicBezTo>
                    <a:cubicBezTo>
                      <a:pt x="225" y="146"/>
                      <a:pt x="225" y="146"/>
                      <a:pt x="226" y="145"/>
                    </a:cubicBezTo>
                    <a:cubicBezTo>
                      <a:pt x="226" y="145"/>
                      <a:pt x="226" y="145"/>
                      <a:pt x="226" y="145"/>
                    </a:cubicBezTo>
                    <a:cubicBezTo>
                      <a:pt x="226" y="145"/>
                      <a:pt x="227" y="145"/>
                      <a:pt x="227" y="145"/>
                    </a:cubicBezTo>
                    <a:cubicBezTo>
                      <a:pt x="228" y="144"/>
                      <a:pt x="230" y="135"/>
                      <a:pt x="232" y="129"/>
                    </a:cubicBezTo>
                    <a:cubicBezTo>
                      <a:pt x="233" y="127"/>
                      <a:pt x="233" y="126"/>
                      <a:pt x="233" y="125"/>
                    </a:cubicBezTo>
                    <a:cubicBezTo>
                      <a:pt x="234" y="124"/>
                      <a:pt x="234" y="123"/>
                      <a:pt x="234" y="123"/>
                    </a:cubicBezTo>
                    <a:cubicBezTo>
                      <a:pt x="234" y="121"/>
                      <a:pt x="231" y="117"/>
                      <a:pt x="230" y="117"/>
                    </a:cubicBezTo>
                    <a:cubicBezTo>
                      <a:pt x="230" y="117"/>
                      <a:pt x="230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7" y="117"/>
                      <a:pt x="227" y="117"/>
                      <a:pt x="227" y="117"/>
                    </a:cubicBezTo>
                    <a:cubicBezTo>
                      <a:pt x="227" y="117"/>
                      <a:pt x="227" y="117"/>
                      <a:pt x="227" y="117"/>
                    </a:cubicBezTo>
                    <a:cubicBezTo>
                      <a:pt x="225" y="117"/>
                      <a:pt x="225" y="117"/>
                      <a:pt x="225" y="117"/>
                    </a:cubicBezTo>
                    <a:cubicBezTo>
                      <a:pt x="225" y="117"/>
                      <a:pt x="225" y="117"/>
                      <a:pt x="225" y="117"/>
                    </a:cubicBezTo>
                    <a:cubicBezTo>
                      <a:pt x="224" y="117"/>
                      <a:pt x="224" y="117"/>
                      <a:pt x="223" y="117"/>
                    </a:cubicBezTo>
                    <a:cubicBezTo>
                      <a:pt x="220" y="116"/>
                      <a:pt x="215" y="116"/>
                      <a:pt x="211" y="115"/>
                    </a:cubicBezTo>
                    <a:cubicBezTo>
                      <a:pt x="211" y="115"/>
                      <a:pt x="211" y="115"/>
                      <a:pt x="211" y="115"/>
                    </a:cubicBezTo>
                    <a:cubicBezTo>
                      <a:pt x="210" y="115"/>
                      <a:pt x="210" y="115"/>
                      <a:pt x="209" y="115"/>
                    </a:cubicBezTo>
                    <a:cubicBezTo>
                      <a:pt x="209" y="115"/>
                      <a:pt x="208" y="115"/>
                      <a:pt x="208" y="115"/>
                    </a:cubicBezTo>
                    <a:cubicBezTo>
                      <a:pt x="208" y="115"/>
                      <a:pt x="207" y="115"/>
                      <a:pt x="207" y="115"/>
                    </a:cubicBezTo>
                    <a:cubicBezTo>
                      <a:pt x="204" y="114"/>
                      <a:pt x="201" y="114"/>
                      <a:pt x="200" y="114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199" y="113"/>
                      <a:pt x="199" y="113"/>
                      <a:pt x="199" y="113"/>
                    </a:cubicBezTo>
                    <a:cubicBezTo>
                      <a:pt x="199" y="112"/>
                      <a:pt x="199" y="112"/>
                      <a:pt x="198" y="112"/>
                    </a:cubicBezTo>
                    <a:cubicBezTo>
                      <a:pt x="198" y="112"/>
                      <a:pt x="198" y="112"/>
                      <a:pt x="198" y="111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7" y="110"/>
                      <a:pt x="197" y="110"/>
                      <a:pt x="196" y="110"/>
                    </a:cubicBezTo>
                    <a:cubicBezTo>
                      <a:pt x="196" y="110"/>
                      <a:pt x="196" y="109"/>
                      <a:pt x="195" y="109"/>
                    </a:cubicBezTo>
                    <a:cubicBezTo>
                      <a:pt x="195" y="109"/>
                      <a:pt x="195" y="109"/>
                      <a:pt x="195" y="108"/>
                    </a:cubicBezTo>
                    <a:cubicBezTo>
                      <a:pt x="195" y="108"/>
                      <a:pt x="194" y="108"/>
                      <a:pt x="194" y="107"/>
                    </a:cubicBezTo>
                    <a:cubicBezTo>
                      <a:pt x="194" y="107"/>
                      <a:pt x="194" y="107"/>
                      <a:pt x="193" y="106"/>
                    </a:cubicBezTo>
                    <a:cubicBezTo>
                      <a:pt x="193" y="106"/>
                      <a:pt x="193" y="106"/>
                      <a:pt x="193" y="105"/>
                    </a:cubicBezTo>
                    <a:cubicBezTo>
                      <a:pt x="193" y="105"/>
                      <a:pt x="192" y="105"/>
                      <a:pt x="192" y="104"/>
                    </a:cubicBezTo>
                    <a:cubicBezTo>
                      <a:pt x="192" y="104"/>
                      <a:pt x="192" y="103"/>
                      <a:pt x="192" y="103"/>
                    </a:cubicBezTo>
                    <a:cubicBezTo>
                      <a:pt x="192" y="103"/>
                      <a:pt x="192" y="102"/>
                      <a:pt x="191" y="102"/>
                    </a:cubicBezTo>
                    <a:cubicBezTo>
                      <a:pt x="191" y="101"/>
                      <a:pt x="191" y="101"/>
                      <a:pt x="191" y="101"/>
                    </a:cubicBezTo>
                    <a:cubicBezTo>
                      <a:pt x="190" y="99"/>
                      <a:pt x="188" y="97"/>
                      <a:pt x="187" y="95"/>
                    </a:cubicBezTo>
                    <a:cubicBezTo>
                      <a:pt x="187" y="95"/>
                      <a:pt x="187" y="95"/>
                      <a:pt x="187" y="95"/>
                    </a:cubicBezTo>
                    <a:cubicBezTo>
                      <a:pt x="186" y="95"/>
                      <a:pt x="186" y="95"/>
                      <a:pt x="186" y="95"/>
                    </a:cubicBezTo>
                    <a:cubicBezTo>
                      <a:pt x="186" y="95"/>
                      <a:pt x="186" y="94"/>
                      <a:pt x="185" y="94"/>
                    </a:cubicBezTo>
                    <a:cubicBezTo>
                      <a:pt x="185" y="94"/>
                      <a:pt x="185" y="94"/>
                      <a:pt x="185" y="94"/>
                    </a:cubicBezTo>
                    <a:cubicBezTo>
                      <a:pt x="184" y="94"/>
                      <a:pt x="184" y="94"/>
                      <a:pt x="184" y="94"/>
                    </a:cubicBezTo>
                    <a:cubicBezTo>
                      <a:pt x="184" y="94"/>
                      <a:pt x="184" y="94"/>
                      <a:pt x="183" y="94"/>
                    </a:cubicBezTo>
                    <a:cubicBezTo>
                      <a:pt x="183" y="94"/>
                      <a:pt x="183" y="94"/>
                      <a:pt x="182" y="93"/>
                    </a:cubicBezTo>
                    <a:cubicBezTo>
                      <a:pt x="182" y="93"/>
                      <a:pt x="182" y="93"/>
                      <a:pt x="182" y="93"/>
                    </a:cubicBezTo>
                    <a:cubicBezTo>
                      <a:pt x="182" y="93"/>
                      <a:pt x="181" y="93"/>
                      <a:pt x="181" y="92"/>
                    </a:cubicBezTo>
                    <a:cubicBezTo>
                      <a:pt x="181" y="92"/>
                      <a:pt x="181" y="92"/>
                      <a:pt x="180" y="92"/>
                    </a:cubicBezTo>
                    <a:cubicBezTo>
                      <a:pt x="180" y="92"/>
                      <a:pt x="180" y="91"/>
                      <a:pt x="179" y="91"/>
                    </a:cubicBezTo>
                    <a:cubicBezTo>
                      <a:pt x="179" y="91"/>
                      <a:pt x="179" y="91"/>
                      <a:pt x="179" y="90"/>
                    </a:cubicBezTo>
                    <a:cubicBezTo>
                      <a:pt x="179" y="90"/>
                      <a:pt x="178" y="90"/>
                      <a:pt x="178" y="89"/>
                    </a:cubicBezTo>
                    <a:cubicBezTo>
                      <a:pt x="178" y="89"/>
                      <a:pt x="178" y="89"/>
                      <a:pt x="178" y="88"/>
                    </a:cubicBezTo>
                    <a:cubicBezTo>
                      <a:pt x="178" y="88"/>
                      <a:pt x="177" y="88"/>
                      <a:pt x="177" y="87"/>
                    </a:cubicBezTo>
                    <a:cubicBezTo>
                      <a:pt x="175" y="85"/>
                      <a:pt x="171" y="80"/>
                      <a:pt x="171" y="76"/>
                    </a:cubicBezTo>
                    <a:cubicBezTo>
                      <a:pt x="170" y="74"/>
                      <a:pt x="171" y="73"/>
                      <a:pt x="171" y="73"/>
                    </a:cubicBezTo>
                    <a:cubicBezTo>
                      <a:pt x="173" y="71"/>
                      <a:pt x="170" y="66"/>
                      <a:pt x="167" y="63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59" y="57"/>
                      <a:pt x="155" y="52"/>
                      <a:pt x="154" y="49"/>
                    </a:cubicBezTo>
                    <a:cubicBezTo>
                      <a:pt x="154" y="48"/>
                      <a:pt x="154" y="47"/>
                      <a:pt x="154" y="46"/>
                    </a:cubicBezTo>
                    <a:cubicBezTo>
                      <a:pt x="145" y="45"/>
                      <a:pt x="145" y="45"/>
                      <a:pt x="145" y="45"/>
                    </a:cubicBezTo>
                    <a:cubicBezTo>
                      <a:pt x="139" y="40"/>
                      <a:pt x="139" y="40"/>
                      <a:pt x="139" y="40"/>
                    </a:cubicBezTo>
                    <a:lnTo>
                      <a:pt x="132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30" name="Freeform 1170"/>
              <p:cNvSpPr>
                <a:spLocks/>
              </p:cNvSpPr>
              <p:nvPr/>
            </p:nvSpPr>
            <p:spPr bwMode="auto">
              <a:xfrm>
                <a:off x="5199852" y="3520767"/>
                <a:ext cx="151310" cy="164511"/>
              </a:xfrm>
              <a:custGeom>
                <a:avLst/>
                <a:gdLst>
                  <a:gd name="T0" fmla="*/ 35 w 85"/>
                  <a:gd name="T1" fmla="*/ 24 h 95"/>
                  <a:gd name="T2" fmla="*/ 36 w 85"/>
                  <a:gd name="T3" fmla="*/ 24 h 95"/>
                  <a:gd name="T4" fmla="*/ 37 w 85"/>
                  <a:gd name="T5" fmla="*/ 25 h 95"/>
                  <a:gd name="T6" fmla="*/ 37 w 85"/>
                  <a:gd name="T7" fmla="*/ 25 h 95"/>
                  <a:gd name="T8" fmla="*/ 38 w 85"/>
                  <a:gd name="T9" fmla="*/ 26 h 95"/>
                  <a:gd name="T10" fmla="*/ 38 w 85"/>
                  <a:gd name="T11" fmla="*/ 27 h 95"/>
                  <a:gd name="T12" fmla="*/ 39 w 85"/>
                  <a:gd name="T13" fmla="*/ 27 h 95"/>
                  <a:gd name="T14" fmla="*/ 40 w 85"/>
                  <a:gd name="T15" fmla="*/ 28 h 95"/>
                  <a:gd name="T16" fmla="*/ 40 w 85"/>
                  <a:gd name="T17" fmla="*/ 29 h 95"/>
                  <a:gd name="T18" fmla="*/ 40 w 85"/>
                  <a:gd name="T19" fmla="*/ 30 h 95"/>
                  <a:gd name="T20" fmla="*/ 41 w 85"/>
                  <a:gd name="T21" fmla="*/ 31 h 95"/>
                  <a:gd name="T22" fmla="*/ 41 w 85"/>
                  <a:gd name="T23" fmla="*/ 31 h 95"/>
                  <a:gd name="T24" fmla="*/ 41 w 85"/>
                  <a:gd name="T25" fmla="*/ 32 h 95"/>
                  <a:gd name="T26" fmla="*/ 42 w 85"/>
                  <a:gd name="T27" fmla="*/ 33 h 95"/>
                  <a:gd name="T28" fmla="*/ 42 w 85"/>
                  <a:gd name="T29" fmla="*/ 34 h 95"/>
                  <a:gd name="T30" fmla="*/ 33 w 85"/>
                  <a:gd name="T31" fmla="*/ 59 h 95"/>
                  <a:gd name="T32" fmla="*/ 32 w 85"/>
                  <a:gd name="T33" fmla="*/ 60 h 95"/>
                  <a:gd name="T34" fmla="*/ 32 w 85"/>
                  <a:gd name="T35" fmla="*/ 60 h 95"/>
                  <a:gd name="T36" fmla="*/ 31 w 85"/>
                  <a:gd name="T37" fmla="*/ 60 h 95"/>
                  <a:gd name="T38" fmla="*/ 30 w 85"/>
                  <a:gd name="T39" fmla="*/ 60 h 95"/>
                  <a:gd name="T40" fmla="*/ 26 w 85"/>
                  <a:gd name="T41" fmla="*/ 62 h 95"/>
                  <a:gd name="T42" fmla="*/ 25 w 85"/>
                  <a:gd name="T43" fmla="*/ 62 h 95"/>
                  <a:gd name="T44" fmla="*/ 23 w 85"/>
                  <a:gd name="T45" fmla="*/ 63 h 95"/>
                  <a:gd name="T46" fmla="*/ 22 w 85"/>
                  <a:gd name="T47" fmla="*/ 64 h 95"/>
                  <a:gd name="T48" fmla="*/ 19 w 85"/>
                  <a:gd name="T49" fmla="*/ 65 h 95"/>
                  <a:gd name="T50" fmla="*/ 19 w 85"/>
                  <a:gd name="T51" fmla="*/ 65 h 95"/>
                  <a:gd name="T52" fmla="*/ 0 w 85"/>
                  <a:gd name="T53" fmla="*/ 71 h 95"/>
                  <a:gd name="T54" fmla="*/ 10 w 85"/>
                  <a:gd name="T55" fmla="*/ 91 h 95"/>
                  <a:gd name="T56" fmla="*/ 11 w 85"/>
                  <a:gd name="T57" fmla="*/ 93 h 95"/>
                  <a:gd name="T58" fmla="*/ 11 w 85"/>
                  <a:gd name="T59" fmla="*/ 93 h 95"/>
                  <a:gd name="T60" fmla="*/ 12 w 85"/>
                  <a:gd name="T61" fmla="*/ 95 h 95"/>
                  <a:gd name="T62" fmla="*/ 13 w 85"/>
                  <a:gd name="T63" fmla="*/ 95 h 95"/>
                  <a:gd name="T64" fmla="*/ 26 w 85"/>
                  <a:gd name="T65" fmla="*/ 92 h 95"/>
                  <a:gd name="T66" fmla="*/ 32 w 85"/>
                  <a:gd name="T67" fmla="*/ 91 h 95"/>
                  <a:gd name="T68" fmla="*/ 33 w 85"/>
                  <a:gd name="T69" fmla="*/ 90 h 95"/>
                  <a:gd name="T70" fmla="*/ 35 w 85"/>
                  <a:gd name="T71" fmla="*/ 83 h 95"/>
                  <a:gd name="T72" fmla="*/ 43 w 85"/>
                  <a:gd name="T73" fmla="*/ 81 h 95"/>
                  <a:gd name="T74" fmla="*/ 46 w 85"/>
                  <a:gd name="T75" fmla="*/ 81 h 95"/>
                  <a:gd name="T76" fmla="*/ 48 w 85"/>
                  <a:gd name="T77" fmla="*/ 81 h 95"/>
                  <a:gd name="T78" fmla="*/ 50 w 85"/>
                  <a:gd name="T79" fmla="*/ 78 h 95"/>
                  <a:gd name="T80" fmla="*/ 56 w 85"/>
                  <a:gd name="T81" fmla="*/ 70 h 95"/>
                  <a:gd name="T82" fmla="*/ 60 w 85"/>
                  <a:gd name="T83" fmla="*/ 69 h 95"/>
                  <a:gd name="T84" fmla="*/ 62 w 85"/>
                  <a:gd name="T85" fmla="*/ 69 h 95"/>
                  <a:gd name="T86" fmla="*/ 67 w 85"/>
                  <a:gd name="T87" fmla="*/ 51 h 95"/>
                  <a:gd name="T88" fmla="*/ 75 w 85"/>
                  <a:gd name="T89" fmla="*/ 47 h 95"/>
                  <a:gd name="T90" fmla="*/ 80 w 85"/>
                  <a:gd name="T91" fmla="*/ 38 h 95"/>
                  <a:gd name="T92" fmla="*/ 84 w 85"/>
                  <a:gd name="T93" fmla="*/ 33 h 95"/>
                  <a:gd name="T94" fmla="*/ 85 w 85"/>
                  <a:gd name="T95" fmla="*/ 30 h 95"/>
                  <a:gd name="T96" fmla="*/ 85 w 85"/>
                  <a:gd name="T97" fmla="*/ 30 h 95"/>
                  <a:gd name="T98" fmla="*/ 74 w 85"/>
                  <a:gd name="T99" fmla="*/ 17 h 95"/>
                  <a:gd name="T100" fmla="*/ 70 w 85"/>
                  <a:gd name="T101" fmla="*/ 16 h 95"/>
                  <a:gd name="T102" fmla="*/ 56 w 85"/>
                  <a:gd name="T103" fmla="*/ 10 h 95"/>
                  <a:gd name="T104" fmla="*/ 49 w 85"/>
                  <a:gd name="T105" fmla="*/ 0 h 95"/>
                  <a:gd name="T106" fmla="*/ 47 w 85"/>
                  <a:gd name="T107" fmla="*/ 1 h 95"/>
                  <a:gd name="T108" fmla="*/ 44 w 85"/>
                  <a:gd name="T109" fmla="*/ 1 h 95"/>
                  <a:gd name="T110" fmla="*/ 44 w 85"/>
                  <a:gd name="T111" fmla="*/ 8 h 95"/>
                  <a:gd name="T112" fmla="*/ 37 w 85"/>
                  <a:gd name="T113" fmla="*/ 18 h 95"/>
                  <a:gd name="T114" fmla="*/ 35 w 85"/>
                  <a:gd name="T115" fmla="*/ 24 h 95"/>
                  <a:gd name="T116" fmla="*/ 35 w 85"/>
                  <a:gd name="T117" fmla="*/ 2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" h="95">
                    <a:moveTo>
                      <a:pt x="35" y="24"/>
                    </a:moveTo>
                    <a:cubicBezTo>
                      <a:pt x="35" y="24"/>
                      <a:pt x="36" y="24"/>
                      <a:pt x="36" y="24"/>
                    </a:cubicBezTo>
                    <a:cubicBezTo>
                      <a:pt x="36" y="25"/>
                      <a:pt x="36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8"/>
                      <a:pt x="39" y="28"/>
                      <a:pt x="40" y="28"/>
                    </a:cubicBezTo>
                    <a:cubicBezTo>
                      <a:pt x="40" y="28"/>
                      <a:pt x="40" y="29"/>
                      <a:pt x="40" y="29"/>
                    </a:cubicBezTo>
                    <a:cubicBezTo>
                      <a:pt x="40" y="29"/>
                      <a:pt x="40" y="30"/>
                      <a:pt x="40" y="30"/>
                    </a:cubicBezTo>
                    <a:cubicBezTo>
                      <a:pt x="41" y="30"/>
                      <a:pt x="41" y="30"/>
                      <a:pt x="4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3"/>
                      <a:pt x="41" y="33"/>
                      <a:pt x="42" y="33"/>
                    </a:cubicBezTo>
                    <a:cubicBezTo>
                      <a:pt x="42" y="33"/>
                      <a:pt x="42" y="34"/>
                      <a:pt x="42" y="34"/>
                    </a:cubicBezTo>
                    <a:cubicBezTo>
                      <a:pt x="42" y="36"/>
                      <a:pt x="36" y="57"/>
                      <a:pt x="33" y="59"/>
                    </a:cubicBezTo>
                    <a:cubicBezTo>
                      <a:pt x="33" y="59"/>
                      <a:pt x="33" y="59"/>
                      <a:pt x="32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60"/>
                      <a:pt x="31" y="60"/>
                      <a:pt x="31" y="60"/>
                    </a:cubicBezTo>
                    <a:cubicBezTo>
                      <a:pt x="31" y="60"/>
                      <a:pt x="31" y="60"/>
                      <a:pt x="30" y="60"/>
                    </a:cubicBezTo>
                    <a:cubicBezTo>
                      <a:pt x="29" y="61"/>
                      <a:pt x="28" y="62"/>
                      <a:pt x="26" y="62"/>
                    </a:cubicBezTo>
                    <a:cubicBezTo>
                      <a:pt x="26" y="62"/>
                      <a:pt x="25" y="62"/>
                      <a:pt x="25" y="62"/>
                    </a:cubicBezTo>
                    <a:cubicBezTo>
                      <a:pt x="24" y="63"/>
                      <a:pt x="24" y="63"/>
                      <a:pt x="23" y="63"/>
                    </a:cubicBezTo>
                    <a:cubicBezTo>
                      <a:pt x="22" y="63"/>
                      <a:pt x="22" y="63"/>
                      <a:pt x="22" y="64"/>
                    </a:cubicBezTo>
                    <a:cubicBezTo>
                      <a:pt x="21" y="64"/>
                      <a:pt x="20" y="64"/>
                      <a:pt x="19" y="65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1" y="67"/>
                      <a:pt x="4" y="69"/>
                      <a:pt x="0" y="71"/>
                    </a:cubicBezTo>
                    <a:cubicBezTo>
                      <a:pt x="3" y="76"/>
                      <a:pt x="6" y="83"/>
                      <a:pt x="10" y="91"/>
                    </a:cubicBezTo>
                    <a:cubicBezTo>
                      <a:pt x="10" y="91"/>
                      <a:pt x="11" y="92"/>
                      <a:pt x="11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4"/>
                      <a:pt x="12" y="94"/>
                      <a:pt x="12" y="95"/>
                    </a:cubicBezTo>
                    <a:cubicBezTo>
                      <a:pt x="12" y="95"/>
                      <a:pt x="13" y="95"/>
                      <a:pt x="13" y="95"/>
                    </a:cubicBezTo>
                    <a:cubicBezTo>
                      <a:pt x="17" y="92"/>
                      <a:pt x="22" y="92"/>
                      <a:pt x="26" y="92"/>
                    </a:cubicBezTo>
                    <a:cubicBezTo>
                      <a:pt x="28" y="92"/>
                      <a:pt x="30" y="92"/>
                      <a:pt x="32" y="91"/>
                    </a:cubicBezTo>
                    <a:cubicBezTo>
                      <a:pt x="33" y="91"/>
                      <a:pt x="33" y="91"/>
                      <a:pt x="33" y="90"/>
                    </a:cubicBezTo>
                    <a:cubicBezTo>
                      <a:pt x="33" y="88"/>
                      <a:pt x="33" y="85"/>
                      <a:pt x="35" y="83"/>
                    </a:cubicBezTo>
                    <a:cubicBezTo>
                      <a:pt x="38" y="81"/>
                      <a:pt x="41" y="81"/>
                      <a:pt x="43" y="81"/>
                    </a:cubicBezTo>
                    <a:cubicBezTo>
                      <a:pt x="44" y="81"/>
                      <a:pt x="45" y="81"/>
                      <a:pt x="46" y="81"/>
                    </a:cubicBezTo>
                    <a:cubicBezTo>
                      <a:pt x="47" y="81"/>
                      <a:pt x="48" y="81"/>
                      <a:pt x="48" y="81"/>
                    </a:cubicBezTo>
                    <a:cubicBezTo>
                      <a:pt x="49" y="80"/>
                      <a:pt x="49" y="79"/>
                      <a:pt x="50" y="78"/>
                    </a:cubicBezTo>
                    <a:cubicBezTo>
                      <a:pt x="51" y="75"/>
                      <a:pt x="53" y="71"/>
                      <a:pt x="56" y="70"/>
                    </a:cubicBezTo>
                    <a:cubicBezTo>
                      <a:pt x="57" y="70"/>
                      <a:pt x="59" y="69"/>
                      <a:pt x="60" y="69"/>
                    </a:cubicBezTo>
                    <a:cubicBezTo>
                      <a:pt x="60" y="69"/>
                      <a:pt x="62" y="69"/>
                      <a:pt x="62" y="69"/>
                    </a:cubicBezTo>
                    <a:cubicBezTo>
                      <a:pt x="61" y="66"/>
                      <a:pt x="61" y="52"/>
                      <a:pt x="67" y="51"/>
                    </a:cubicBezTo>
                    <a:cubicBezTo>
                      <a:pt x="70" y="51"/>
                      <a:pt x="74" y="48"/>
                      <a:pt x="75" y="47"/>
                    </a:cubicBezTo>
                    <a:cubicBezTo>
                      <a:pt x="75" y="45"/>
                      <a:pt x="76" y="43"/>
                      <a:pt x="80" y="38"/>
                    </a:cubicBezTo>
                    <a:cubicBezTo>
                      <a:pt x="82" y="36"/>
                      <a:pt x="83" y="34"/>
                      <a:pt x="84" y="33"/>
                    </a:cubicBezTo>
                    <a:cubicBezTo>
                      <a:pt x="85" y="31"/>
                      <a:pt x="85" y="30"/>
                      <a:pt x="85" y="30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1" y="29"/>
                      <a:pt x="76" y="21"/>
                      <a:pt x="74" y="17"/>
                    </a:cubicBezTo>
                    <a:cubicBezTo>
                      <a:pt x="74" y="16"/>
                      <a:pt x="72" y="16"/>
                      <a:pt x="70" y="16"/>
                    </a:cubicBezTo>
                    <a:cubicBezTo>
                      <a:pt x="66" y="15"/>
                      <a:pt x="61" y="14"/>
                      <a:pt x="56" y="10"/>
                    </a:cubicBezTo>
                    <a:cubicBezTo>
                      <a:pt x="53" y="8"/>
                      <a:pt x="51" y="5"/>
                      <a:pt x="49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31" name="Freeform 1171"/>
              <p:cNvSpPr>
                <a:spLocks/>
              </p:cNvSpPr>
              <p:nvPr/>
            </p:nvSpPr>
            <p:spPr bwMode="auto">
              <a:xfrm>
                <a:off x="5173700" y="3499074"/>
                <a:ext cx="13076" cy="23502"/>
              </a:xfrm>
              <a:custGeom>
                <a:avLst/>
                <a:gdLst>
                  <a:gd name="T0" fmla="*/ 6 w 7"/>
                  <a:gd name="T1" fmla="*/ 1 h 13"/>
                  <a:gd name="T2" fmla="*/ 5 w 7"/>
                  <a:gd name="T3" fmla="*/ 0 h 13"/>
                  <a:gd name="T4" fmla="*/ 5 w 7"/>
                  <a:gd name="T5" fmla="*/ 0 h 13"/>
                  <a:gd name="T6" fmla="*/ 0 w 7"/>
                  <a:gd name="T7" fmla="*/ 9 h 13"/>
                  <a:gd name="T8" fmla="*/ 0 w 7"/>
                  <a:gd name="T9" fmla="*/ 10 h 13"/>
                  <a:gd name="T10" fmla="*/ 0 w 7"/>
                  <a:gd name="T11" fmla="*/ 10 h 13"/>
                  <a:gd name="T12" fmla="*/ 0 w 7"/>
                  <a:gd name="T13" fmla="*/ 11 h 13"/>
                  <a:gd name="T14" fmla="*/ 1 w 7"/>
                  <a:gd name="T15" fmla="*/ 12 h 13"/>
                  <a:gd name="T16" fmla="*/ 1 w 7"/>
                  <a:gd name="T17" fmla="*/ 12 h 13"/>
                  <a:gd name="T18" fmla="*/ 3 w 7"/>
                  <a:gd name="T19" fmla="*/ 13 h 13"/>
                  <a:gd name="T20" fmla="*/ 3 w 7"/>
                  <a:gd name="T21" fmla="*/ 13 h 13"/>
                  <a:gd name="T22" fmla="*/ 4 w 7"/>
                  <a:gd name="T23" fmla="*/ 13 h 13"/>
                  <a:gd name="T24" fmla="*/ 5 w 7"/>
                  <a:gd name="T25" fmla="*/ 11 h 13"/>
                  <a:gd name="T26" fmla="*/ 6 w 7"/>
                  <a:gd name="T2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3">
                    <a:moveTo>
                      <a:pt x="6" y="1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7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2"/>
                      <a:pt x="5" y="11"/>
                    </a:cubicBezTo>
                    <a:cubicBezTo>
                      <a:pt x="6" y="9"/>
                      <a:pt x="7" y="4"/>
                      <a:pt x="6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32" name="Freeform 1172"/>
              <p:cNvSpPr>
                <a:spLocks/>
              </p:cNvSpPr>
              <p:nvPr/>
            </p:nvSpPr>
            <p:spPr bwMode="auto">
              <a:xfrm>
                <a:off x="5199852" y="3493650"/>
                <a:ext cx="85929" cy="68697"/>
              </a:xfrm>
              <a:custGeom>
                <a:avLst/>
                <a:gdLst>
                  <a:gd name="T0" fmla="*/ 34 w 48"/>
                  <a:gd name="T1" fmla="*/ 30 h 39"/>
                  <a:gd name="T2" fmla="*/ 40 w 48"/>
                  <a:gd name="T3" fmla="*/ 22 h 39"/>
                  <a:gd name="T4" fmla="*/ 40 w 48"/>
                  <a:gd name="T5" fmla="*/ 12 h 39"/>
                  <a:gd name="T6" fmla="*/ 46 w 48"/>
                  <a:gd name="T7" fmla="*/ 12 h 39"/>
                  <a:gd name="T8" fmla="*/ 48 w 48"/>
                  <a:gd name="T9" fmla="*/ 11 h 39"/>
                  <a:gd name="T10" fmla="*/ 47 w 48"/>
                  <a:gd name="T11" fmla="*/ 4 h 39"/>
                  <a:gd name="T12" fmla="*/ 47 w 48"/>
                  <a:gd name="T13" fmla="*/ 0 h 39"/>
                  <a:gd name="T14" fmla="*/ 36 w 48"/>
                  <a:gd name="T15" fmla="*/ 14 h 39"/>
                  <a:gd name="T16" fmla="*/ 12 w 48"/>
                  <a:gd name="T17" fmla="*/ 25 h 39"/>
                  <a:gd name="T18" fmla="*/ 9 w 48"/>
                  <a:gd name="T19" fmla="*/ 25 h 39"/>
                  <a:gd name="T20" fmla="*/ 2 w 48"/>
                  <a:gd name="T21" fmla="*/ 27 h 39"/>
                  <a:gd name="T22" fmla="*/ 1 w 48"/>
                  <a:gd name="T23" fmla="*/ 28 h 39"/>
                  <a:gd name="T24" fmla="*/ 0 w 48"/>
                  <a:gd name="T25" fmla="*/ 28 h 39"/>
                  <a:gd name="T26" fmla="*/ 0 w 48"/>
                  <a:gd name="T27" fmla="*/ 29 h 39"/>
                  <a:gd name="T28" fmla="*/ 0 w 48"/>
                  <a:gd name="T29" fmla="*/ 30 h 39"/>
                  <a:gd name="T30" fmla="*/ 1 w 48"/>
                  <a:gd name="T31" fmla="*/ 31 h 39"/>
                  <a:gd name="T32" fmla="*/ 1 w 48"/>
                  <a:gd name="T33" fmla="*/ 31 h 39"/>
                  <a:gd name="T34" fmla="*/ 3 w 48"/>
                  <a:gd name="T35" fmla="*/ 33 h 39"/>
                  <a:gd name="T36" fmla="*/ 3 w 48"/>
                  <a:gd name="T37" fmla="*/ 33 h 39"/>
                  <a:gd name="T38" fmla="*/ 4 w 48"/>
                  <a:gd name="T39" fmla="*/ 34 h 39"/>
                  <a:gd name="T40" fmla="*/ 4 w 48"/>
                  <a:gd name="T41" fmla="*/ 34 h 39"/>
                  <a:gd name="T42" fmla="*/ 5 w 48"/>
                  <a:gd name="T43" fmla="*/ 35 h 39"/>
                  <a:gd name="T44" fmla="*/ 5 w 48"/>
                  <a:gd name="T45" fmla="*/ 35 h 39"/>
                  <a:gd name="T46" fmla="*/ 6 w 48"/>
                  <a:gd name="T47" fmla="*/ 36 h 39"/>
                  <a:gd name="T48" fmla="*/ 6 w 48"/>
                  <a:gd name="T49" fmla="*/ 36 h 39"/>
                  <a:gd name="T50" fmla="*/ 7 w 48"/>
                  <a:gd name="T51" fmla="*/ 36 h 39"/>
                  <a:gd name="T52" fmla="*/ 7 w 48"/>
                  <a:gd name="T53" fmla="*/ 36 h 39"/>
                  <a:gd name="T54" fmla="*/ 7 w 48"/>
                  <a:gd name="T55" fmla="*/ 36 h 39"/>
                  <a:gd name="T56" fmla="*/ 8 w 48"/>
                  <a:gd name="T57" fmla="*/ 36 h 39"/>
                  <a:gd name="T58" fmla="*/ 8 w 48"/>
                  <a:gd name="T59" fmla="*/ 37 h 39"/>
                  <a:gd name="T60" fmla="*/ 9 w 48"/>
                  <a:gd name="T61" fmla="*/ 37 h 39"/>
                  <a:gd name="T62" fmla="*/ 10 w 48"/>
                  <a:gd name="T63" fmla="*/ 37 h 39"/>
                  <a:gd name="T64" fmla="*/ 10 w 48"/>
                  <a:gd name="T65" fmla="*/ 37 h 39"/>
                  <a:gd name="T66" fmla="*/ 11 w 48"/>
                  <a:gd name="T67" fmla="*/ 37 h 39"/>
                  <a:gd name="T68" fmla="*/ 11 w 48"/>
                  <a:gd name="T69" fmla="*/ 37 h 39"/>
                  <a:gd name="T70" fmla="*/ 16 w 48"/>
                  <a:gd name="T71" fmla="*/ 38 h 39"/>
                  <a:gd name="T72" fmla="*/ 16 w 48"/>
                  <a:gd name="T73" fmla="*/ 38 h 39"/>
                  <a:gd name="T74" fmla="*/ 17 w 48"/>
                  <a:gd name="T75" fmla="*/ 38 h 39"/>
                  <a:gd name="T76" fmla="*/ 18 w 48"/>
                  <a:gd name="T77" fmla="*/ 38 h 39"/>
                  <a:gd name="T78" fmla="*/ 19 w 48"/>
                  <a:gd name="T79" fmla="*/ 38 h 39"/>
                  <a:gd name="T80" fmla="*/ 20 w 48"/>
                  <a:gd name="T81" fmla="*/ 38 h 39"/>
                  <a:gd name="T82" fmla="*/ 21 w 48"/>
                  <a:gd name="T83" fmla="*/ 38 h 39"/>
                  <a:gd name="T84" fmla="*/ 22 w 48"/>
                  <a:gd name="T85" fmla="*/ 38 h 39"/>
                  <a:gd name="T86" fmla="*/ 30 w 48"/>
                  <a:gd name="T87" fmla="*/ 39 h 39"/>
                  <a:gd name="T88" fmla="*/ 34 w 48"/>
                  <a:gd name="T8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39">
                    <a:moveTo>
                      <a:pt x="34" y="30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8"/>
                      <a:pt x="48" y="6"/>
                      <a:pt x="47" y="4"/>
                    </a:cubicBezTo>
                    <a:cubicBezTo>
                      <a:pt x="47" y="3"/>
                      <a:pt x="47" y="1"/>
                      <a:pt x="47" y="0"/>
                    </a:cubicBezTo>
                    <a:cubicBezTo>
                      <a:pt x="44" y="2"/>
                      <a:pt x="39" y="9"/>
                      <a:pt x="36" y="14"/>
                    </a:cubicBezTo>
                    <a:cubicBezTo>
                      <a:pt x="32" y="21"/>
                      <a:pt x="21" y="26"/>
                      <a:pt x="12" y="25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5" y="25"/>
                      <a:pt x="3" y="26"/>
                      <a:pt x="2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1" y="30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2" y="32"/>
                      <a:pt x="2" y="32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4"/>
                      <a:pt x="4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10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7"/>
                      <a:pt x="14" y="37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5" y="39"/>
                      <a:pt x="28" y="39"/>
                      <a:pt x="30" y="39"/>
                    </a:cubicBezTo>
                    <a:lnTo>
                      <a:pt x="34" y="3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33" name="Freeform 1173"/>
              <p:cNvSpPr>
                <a:spLocks/>
              </p:cNvSpPr>
              <p:nvPr/>
            </p:nvSpPr>
            <p:spPr bwMode="auto">
              <a:xfrm>
                <a:off x="4932724" y="3247788"/>
                <a:ext cx="186803" cy="178973"/>
              </a:xfrm>
              <a:custGeom>
                <a:avLst/>
                <a:gdLst>
                  <a:gd name="T0" fmla="*/ 64 w 105"/>
                  <a:gd name="T1" fmla="*/ 6 h 103"/>
                  <a:gd name="T2" fmla="*/ 63 w 105"/>
                  <a:gd name="T3" fmla="*/ 6 h 103"/>
                  <a:gd name="T4" fmla="*/ 54 w 105"/>
                  <a:gd name="T5" fmla="*/ 2 h 103"/>
                  <a:gd name="T6" fmla="*/ 49 w 105"/>
                  <a:gd name="T7" fmla="*/ 1 h 103"/>
                  <a:gd name="T8" fmla="*/ 43 w 105"/>
                  <a:gd name="T9" fmla="*/ 0 h 103"/>
                  <a:gd name="T10" fmla="*/ 42 w 105"/>
                  <a:gd name="T11" fmla="*/ 1 h 103"/>
                  <a:gd name="T12" fmla="*/ 43 w 105"/>
                  <a:gd name="T13" fmla="*/ 1 h 103"/>
                  <a:gd name="T14" fmla="*/ 43 w 105"/>
                  <a:gd name="T15" fmla="*/ 1 h 103"/>
                  <a:gd name="T16" fmla="*/ 40 w 105"/>
                  <a:gd name="T17" fmla="*/ 4 h 103"/>
                  <a:gd name="T18" fmla="*/ 27 w 105"/>
                  <a:gd name="T19" fmla="*/ 13 h 103"/>
                  <a:gd name="T20" fmla="*/ 28 w 105"/>
                  <a:gd name="T21" fmla="*/ 23 h 103"/>
                  <a:gd name="T22" fmla="*/ 24 w 105"/>
                  <a:gd name="T23" fmla="*/ 38 h 103"/>
                  <a:gd name="T24" fmla="*/ 23 w 105"/>
                  <a:gd name="T25" fmla="*/ 39 h 103"/>
                  <a:gd name="T26" fmla="*/ 0 w 105"/>
                  <a:gd name="T27" fmla="*/ 51 h 103"/>
                  <a:gd name="T28" fmla="*/ 1 w 105"/>
                  <a:gd name="T29" fmla="*/ 53 h 103"/>
                  <a:gd name="T30" fmla="*/ 2 w 105"/>
                  <a:gd name="T31" fmla="*/ 57 h 103"/>
                  <a:gd name="T32" fmla="*/ 2 w 105"/>
                  <a:gd name="T33" fmla="*/ 60 h 103"/>
                  <a:gd name="T34" fmla="*/ 3 w 105"/>
                  <a:gd name="T35" fmla="*/ 63 h 103"/>
                  <a:gd name="T36" fmla="*/ 3 w 105"/>
                  <a:gd name="T37" fmla="*/ 65 h 103"/>
                  <a:gd name="T38" fmla="*/ 5 w 105"/>
                  <a:gd name="T39" fmla="*/ 65 h 103"/>
                  <a:gd name="T40" fmla="*/ 7 w 105"/>
                  <a:gd name="T41" fmla="*/ 64 h 103"/>
                  <a:gd name="T42" fmla="*/ 8 w 105"/>
                  <a:gd name="T43" fmla="*/ 64 h 103"/>
                  <a:gd name="T44" fmla="*/ 11 w 105"/>
                  <a:gd name="T45" fmla="*/ 65 h 103"/>
                  <a:gd name="T46" fmla="*/ 27 w 105"/>
                  <a:gd name="T47" fmla="*/ 74 h 103"/>
                  <a:gd name="T48" fmla="*/ 34 w 105"/>
                  <a:gd name="T49" fmla="*/ 78 h 103"/>
                  <a:gd name="T50" fmla="*/ 73 w 105"/>
                  <a:gd name="T51" fmla="*/ 102 h 103"/>
                  <a:gd name="T52" fmla="*/ 74 w 105"/>
                  <a:gd name="T53" fmla="*/ 102 h 103"/>
                  <a:gd name="T54" fmla="*/ 75 w 105"/>
                  <a:gd name="T55" fmla="*/ 102 h 103"/>
                  <a:gd name="T56" fmla="*/ 77 w 105"/>
                  <a:gd name="T57" fmla="*/ 102 h 103"/>
                  <a:gd name="T58" fmla="*/ 85 w 105"/>
                  <a:gd name="T59" fmla="*/ 103 h 103"/>
                  <a:gd name="T60" fmla="*/ 86 w 105"/>
                  <a:gd name="T61" fmla="*/ 101 h 103"/>
                  <a:gd name="T62" fmla="*/ 87 w 105"/>
                  <a:gd name="T63" fmla="*/ 99 h 103"/>
                  <a:gd name="T64" fmla="*/ 88 w 105"/>
                  <a:gd name="T65" fmla="*/ 97 h 103"/>
                  <a:gd name="T66" fmla="*/ 88 w 105"/>
                  <a:gd name="T67" fmla="*/ 96 h 103"/>
                  <a:gd name="T68" fmla="*/ 89 w 105"/>
                  <a:gd name="T69" fmla="*/ 95 h 103"/>
                  <a:gd name="T70" fmla="*/ 89 w 105"/>
                  <a:gd name="T71" fmla="*/ 95 h 103"/>
                  <a:gd name="T72" fmla="*/ 89 w 105"/>
                  <a:gd name="T73" fmla="*/ 94 h 103"/>
                  <a:gd name="T74" fmla="*/ 90 w 105"/>
                  <a:gd name="T75" fmla="*/ 93 h 103"/>
                  <a:gd name="T76" fmla="*/ 98 w 105"/>
                  <a:gd name="T77" fmla="*/ 89 h 103"/>
                  <a:gd name="T78" fmla="*/ 100 w 105"/>
                  <a:gd name="T79" fmla="*/ 90 h 103"/>
                  <a:gd name="T80" fmla="*/ 102 w 105"/>
                  <a:gd name="T81" fmla="*/ 91 h 103"/>
                  <a:gd name="T82" fmla="*/ 104 w 105"/>
                  <a:gd name="T83" fmla="*/ 93 h 103"/>
                  <a:gd name="T84" fmla="*/ 105 w 105"/>
                  <a:gd name="T85" fmla="*/ 92 h 103"/>
                  <a:gd name="T86" fmla="*/ 103 w 105"/>
                  <a:gd name="T87" fmla="*/ 90 h 103"/>
                  <a:gd name="T88" fmla="*/ 101 w 105"/>
                  <a:gd name="T89" fmla="*/ 88 h 103"/>
                  <a:gd name="T90" fmla="*/ 100 w 105"/>
                  <a:gd name="T91" fmla="*/ 86 h 103"/>
                  <a:gd name="T92" fmla="*/ 100 w 105"/>
                  <a:gd name="T93" fmla="*/ 84 h 103"/>
                  <a:gd name="T94" fmla="*/ 96 w 105"/>
                  <a:gd name="T95" fmla="*/ 77 h 103"/>
                  <a:gd name="T96" fmla="*/ 98 w 105"/>
                  <a:gd name="T97" fmla="*/ 70 h 103"/>
                  <a:gd name="T98" fmla="*/ 93 w 105"/>
                  <a:gd name="T99" fmla="*/ 64 h 103"/>
                  <a:gd name="T100" fmla="*/ 87 w 105"/>
                  <a:gd name="T101" fmla="*/ 62 h 103"/>
                  <a:gd name="T102" fmla="*/ 85 w 105"/>
                  <a:gd name="T103" fmla="*/ 61 h 103"/>
                  <a:gd name="T104" fmla="*/ 83 w 105"/>
                  <a:gd name="T105" fmla="*/ 59 h 103"/>
                  <a:gd name="T106" fmla="*/ 81 w 105"/>
                  <a:gd name="T107" fmla="*/ 58 h 103"/>
                  <a:gd name="T108" fmla="*/ 80 w 105"/>
                  <a:gd name="T109" fmla="*/ 55 h 103"/>
                  <a:gd name="T110" fmla="*/ 79 w 105"/>
                  <a:gd name="T111" fmla="*/ 53 h 103"/>
                  <a:gd name="T112" fmla="*/ 72 w 105"/>
                  <a:gd name="T113" fmla="*/ 41 h 103"/>
                  <a:gd name="T114" fmla="*/ 75 w 105"/>
                  <a:gd name="T115" fmla="*/ 32 h 103"/>
                  <a:gd name="T116" fmla="*/ 78 w 105"/>
                  <a:gd name="T117" fmla="*/ 25 h 103"/>
                  <a:gd name="T118" fmla="*/ 78 w 105"/>
                  <a:gd name="T119" fmla="*/ 21 h 103"/>
                  <a:gd name="T120" fmla="*/ 68 w 105"/>
                  <a:gd name="T121" fmla="*/ 11 h 103"/>
                  <a:gd name="T122" fmla="*/ 65 w 105"/>
                  <a:gd name="T123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5" h="103">
                    <a:moveTo>
                      <a:pt x="65" y="6"/>
                    </a:moveTo>
                    <a:cubicBezTo>
                      <a:pt x="65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3" y="6"/>
                    </a:cubicBezTo>
                    <a:cubicBezTo>
                      <a:pt x="62" y="6"/>
                      <a:pt x="60" y="5"/>
                      <a:pt x="58" y="4"/>
                    </a:cubicBezTo>
                    <a:cubicBezTo>
                      <a:pt x="57" y="3"/>
                      <a:pt x="55" y="2"/>
                      <a:pt x="54" y="2"/>
                    </a:cubicBezTo>
                    <a:cubicBezTo>
                      <a:pt x="54" y="2"/>
                      <a:pt x="53" y="3"/>
                      <a:pt x="53" y="3"/>
                    </a:cubicBezTo>
                    <a:cubicBezTo>
                      <a:pt x="51" y="3"/>
                      <a:pt x="50" y="2"/>
                      <a:pt x="49" y="1"/>
                    </a:cubicBezTo>
                    <a:cubicBezTo>
                      <a:pt x="48" y="1"/>
                      <a:pt x="46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9"/>
                      <a:pt x="28" y="11"/>
                      <a:pt x="27" y="13"/>
                    </a:cubicBezTo>
                    <a:cubicBezTo>
                      <a:pt x="27" y="14"/>
                      <a:pt x="27" y="15"/>
                      <a:pt x="28" y="17"/>
                    </a:cubicBezTo>
                    <a:cubicBezTo>
                      <a:pt x="28" y="19"/>
                      <a:pt x="29" y="21"/>
                      <a:pt x="28" y="23"/>
                    </a:cubicBezTo>
                    <a:cubicBezTo>
                      <a:pt x="27" y="24"/>
                      <a:pt x="27" y="28"/>
                      <a:pt x="27" y="30"/>
                    </a:cubicBezTo>
                    <a:cubicBezTo>
                      <a:pt x="28" y="32"/>
                      <a:pt x="25" y="36"/>
                      <a:pt x="24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18" y="42"/>
                      <a:pt x="9" y="47"/>
                      <a:pt x="0" y="5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3"/>
                      <a:pt x="1" y="53"/>
                    </a:cubicBezTo>
                    <a:cubicBezTo>
                      <a:pt x="1" y="54"/>
                      <a:pt x="1" y="54"/>
                      <a:pt x="1" y="55"/>
                    </a:cubicBezTo>
                    <a:cubicBezTo>
                      <a:pt x="1" y="56"/>
                      <a:pt x="1" y="56"/>
                      <a:pt x="2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1"/>
                      <a:pt x="3" y="61"/>
                    </a:cubicBezTo>
                    <a:cubicBezTo>
                      <a:pt x="3" y="62"/>
                      <a:pt x="3" y="62"/>
                      <a:pt x="3" y="63"/>
                    </a:cubicBezTo>
                    <a:cubicBezTo>
                      <a:pt x="3" y="63"/>
                      <a:pt x="3" y="63"/>
                      <a:pt x="3" y="64"/>
                    </a:cubicBezTo>
                    <a:cubicBezTo>
                      <a:pt x="3" y="64"/>
                      <a:pt x="3" y="64"/>
                      <a:pt x="3" y="65"/>
                    </a:cubicBezTo>
                    <a:cubicBezTo>
                      <a:pt x="4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6" y="65"/>
                      <a:pt x="6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5"/>
                      <a:pt x="9" y="65"/>
                      <a:pt x="9" y="65"/>
                    </a:cubicBezTo>
                    <a:cubicBezTo>
                      <a:pt x="9" y="65"/>
                      <a:pt x="10" y="65"/>
                      <a:pt x="11" y="65"/>
                    </a:cubicBezTo>
                    <a:cubicBezTo>
                      <a:pt x="13" y="65"/>
                      <a:pt x="18" y="68"/>
                      <a:pt x="24" y="72"/>
                    </a:cubicBezTo>
                    <a:cubicBezTo>
                      <a:pt x="25" y="73"/>
                      <a:pt x="26" y="73"/>
                      <a:pt x="27" y="74"/>
                    </a:cubicBezTo>
                    <a:cubicBezTo>
                      <a:pt x="30" y="76"/>
                      <a:pt x="33" y="77"/>
                      <a:pt x="34" y="78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40" y="81"/>
                      <a:pt x="57" y="95"/>
                      <a:pt x="61" y="98"/>
                    </a:cubicBezTo>
                    <a:cubicBezTo>
                      <a:pt x="65" y="101"/>
                      <a:pt x="71" y="102"/>
                      <a:pt x="73" y="102"/>
                    </a:cubicBezTo>
                    <a:cubicBezTo>
                      <a:pt x="73" y="102"/>
                      <a:pt x="74" y="102"/>
                      <a:pt x="74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74" y="102"/>
                      <a:pt x="75" y="102"/>
                      <a:pt x="75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6" y="102"/>
                      <a:pt x="76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9" y="103"/>
                      <a:pt x="82" y="103"/>
                      <a:pt x="85" y="103"/>
                    </a:cubicBezTo>
                    <a:cubicBezTo>
                      <a:pt x="85" y="103"/>
                      <a:pt x="85" y="103"/>
                      <a:pt x="85" y="102"/>
                    </a:cubicBezTo>
                    <a:cubicBezTo>
                      <a:pt x="86" y="102"/>
                      <a:pt x="86" y="102"/>
                      <a:pt x="86" y="101"/>
                    </a:cubicBezTo>
                    <a:cubicBezTo>
                      <a:pt x="86" y="101"/>
                      <a:pt x="86" y="100"/>
                      <a:pt x="86" y="100"/>
                    </a:cubicBezTo>
                    <a:cubicBezTo>
                      <a:pt x="87" y="100"/>
                      <a:pt x="87" y="99"/>
                      <a:pt x="87" y="99"/>
                    </a:cubicBezTo>
                    <a:cubicBezTo>
                      <a:pt x="87" y="99"/>
                      <a:pt x="87" y="98"/>
                      <a:pt x="87" y="98"/>
                    </a:cubicBezTo>
                    <a:cubicBezTo>
                      <a:pt x="87" y="98"/>
                      <a:pt x="88" y="97"/>
                      <a:pt x="88" y="97"/>
                    </a:cubicBezTo>
                    <a:cubicBezTo>
                      <a:pt x="88" y="97"/>
                      <a:pt x="88" y="97"/>
                      <a:pt x="88" y="97"/>
                    </a:cubicBezTo>
                    <a:cubicBezTo>
                      <a:pt x="88" y="96"/>
                      <a:pt x="88" y="96"/>
                      <a:pt x="88" y="96"/>
                    </a:cubicBezTo>
                    <a:cubicBezTo>
                      <a:pt x="88" y="96"/>
                      <a:pt x="88" y="96"/>
                      <a:pt x="89" y="96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4"/>
                      <a:pt x="89" y="94"/>
                    </a:cubicBezTo>
                    <a:cubicBezTo>
                      <a:pt x="89" y="94"/>
                      <a:pt x="89" y="94"/>
                      <a:pt x="89" y="94"/>
                    </a:cubicBezTo>
                    <a:cubicBezTo>
                      <a:pt x="89" y="94"/>
                      <a:pt x="89" y="94"/>
                      <a:pt x="90" y="94"/>
                    </a:cubicBezTo>
                    <a:cubicBezTo>
                      <a:pt x="90" y="94"/>
                      <a:pt x="90" y="93"/>
                      <a:pt x="90" y="93"/>
                    </a:cubicBezTo>
                    <a:cubicBezTo>
                      <a:pt x="91" y="92"/>
                      <a:pt x="92" y="90"/>
                      <a:pt x="96" y="89"/>
                    </a:cubicBezTo>
                    <a:cubicBezTo>
                      <a:pt x="97" y="89"/>
                      <a:pt x="97" y="89"/>
                      <a:pt x="98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9" y="90"/>
                      <a:pt x="99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1" y="90"/>
                      <a:pt x="101" y="91"/>
                      <a:pt x="102" y="91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3" y="92"/>
                      <a:pt x="103" y="92"/>
                      <a:pt x="104" y="93"/>
                    </a:cubicBezTo>
                    <a:cubicBezTo>
                      <a:pt x="104" y="93"/>
                      <a:pt x="104" y="93"/>
                      <a:pt x="104" y="93"/>
                    </a:cubicBezTo>
                    <a:cubicBezTo>
                      <a:pt x="104" y="93"/>
                      <a:pt x="105" y="92"/>
                      <a:pt x="105" y="92"/>
                    </a:cubicBezTo>
                    <a:cubicBezTo>
                      <a:pt x="105" y="92"/>
                      <a:pt x="105" y="92"/>
                      <a:pt x="105" y="92"/>
                    </a:cubicBezTo>
                    <a:cubicBezTo>
                      <a:pt x="104" y="91"/>
                      <a:pt x="104" y="91"/>
                      <a:pt x="103" y="90"/>
                    </a:cubicBezTo>
                    <a:cubicBezTo>
                      <a:pt x="103" y="90"/>
                      <a:pt x="103" y="90"/>
                      <a:pt x="103" y="90"/>
                    </a:cubicBezTo>
                    <a:cubicBezTo>
                      <a:pt x="102" y="89"/>
                      <a:pt x="102" y="88"/>
                      <a:pt x="101" y="88"/>
                    </a:cubicBezTo>
                    <a:cubicBezTo>
                      <a:pt x="101" y="88"/>
                      <a:pt x="101" y="88"/>
                      <a:pt x="101" y="87"/>
                    </a:cubicBezTo>
                    <a:cubicBezTo>
                      <a:pt x="101" y="87"/>
                      <a:pt x="101" y="86"/>
                      <a:pt x="100" y="86"/>
                    </a:cubicBezTo>
                    <a:cubicBezTo>
                      <a:pt x="100" y="86"/>
                      <a:pt x="100" y="86"/>
                      <a:pt x="100" y="85"/>
                    </a:cubicBezTo>
                    <a:cubicBezTo>
                      <a:pt x="100" y="85"/>
                      <a:pt x="100" y="84"/>
                      <a:pt x="100" y="84"/>
                    </a:cubicBezTo>
                    <a:cubicBezTo>
                      <a:pt x="100" y="83"/>
                      <a:pt x="100" y="82"/>
                      <a:pt x="98" y="80"/>
                    </a:cubicBezTo>
                    <a:cubicBezTo>
                      <a:pt x="97" y="79"/>
                      <a:pt x="96" y="78"/>
                      <a:pt x="96" y="77"/>
                    </a:cubicBezTo>
                    <a:cubicBezTo>
                      <a:pt x="96" y="75"/>
                      <a:pt x="96" y="74"/>
                      <a:pt x="97" y="72"/>
                    </a:cubicBezTo>
                    <a:cubicBezTo>
                      <a:pt x="97" y="72"/>
                      <a:pt x="98" y="71"/>
                      <a:pt x="98" y="70"/>
                    </a:cubicBezTo>
                    <a:cubicBezTo>
                      <a:pt x="97" y="69"/>
                      <a:pt x="96" y="68"/>
                      <a:pt x="96" y="67"/>
                    </a:cubicBezTo>
                    <a:cubicBezTo>
                      <a:pt x="95" y="65"/>
                      <a:pt x="94" y="64"/>
                      <a:pt x="93" y="64"/>
                    </a:cubicBezTo>
                    <a:cubicBezTo>
                      <a:pt x="93" y="64"/>
                      <a:pt x="93" y="64"/>
                      <a:pt x="92" y="64"/>
                    </a:cubicBezTo>
                    <a:cubicBezTo>
                      <a:pt x="91" y="63"/>
                      <a:pt x="89" y="63"/>
                      <a:pt x="87" y="62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4" y="60"/>
                      <a:pt x="83" y="60"/>
                      <a:pt x="83" y="59"/>
                    </a:cubicBezTo>
                    <a:cubicBezTo>
                      <a:pt x="82" y="59"/>
                      <a:pt x="82" y="59"/>
                      <a:pt x="82" y="58"/>
                    </a:cubicBezTo>
                    <a:cubicBezTo>
                      <a:pt x="82" y="58"/>
                      <a:pt x="81" y="58"/>
                      <a:pt x="81" y="58"/>
                    </a:cubicBezTo>
                    <a:cubicBezTo>
                      <a:pt x="81" y="57"/>
                      <a:pt x="80" y="57"/>
                      <a:pt x="80" y="57"/>
                    </a:cubicBezTo>
                    <a:cubicBezTo>
                      <a:pt x="80" y="56"/>
                      <a:pt x="80" y="56"/>
                      <a:pt x="80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4"/>
                      <a:pt x="79" y="54"/>
                      <a:pt x="79" y="53"/>
                    </a:cubicBezTo>
                    <a:cubicBezTo>
                      <a:pt x="79" y="52"/>
                      <a:pt x="78" y="51"/>
                      <a:pt x="75" y="49"/>
                    </a:cubicBezTo>
                    <a:cubicBezTo>
                      <a:pt x="73" y="48"/>
                      <a:pt x="72" y="43"/>
                      <a:pt x="72" y="41"/>
                    </a:cubicBezTo>
                    <a:cubicBezTo>
                      <a:pt x="71" y="38"/>
                      <a:pt x="72" y="36"/>
                      <a:pt x="74" y="36"/>
                    </a:cubicBezTo>
                    <a:cubicBezTo>
                      <a:pt x="74" y="35"/>
                      <a:pt x="74" y="33"/>
                      <a:pt x="75" y="32"/>
                    </a:cubicBezTo>
                    <a:cubicBezTo>
                      <a:pt x="75" y="30"/>
                      <a:pt x="76" y="27"/>
                      <a:pt x="78" y="26"/>
                    </a:cubicBezTo>
                    <a:cubicBezTo>
                      <a:pt x="78" y="26"/>
                      <a:pt x="78" y="26"/>
                      <a:pt x="78" y="25"/>
                    </a:cubicBezTo>
                    <a:cubicBezTo>
                      <a:pt x="78" y="24"/>
                      <a:pt x="78" y="23"/>
                      <a:pt x="78" y="21"/>
                    </a:cubicBezTo>
                    <a:cubicBezTo>
                      <a:pt x="79" y="21"/>
                      <a:pt x="78" y="21"/>
                      <a:pt x="78" y="21"/>
                    </a:cubicBezTo>
                    <a:cubicBezTo>
                      <a:pt x="78" y="20"/>
                      <a:pt x="77" y="20"/>
                      <a:pt x="76" y="20"/>
                    </a:cubicBezTo>
                    <a:cubicBezTo>
                      <a:pt x="72" y="20"/>
                      <a:pt x="68" y="15"/>
                      <a:pt x="68" y="11"/>
                    </a:cubicBezTo>
                    <a:cubicBezTo>
                      <a:pt x="68" y="10"/>
                      <a:pt x="66" y="8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34" name="Freeform 1174"/>
              <p:cNvSpPr>
                <a:spLocks/>
              </p:cNvSpPr>
              <p:nvPr/>
            </p:nvSpPr>
            <p:spPr bwMode="auto">
              <a:xfrm>
                <a:off x="5091506" y="3408683"/>
                <a:ext cx="28020" cy="27117"/>
              </a:xfrm>
              <a:custGeom>
                <a:avLst/>
                <a:gdLst>
                  <a:gd name="T0" fmla="*/ 4 w 16"/>
                  <a:gd name="T1" fmla="*/ 11 h 16"/>
                  <a:gd name="T2" fmla="*/ 5 w 16"/>
                  <a:gd name="T3" fmla="*/ 11 h 16"/>
                  <a:gd name="T4" fmla="*/ 5 w 16"/>
                  <a:gd name="T5" fmla="*/ 11 h 16"/>
                  <a:gd name="T6" fmla="*/ 11 w 16"/>
                  <a:gd name="T7" fmla="*/ 16 h 16"/>
                  <a:gd name="T8" fmla="*/ 16 w 16"/>
                  <a:gd name="T9" fmla="*/ 16 h 16"/>
                  <a:gd name="T10" fmla="*/ 15 w 16"/>
                  <a:gd name="T11" fmla="*/ 14 h 16"/>
                  <a:gd name="T12" fmla="*/ 12 w 16"/>
                  <a:gd name="T13" fmla="*/ 4 h 16"/>
                  <a:gd name="T14" fmla="*/ 12 w 16"/>
                  <a:gd name="T15" fmla="*/ 3 h 16"/>
                  <a:gd name="T16" fmla="*/ 12 w 16"/>
                  <a:gd name="T17" fmla="*/ 3 h 16"/>
                  <a:gd name="T18" fmla="*/ 11 w 16"/>
                  <a:gd name="T19" fmla="*/ 2 h 16"/>
                  <a:gd name="T20" fmla="*/ 10 w 16"/>
                  <a:gd name="T21" fmla="*/ 1 h 16"/>
                  <a:gd name="T22" fmla="*/ 10 w 16"/>
                  <a:gd name="T23" fmla="*/ 1 h 16"/>
                  <a:gd name="T24" fmla="*/ 9 w 16"/>
                  <a:gd name="T25" fmla="*/ 1 h 16"/>
                  <a:gd name="T26" fmla="*/ 8 w 16"/>
                  <a:gd name="T27" fmla="*/ 0 h 16"/>
                  <a:gd name="T28" fmla="*/ 7 w 16"/>
                  <a:gd name="T29" fmla="*/ 0 h 16"/>
                  <a:gd name="T30" fmla="*/ 5 w 16"/>
                  <a:gd name="T31" fmla="*/ 2 h 16"/>
                  <a:gd name="T32" fmla="*/ 3 w 16"/>
                  <a:gd name="T33" fmla="*/ 4 h 16"/>
                  <a:gd name="T34" fmla="*/ 3 w 16"/>
                  <a:gd name="T35" fmla="*/ 4 h 16"/>
                  <a:gd name="T36" fmla="*/ 3 w 16"/>
                  <a:gd name="T37" fmla="*/ 4 h 16"/>
                  <a:gd name="T38" fmla="*/ 3 w 16"/>
                  <a:gd name="T39" fmla="*/ 4 h 16"/>
                  <a:gd name="T40" fmla="*/ 3 w 16"/>
                  <a:gd name="T41" fmla="*/ 5 h 16"/>
                  <a:gd name="T42" fmla="*/ 3 w 16"/>
                  <a:gd name="T43" fmla="*/ 5 h 16"/>
                  <a:gd name="T44" fmla="*/ 3 w 16"/>
                  <a:gd name="T45" fmla="*/ 5 h 16"/>
                  <a:gd name="T46" fmla="*/ 2 w 16"/>
                  <a:gd name="T47" fmla="*/ 6 h 16"/>
                  <a:gd name="T48" fmla="*/ 2 w 16"/>
                  <a:gd name="T49" fmla="*/ 6 h 16"/>
                  <a:gd name="T50" fmla="*/ 2 w 16"/>
                  <a:gd name="T51" fmla="*/ 7 h 16"/>
                  <a:gd name="T52" fmla="*/ 1 w 16"/>
                  <a:gd name="T53" fmla="*/ 8 h 16"/>
                  <a:gd name="T54" fmla="*/ 1 w 16"/>
                  <a:gd name="T55" fmla="*/ 9 h 16"/>
                  <a:gd name="T56" fmla="*/ 0 w 16"/>
                  <a:gd name="T57" fmla="*/ 10 h 16"/>
                  <a:gd name="T58" fmla="*/ 0 w 16"/>
                  <a:gd name="T59" fmla="*/ 11 h 16"/>
                  <a:gd name="T60" fmla="*/ 0 w 16"/>
                  <a:gd name="T61" fmla="*/ 11 h 16"/>
                  <a:gd name="T62" fmla="*/ 4 w 16"/>
                  <a:gd name="T6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16">
                    <a:moveTo>
                      <a:pt x="4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5" y="15"/>
                      <a:pt x="15" y="14"/>
                    </a:cubicBezTo>
                    <a:cubicBezTo>
                      <a:pt x="13" y="9"/>
                      <a:pt x="12" y="6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9"/>
                      <a:pt x="1" y="10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35" name="Freeform 1175"/>
              <p:cNvSpPr>
                <a:spLocks/>
              </p:cNvSpPr>
              <p:nvPr/>
            </p:nvSpPr>
            <p:spPr bwMode="auto">
              <a:xfrm>
                <a:off x="5283913" y="3057968"/>
                <a:ext cx="339981" cy="191628"/>
              </a:xfrm>
              <a:custGeom>
                <a:avLst/>
                <a:gdLst>
                  <a:gd name="T0" fmla="*/ 3 w 191"/>
                  <a:gd name="T1" fmla="*/ 54 h 110"/>
                  <a:gd name="T2" fmla="*/ 8 w 191"/>
                  <a:gd name="T3" fmla="*/ 54 h 110"/>
                  <a:gd name="T4" fmla="*/ 8 w 191"/>
                  <a:gd name="T5" fmla="*/ 51 h 110"/>
                  <a:gd name="T6" fmla="*/ 22 w 191"/>
                  <a:gd name="T7" fmla="*/ 39 h 110"/>
                  <a:gd name="T8" fmla="*/ 36 w 191"/>
                  <a:gd name="T9" fmla="*/ 39 h 110"/>
                  <a:gd name="T10" fmla="*/ 49 w 191"/>
                  <a:gd name="T11" fmla="*/ 55 h 110"/>
                  <a:gd name="T12" fmla="*/ 69 w 191"/>
                  <a:gd name="T13" fmla="*/ 60 h 110"/>
                  <a:gd name="T14" fmla="*/ 75 w 191"/>
                  <a:gd name="T15" fmla="*/ 73 h 110"/>
                  <a:gd name="T16" fmla="*/ 99 w 191"/>
                  <a:gd name="T17" fmla="*/ 88 h 110"/>
                  <a:gd name="T18" fmla="*/ 110 w 191"/>
                  <a:gd name="T19" fmla="*/ 96 h 110"/>
                  <a:gd name="T20" fmla="*/ 122 w 191"/>
                  <a:gd name="T21" fmla="*/ 106 h 110"/>
                  <a:gd name="T22" fmla="*/ 131 w 191"/>
                  <a:gd name="T23" fmla="*/ 110 h 110"/>
                  <a:gd name="T24" fmla="*/ 134 w 191"/>
                  <a:gd name="T25" fmla="*/ 110 h 110"/>
                  <a:gd name="T26" fmla="*/ 134 w 191"/>
                  <a:gd name="T27" fmla="*/ 106 h 110"/>
                  <a:gd name="T28" fmla="*/ 137 w 191"/>
                  <a:gd name="T29" fmla="*/ 103 h 110"/>
                  <a:gd name="T30" fmla="*/ 137 w 191"/>
                  <a:gd name="T31" fmla="*/ 92 h 110"/>
                  <a:gd name="T32" fmla="*/ 138 w 191"/>
                  <a:gd name="T33" fmla="*/ 78 h 110"/>
                  <a:gd name="T34" fmla="*/ 146 w 191"/>
                  <a:gd name="T35" fmla="*/ 71 h 110"/>
                  <a:gd name="T36" fmla="*/ 159 w 191"/>
                  <a:gd name="T37" fmla="*/ 63 h 110"/>
                  <a:gd name="T38" fmla="*/ 170 w 191"/>
                  <a:gd name="T39" fmla="*/ 63 h 110"/>
                  <a:gd name="T40" fmla="*/ 170 w 191"/>
                  <a:gd name="T41" fmla="*/ 63 h 110"/>
                  <a:gd name="T42" fmla="*/ 170 w 191"/>
                  <a:gd name="T43" fmla="*/ 65 h 110"/>
                  <a:gd name="T44" fmla="*/ 169 w 191"/>
                  <a:gd name="T45" fmla="*/ 66 h 110"/>
                  <a:gd name="T46" fmla="*/ 167 w 191"/>
                  <a:gd name="T47" fmla="*/ 70 h 110"/>
                  <a:gd name="T48" fmla="*/ 170 w 191"/>
                  <a:gd name="T49" fmla="*/ 70 h 110"/>
                  <a:gd name="T50" fmla="*/ 172 w 191"/>
                  <a:gd name="T51" fmla="*/ 70 h 110"/>
                  <a:gd name="T52" fmla="*/ 175 w 191"/>
                  <a:gd name="T53" fmla="*/ 69 h 110"/>
                  <a:gd name="T54" fmla="*/ 181 w 191"/>
                  <a:gd name="T55" fmla="*/ 68 h 110"/>
                  <a:gd name="T56" fmla="*/ 191 w 191"/>
                  <a:gd name="T57" fmla="*/ 64 h 110"/>
                  <a:gd name="T58" fmla="*/ 166 w 191"/>
                  <a:gd name="T59" fmla="*/ 57 h 110"/>
                  <a:gd name="T60" fmla="*/ 164 w 191"/>
                  <a:gd name="T61" fmla="*/ 55 h 110"/>
                  <a:gd name="T62" fmla="*/ 162 w 191"/>
                  <a:gd name="T63" fmla="*/ 54 h 110"/>
                  <a:gd name="T64" fmla="*/ 160 w 191"/>
                  <a:gd name="T65" fmla="*/ 54 h 110"/>
                  <a:gd name="T66" fmla="*/ 142 w 191"/>
                  <a:gd name="T67" fmla="*/ 67 h 110"/>
                  <a:gd name="T68" fmla="*/ 127 w 191"/>
                  <a:gd name="T69" fmla="*/ 59 h 110"/>
                  <a:gd name="T70" fmla="*/ 113 w 191"/>
                  <a:gd name="T71" fmla="*/ 44 h 110"/>
                  <a:gd name="T72" fmla="*/ 106 w 191"/>
                  <a:gd name="T73" fmla="*/ 31 h 110"/>
                  <a:gd name="T74" fmla="*/ 75 w 191"/>
                  <a:gd name="T75" fmla="*/ 28 h 110"/>
                  <a:gd name="T76" fmla="*/ 64 w 191"/>
                  <a:gd name="T77" fmla="*/ 26 h 110"/>
                  <a:gd name="T78" fmla="*/ 62 w 191"/>
                  <a:gd name="T79" fmla="*/ 24 h 110"/>
                  <a:gd name="T80" fmla="*/ 60 w 191"/>
                  <a:gd name="T81" fmla="*/ 21 h 110"/>
                  <a:gd name="T82" fmla="*/ 57 w 191"/>
                  <a:gd name="T83" fmla="*/ 19 h 110"/>
                  <a:gd name="T84" fmla="*/ 54 w 191"/>
                  <a:gd name="T85" fmla="*/ 15 h 110"/>
                  <a:gd name="T86" fmla="*/ 34 w 191"/>
                  <a:gd name="T87" fmla="*/ 14 h 110"/>
                  <a:gd name="T88" fmla="*/ 34 w 191"/>
                  <a:gd name="T89" fmla="*/ 7 h 110"/>
                  <a:gd name="T90" fmla="*/ 27 w 191"/>
                  <a:gd name="T91" fmla="*/ 15 h 110"/>
                  <a:gd name="T92" fmla="*/ 0 w 191"/>
                  <a:gd name="T93" fmla="*/ 5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1" h="110">
                    <a:moveTo>
                      <a:pt x="0" y="53"/>
                    </a:moveTo>
                    <a:cubicBezTo>
                      <a:pt x="1" y="54"/>
                      <a:pt x="2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4" y="54"/>
                      <a:pt x="5" y="55"/>
                      <a:pt x="6" y="55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7" y="55"/>
                      <a:pt x="8" y="55"/>
                      <a:pt x="8" y="54"/>
                    </a:cubicBezTo>
                    <a:cubicBezTo>
                      <a:pt x="8" y="54"/>
                      <a:pt x="8" y="53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4" y="43"/>
                      <a:pt x="18" y="43"/>
                    </a:cubicBezTo>
                    <a:cubicBezTo>
                      <a:pt x="19" y="43"/>
                      <a:pt x="19" y="43"/>
                      <a:pt x="19" y="42"/>
                    </a:cubicBezTo>
                    <a:cubicBezTo>
                      <a:pt x="20" y="41"/>
                      <a:pt x="20" y="39"/>
                      <a:pt x="22" y="39"/>
                    </a:cubicBezTo>
                    <a:cubicBezTo>
                      <a:pt x="23" y="39"/>
                      <a:pt x="25" y="38"/>
                      <a:pt x="25" y="38"/>
                    </a:cubicBezTo>
                    <a:cubicBezTo>
                      <a:pt x="25" y="37"/>
                      <a:pt x="26" y="36"/>
                      <a:pt x="28" y="36"/>
                    </a:cubicBezTo>
                    <a:cubicBezTo>
                      <a:pt x="31" y="36"/>
                      <a:pt x="35" y="38"/>
                      <a:pt x="36" y="39"/>
                    </a:cubicBezTo>
                    <a:cubicBezTo>
                      <a:pt x="37" y="40"/>
                      <a:pt x="40" y="41"/>
                      <a:pt x="43" y="41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8" y="43"/>
                      <a:pt x="49" y="52"/>
                      <a:pt x="49" y="55"/>
                    </a:cubicBezTo>
                    <a:cubicBezTo>
                      <a:pt x="51" y="55"/>
                      <a:pt x="57" y="55"/>
                      <a:pt x="60" y="55"/>
                    </a:cubicBezTo>
                    <a:cubicBezTo>
                      <a:pt x="62" y="55"/>
                      <a:pt x="64" y="56"/>
                      <a:pt x="64" y="56"/>
                    </a:cubicBezTo>
                    <a:cubicBezTo>
                      <a:pt x="67" y="56"/>
                      <a:pt x="68" y="58"/>
                      <a:pt x="69" y="60"/>
                    </a:cubicBezTo>
                    <a:cubicBezTo>
                      <a:pt x="69" y="61"/>
                      <a:pt x="70" y="63"/>
                      <a:pt x="70" y="64"/>
                    </a:cubicBezTo>
                    <a:cubicBezTo>
                      <a:pt x="71" y="64"/>
                      <a:pt x="71" y="65"/>
                      <a:pt x="72" y="66"/>
                    </a:cubicBezTo>
                    <a:cubicBezTo>
                      <a:pt x="74" y="69"/>
                      <a:pt x="75" y="71"/>
                      <a:pt x="75" y="73"/>
                    </a:cubicBezTo>
                    <a:cubicBezTo>
                      <a:pt x="76" y="74"/>
                      <a:pt x="78" y="75"/>
                      <a:pt x="80" y="76"/>
                    </a:cubicBezTo>
                    <a:cubicBezTo>
                      <a:pt x="83" y="78"/>
                      <a:pt x="85" y="80"/>
                      <a:pt x="87" y="81"/>
                    </a:cubicBezTo>
                    <a:cubicBezTo>
                      <a:pt x="88" y="84"/>
                      <a:pt x="93" y="86"/>
                      <a:pt x="99" y="88"/>
                    </a:cubicBezTo>
                    <a:cubicBezTo>
                      <a:pt x="101" y="89"/>
                      <a:pt x="104" y="91"/>
                      <a:pt x="106" y="93"/>
                    </a:cubicBezTo>
                    <a:cubicBezTo>
                      <a:pt x="107" y="94"/>
                      <a:pt x="109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3" y="96"/>
                      <a:pt x="119" y="99"/>
                      <a:pt x="121" y="99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106"/>
                      <a:pt x="122" y="106"/>
                      <a:pt x="122" y="106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25" y="106"/>
                      <a:pt x="127" y="107"/>
                      <a:pt x="128" y="108"/>
                    </a:cubicBezTo>
                    <a:cubicBezTo>
                      <a:pt x="129" y="109"/>
                      <a:pt x="130" y="110"/>
                      <a:pt x="131" y="110"/>
                    </a:cubicBezTo>
                    <a:cubicBezTo>
                      <a:pt x="131" y="110"/>
                      <a:pt x="132" y="110"/>
                      <a:pt x="132" y="110"/>
                    </a:cubicBezTo>
                    <a:cubicBezTo>
                      <a:pt x="132" y="110"/>
                      <a:pt x="133" y="110"/>
                      <a:pt x="133" y="110"/>
                    </a:cubicBezTo>
                    <a:cubicBezTo>
                      <a:pt x="133" y="110"/>
                      <a:pt x="133" y="110"/>
                      <a:pt x="134" y="110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34" y="109"/>
                      <a:pt x="134" y="109"/>
                      <a:pt x="134" y="109"/>
                    </a:cubicBezTo>
                    <a:cubicBezTo>
                      <a:pt x="134" y="108"/>
                      <a:pt x="134" y="107"/>
                      <a:pt x="134" y="106"/>
                    </a:cubicBezTo>
                    <a:cubicBezTo>
                      <a:pt x="135" y="106"/>
                      <a:pt x="135" y="106"/>
                      <a:pt x="135" y="105"/>
                    </a:cubicBezTo>
                    <a:cubicBezTo>
                      <a:pt x="135" y="105"/>
                      <a:pt x="136" y="104"/>
                      <a:pt x="136" y="103"/>
                    </a:cubicBezTo>
                    <a:cubicBezTo>
                      <a:pt x="136" y="103"/>
                      <a:pt x="136" y="103"/>
                      <a:pt x="137" y="103"/>
                    </a:cubicBezTo>
                    <a:cubicBezTo>
                      <a:pt x="137" y="102"/>
                      <a:pt x="138" y="101"/>
                      <a:pt x="139" y="100"/>
                    </a:cubicBezTo>
                    <a:cubicBezTo>
                      <a:pt x="139" y="100"/>
                      <a:pt x="139" y="100"/>
                      <a:pt x="138" y="98"/>
                    </a:cubicBezTo>
                    <a:cubicBezTo>
                      <a:pt x="137" y="96"/>
                      <a:pt x="136" y="94"/>
                      <a:pt x="137" y="92"/>
                    </a:cubicBezTo>
                    <a:cubicBezTo>
                      <a:pt x="137" y="91"/>
                      <a:pt x="135" y="90"/>
                      <a:pt x="134" y="89"/>
                    </a:cubicBezTo>
                    <a:cubicBezTo>
                      <a:pt x="132" y="87"/>
                      <a:pt x="129" y="86"/>
                      <a:pt x="130" y="83"/>
                    </a:cubicBezTo>
                    <a:cubicBezTo>
                      <a:pt x="131" y="80"/>
                      <a:pt x="134" y="79"/>
                      <a:pt x="138" y="78"/>
                    </a:cubicBezTo>
                    <a:cubicBezTo>
                      <a:pt x="139" y="78"/>
                      <a:pt x="141" y="78"/>
                      <a:pt x="142" y="77"/>
                    </a:cubicBezTo>
                    <a:cubicBezTo>
                      <a:pt x="142" y="77"/>
                      <a:pt x="142" y="77"/>
                      <a:pt x="142" y="75"/>
                    </a:cubicBezTo>
                    <a:cubicBezTo>
                      <a:pt x="142" y="74"/>
                      <a:pt x="143" y="71"/>
                      <a:pt x="146" y="71"/>
                    </a:cubicBezTo>
                    <a:cubicBezTo>
                      <a:pt x="147" y="71"/>
                      <a:pt x="148" y="70"/>
                      <a:pt x="150" y="66"/>
                    </a:cubicBezTo>
                    <a:cubicBezTo>
                      <a:pt x="150" y="64"/>
                      <a:pt x="152" y="63"/>
                      <a:pt x="156" y="64"/>
                    </a:cubicBezTo>
                    <a:cubicBezTo>
                      <a:pt x="157" y="64"/>
                      <a:pt x="158" y="64"/>
                      <a:pt x="159" y="63"/>
                    </a:cubicBezTo>
                    <a:cubicBezTo>
                      <a:pt x="161" y="62"/>
                      <a:pt x="164" y="60"/>
                      <a:pt x="166" y="60"/>
                    </a:cubicBezTo>
                    <a:cubicBezTo>
                      <a:pt x="168" y="60"/>
                      <a:pt x="169" y="62"/>
                      <a:pt x="169" y="62"/>
                    </a:cubicBezTo>
                    <a:cubicBezTo>
                      <a:pt x="170" y="62"/>
                      <a:pt x="170" y="62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4"/>
                      <a:pt x="170" y="64"/>
                    </a:cubicBezTo>
                    <a:cubicBezTo>
                      <a:pt x="170" y="64"/>
                      <a:pt x="170" y="64"/>
                      <a:pt x="170" y="64"/>
                    </a:cubicBezTo>
                    <a:cubicBezTo>
                      <a:pt x="170" y="64"/>
                      <a:pt x="170" y="64"/>
                      <a:pt x="170" y="65"/>
                    </a:cubicBezTo>
                    <a:cubicBezTo>
                      <a:pt x="170" y="65"/>
                      <a:pt x="170" y="65"/>
                      <a:pt x="170" y="65"/>
                    </a:cubicBezTo>
                    <a:cubicBezTo>
                      <a:pt x="170" y="65"/>
                      <a:pt x="170" y="66"/>
                      <a:pt x="169" y="66"/>
                    </a:cubicBezTo>
                    <a:cubicBezTo>
                      <a:pt x="169" y="66"/>
                      <a:pt x="169" y="66"/>
                      <a:pt x="169" y="66"/>
                    </a:cubicBezTo>
                    <a:cubicBezTo>
                      <a:pt x="169" y="67"/>
                      <a:pt x="169" y="67"/>
                      <a:pt x="169" y="68"/>
                    </a:cubicBezTo>
                    <a:cubicBezTo>
                      <a:pt x="169" y="68"/>
                      <a:pt x="169" y="68"/>
                      <a:pt x="168" y="68"/>
                    </a:cubicBezTo>
                    <a:cubicBezTo>
                      <a:pt x="168" y="69"/>
                      <a:pt x="168" y="70"/>
                      <a:pt x="167" y="70"/>
                    </a:cubicBezTo>
                    <a:cubicBezTo>
                      <a:pt x="168" y="70"/>
                      <a:pt x="168" y="70"/>
                      <a:pt x="168" y="70"/>
                    </a:cubicBezTo>
                    <a:cubicBezTo>
                      <a:pt x="168" y="70"/>
                      <a:pt x="169" y="70"/>
                      <a:pt x="169" y="70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71" y="70"/>
                      <a:pt x="171" y="70"/>
                      <a:pt x="171" y="70"/>
                    </a:cubicBezTo>
                    <a:cubicBezTo>
                      <a:pt x="171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3" y="70"/>
                      <a:pt x="173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6" y="68"/>
                      <a:pt x="178" y="68"/>
                      <a:pt x="181" y="68"/>
                    </a:cubicBezTo>
                    <a:cubicBezTo>
                      <a:pt x="182" y="68"/>
                      <a:pt x="183" y="68"/>
                      <a:pt x="184" y="68"/>
                    </a:cubicBezTo>
                    <a:cubicBezTo>
                      <a:pt x="185" y="68"/>
                      <a:pt x="185" y="68"/>
                      <a:pt x="186" y="68"/>
                    </a:cubicBezTo>
                    <a:cubicBezTo>
                      <a:pt x="187" y="65"/>
                      <a:pt x="189" y="64"/>
                      <a:pt x="191" y="64"/>
                    </a:cubicBezTo>
                    <a:cubicBezTo>
                      <a:pt x="186" y="60"/>
                      <a:pt x="181" y="57"/>
                      <a:pt x="178" y="57"/>
                    </a:cubicBezTo>
                    <a:cubicBezTo>
                      <a:pt x="177" y="59"/>
                      <a:pt x="175" y="60"/>
                      <a:pt x="172" y="60"/>
                    </a:cubicBezTo>
                    <a:cubicBezTo>
                      <a:pt x="170" y="60"/>
                      <a:pt x="168" y="59"/>
                      <a:pt x="166" y="5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65" y="56"/>
                      <a:pt x="165" y="56"/>
                      <a:pt x="164" y="55"/>
                    </a:cubicBezTo>
                    <a:cubicBezTo>
                      <a:pt x="164" y="55"/>
                      <a:pt x="164" y="55"/>
                      <a:pt x="164" y="55"/>
                    </a:cubicBezTo>
                    <a:cubicBezTo>
                      <a:pt x="164" y="55"/>
                      <a:pt x="164" y="54"/>
                      <a:pt x="163" y="54"/>
                    </a:cubicBezTo>
                    <a:cubicBezTo>
                      <a:pt x="163" y="54"/>
                      <a:pt x="162" y="54"/>
                      <a:pt x="162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2" y="54"/>
                      <a:pt x="161" y="54"/>
                      <a:pt x="161" y="54"/>
                    </a:cubicBezTo>
                    <a:cubicBezTo>
                      <a:pt x="161" y="54"/>
                      <a:pt x="161" y="54"/>
                      <a:pt x="160" y="54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59" y="54"/>
                      <a:pt x="159" y="54"/>
                      <a:pt x="158" y="55"/>
                    </a:cubicBezTo>
                    <a:cubicBezTo>
                      <a:pt x="151" y="57"/>
                      <a:pt x="148" y="61"/>
                      <a:pt x="148" y="62"/>
                    </a:cubicBezTo>
                    <a:cubicBezTo>
                      <a:pt x="147" y="65"/>
                      <a:pt x="144" y="67"/>
                      <a:pt x="142" y="67"/>
                    </a:cubicBezTo>
                    <a:cubicBezTo>
                      <a:pt x="140" y="67"/>
                      <a:pt x="139" y="66"/>
                      <a:pt x="138" y="64"/>
                    </a:cubicBezTo>
                    <a:cubicBezTo>
                      <a:pt x="138" y="62"/>
                      <a:pt x="133" y="60"/>
                      <a:pt x="130" y="60"/>
                    </a:cubicBezTo>
                    <a:cubicBezTo>
                      <a:pt x="129" y="59"/>
                      <a:pt x="128" y="59"/>
                      <a:pt x="127" y="59"/>
                    </a:cubicBezTo>
                    <a:cubicBezTo>
                      <a:pt x="124" y="59"/>
                      <a:pt x="120" y="59"/>
                      <a:pt x="119" y="55"/>
                    </a:cubicBezTo>
                    <a:cubicBezTo>
                      <a:pt x="119" y="54"/>
                      <a:pt x="118" y="52"/>
                      <a:pt x="117" y="51"/>
                    </a:cubicBezTo>
                    <a:cubicBezTo>
                      <a:pt x="115" y="49"/>
                      <a:pt x="113" y="46"/>
                      <a:pt x="113" y="44"/>
                    </a:cubicBezTo>
                    <a:cubicBezTo>
                      <a:pt x="113" y="43"/>
                      <a:pt x="113" y="41"/>
                      <a:pt x="113" y="40"/>
                    </a:cubicBezTo>
                    <a:cubicBezTo>
                      <a:pt x="113" y="37"/>
                      <a:pt x="113" y="35"/>
                      <a:pt x="112" y="35"/>
                    </a:cubicBezTo>
                    <a:cubicBezTo>
                      <a:pt x="109" y="34"/>
                      <a:pt x="108" y="32"/>
                      <a:pt x="106" y="31"/>
                    </a:cubicBezTo>
                    <a:cubicBezTo>
                      <a:pt x="105" y="29"/>
                      <a:pt x="104" y="28"/>
                      <a:pt x="103" y="28"/>
                    </a:cubicBezTo>
                    <a:cubicBezTo>
                      <a:pt x="82" y="28"/>
                      <a:pt x="81" y="27"/>
                      <a:pt x="80" y="27"/>
                    </a:cubicBezTo>
                    <a:cubicBezTo>
                      <a:pt x="79" y="27"/>
                      <a:pt x="77" y="28"/>
                      <a:pt x="75" y="28"/>
                    </a:cubicBezTo>
                    <a:cubicBezTo>
                      <a:pt x="73" y="28"/>
                      <a:pt x="70" y="29"/>
                      <a:pt x="68" y="29"/>
                    </a:cubicBezTo>
                    <a:cubicBezTo>
                      <a:pt x="65" y="29"/>
                      <a:pt x="64" y="28"/>
                      <a:pt x="64" y="27"/>
                    </a:cubicBezTo>
                    <a:cubicBezTo>
                      <a:pt x="64" y="27"/>
                      <a:pt x="64" y="26"/>
                      <a:pt x="64" y="26"/>
                    </a:cubicBezTo>
                    <a:cubicBezTo>
                      <a:pt x="63" y="26"/>
                      <a:pt x="63" y="26"/>
                      <a:pt x="63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3"/>
                      <a:pt x="61" y="23"/>
                    </a:cubicBezTo>
                    <a:cubicBezTo>
                      <a:pt x="61" y="23"/>
                      <a:pt x="61" y="23"/>
                      <a:pt x="61" y="22"/>
                    </a:cubicBezTo>
                    <a:cubicBezTo>
                      <a:pt x="60" y="22"/>
                      <a:pt x="60" y="22"/>
                      <a:pt x="60" y="21"/>
                    </a:cubicBezTo>
                    <a:cubicBezTo>
                      <a:pt x="59" y="21"/>
                      <a:pt x="59" y="21"/>
                      <a:pt x="59" y="20"/>
                    </a:cubicBezTo>
                    <a:cubicBezTo>
                      <a:pt x="59" y="20"/>
                      <a:pt x="58" y="20"/>
                      <a:pt x="58" y="19"/>
                    </a:cubicBezTo>
                    <a:cubicBezTo>
                      <a:pt x="58" y="19"/>
                      <a:pt x="57" y="19"/>
                      <a:pt x="57" y="19"/>
                    </a:cubicBezTo>
                    <a:cubicBezTo>
                      <a:pt x="57" y="18"/>
                      <a:pt x="56" y="18"/>
                      <a:pt x="56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6"/>
                      <a:pt x="54" y="16"/>
                      <a:pt x="54" y="15"/>
                    </a:cubicBezTo>
                    <a:cubicBezTo>
                      <a:pt x="53" y="16"/>
                      <a:pt x="52" y="17"/>
                      <a:pt x="51" y="18"/>
                    </a:cubicBezTo>
                    <a:cubicBezTo>
                      <a:pt x="44" y="23"/>
                      <a:pt x="37" y="24"/>
                      <a:pt x="34" y="20"/>
                    </a:cubicBezTo>
                    <a:cubicBezTo>
                      <a:pt x="33" y="19"/>
                      <a:pt x="33" y="17"/>
                      <a:pt x="34" y="14"/>
                    </a:cubicBezTo>
                    <a:cubicBezTo>
                      <a:pt x="36" y="8"/>
                      <a:pt x="36" y="2"/>
                      <a:pt x="35" y="1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1"/>
                      <a:pt x="34" y="5"/>
                      <a:pt x="34" y="7"/>
                    </a:cubicBezTo>
                    <a:cubicBezTo>
                      <a:pt x="33" y="12"/>
                      <a:pt x="33" y="16"/>
                      <a:pt x="30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8" y="16"/>
                      <a:pt x="27" y="15"/>
                    </a:cubicBezTo>
                    <a:cubicBezTo>
                      <a:pt x="25" y="12"/>
                      <a:pt x="24" y="5"/>
                      <a:pt x="25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36" name="Freeform 1176"/>
              <p:cNvSpPr>
                <a:spLocks/>
              </p:cNvSpPr>
              <p:nvPr/>
            </p:nvSpPr>
            <p:spPr bwMode="auto">
              <a:xfrm>
                <a:off x="5007445" y="3645506"/>
                <a:ext cx="205483" cy="117508"/>
              </a:xfrm>
              <a:custGeom>
                <a:avLst/>
                <a:gdLst>
                  <a:gd name="T0" fmla="*/ 94 w 115"/>
                  <a:gd name="T1" fmla="*/ 2 h 68"/>
                  <a:gd name="T2" fmla="*/ 84 w 115"/>
                  <a:gd name="T3" fmla="*/ 3 h 68"/>
                  <a:gd name="T4" fmla="*/ 80 w 115"/>
                  <a:gd name="T5" fmla="*/ 3 h 68"/>
                  <a:gd name="T6" fmla="*/ 72 w 115"/>
                  <a:gd name="T7" fmla="*/ 4 h 68"/>
                  <a:gd name="T8" fmla="*/ 56 w 115"/>
                  <a:gd name="T9" fmla="*/ 18 h 68"/>
                  <a:gd name="T10" fmla="*/ 49 w 115"/>
                  <a:gd name="T11" fmla="*/ 23 h 68"/>
                  <a:gd name="T12" fmla="*/ 45 w 115"/>
                  <a:gd name="T13" fmla="*/ 21 h 68"/>
                  <a:gd name="T14" fmla="*/ 35 w 115"/>
                  <a:gd name="T15" fmla="*/ 20 h 68"/>
                  <a:gd name="T16" fmla="*/ 29 w 115"/>
                  <a:gd name="T17" fmla="*/ 19 h 68"/>
                  <a:gd name="T18" fmla="*/ 20 w 115"/>
                  <a:gd name="T19" fmla="*/ 18 h 68"/>
                  <a:gd name="T20" fmla="*/ 17 w 115"/>
                  <a:gd name="T21" fmla="*/ 18 h 68"/>
                  <a:gd name="T22" fmla="*/ 10 w 115"/>
                  <a:gd name="T23" fmla="*/ 17 h 68"/>
                  <a:gd name="T24" fmla="*/ 9 w 115"/>
                  <a:gd name="T25" fmla="*/ 17 h 68"/>
                  <a:gd name="T26" fmla="*/ 5 w 115"/>
                  <a:gd name="T27" fmla="*/ 20 h 68"/>
                  <a:gd name="T28" fmla="*/ 5 w 115"/>
                  <a:gd name="T29" fmla="*/ 22 h 68"/>
                  <a:gd name="T30" fmla="*/ 5 w 115"/>
                  <a:gd name="T31" fmla="*/ 26 h 68"/>
                  <a:gd name="T32" fmla="*/ 5 w 115"/>
                  <a:gd name="T33" fmla="*/ 26 h 68"/>
                  <a:gd name="T34" fmla="*/ 5 w 115"/>
                  <a:gd name="T35" fmla="*/ 26 h 68"/>
                  <a:gd name="T36" fmla="*/ 5 w 115"/>
                  <a:gd name="T37" fmla="*/ 26 h 68"/>
                  <a:gd name="T38" fmla="*/ 5 w 115"/>
                  <a:gd name="T39" fmla="*/ 26 h 68"/>
                  <a:gd name="T40" fmla="*/ 5 w 115"/>
                  <a:gd name="T41" fmla="*/ 27 h 68"/>
                  <a:gd name="T42" fmla="*/ 5 w 115"/>
                  <a:gd name="T43" fmla="*/ 27 h 68"/>
                  <a:gd name="T44" fmla="*/ 4 w 115"/>
                  <a:gd name="T45" fmla="*/ 27 h 68"/>
                  <a:gd name="T46" fmla="*/ 4 w 115"/>
                  <a:gd name="T47" fmla="*/ 27 h 68"/>
                  <a:gd name="T48" fmla="*/ 4 w 115"/>
                  <a:gd name="T49" fmla="*/ 27 h 68"/>
                  <a:gd name="T50" fmla="*/ 3 w 115"/>
                  <a:gd name="T51" fmla="*/ 28 h 68"/>
                  <a:gd name="T52" fmla="*/ 3 w 115"/>
                  <a:gd name="T53" fmla="*/ 28 h 68"/>
                  <a:gd name="T54" fmla="*/ 2 w 115"/>
                  <a:gd name="T55" fmla="*/ 28 h 68"/>
                  <a:gd name="T56" fmla="*/ 2 w 115"/>
                  <a:gd name="T57" fmla="*/ 28 h 68"/>
                  <a:gd name="T58" fmla="*/ 1 w 115"/>
                  <a:gd name="T59" fmla="*/ 29 h 68"/>
                  <a:gd name="T60" fmla="*/ 1 w 115"/>
                  <a:gd name="T61" fmla="*/ 35 h 68"/>
                  <a:gd name="T62" fmla="*/ 4 w 115"/>
                  <a:gd name="T63" fmla="*/ 52 h 68"/>
                  <a:gd name="T64" fmla="*/ 7 w 115"/>
                  <a:gd name="T65" fmla="*/ 64 h 68"/>
                  <a:gd name="T66" fmla="*/ 8 w 115"/>
                  <a:gd name="T67" fmla="*/ 68 h 68"/>
                  <a:gd name="T68" fmla="*/ 8 w 115"/>
                  <a:gd name="T69" fmla="*/ 68 h 68"/>
                  <a:gd name="T70" fmla="*/ 12 w 115"/>
                  <a:gd name="T71" fmla="*/ 68 h 68"/>
                  <a:gd name="T72" fmla="*/ 26 w 115"/>
                  <a:gd name="T73" fmla="*/ 65 h 68"/>
                  <a:gd name="T74" fmla="*/ 42 w 115"/>
                  <a:gd name="T75" fmla="*/ 60 h 68"/>
                  <a:gd name="T76" fmla="*/ 52 w 115"/>
                  <a:gd name="T77" fmla="*/ 55 h 68"/>
                  <a:gd name="T78" fmla="*/ 65 w 115"/>
                  <a:gd name="T79" fmla="*/ 53 h 68"/>
                  <a:gd name="T80" fmla="*/ 65 w 115"/>
                  <a:gd name="T81" fmla="*/ 53 h 68"/>
                  <a:gd name="T82" fmla="*/ 72 w 115"/>
                  <a:gd name="T83" fmla="*/ 48 h 68"/>
                  <a:gd name="T84" fmla="*/ 72 w 115"/>
                  <a:gd name="T85" fmla="*/ 47 h 68"/>
                  <a:gd name="T86" fmla="*/ 87 w 115"/>
                  <a:gd name="T87" fmla="*/ 42 h 68"/>
                  <a:gd name="T88" fmla="*/ 97 w 115"/>
                  <a:gd name="T89" fmla="*/ 39 h 68"/>
                  <a:gd name="T90" fmla="*/ 105 w 115"/>
                  <a:gd name="T91" fmla="*/ 32 h 68"/>
                  <a:gd name="T92" fmla="*/ 107 w 115"/>
                  <a:gd name="T93" fmla="*/ 28 h 68"/>
                  <a:gd name="T94" fmla="*/ 113 w 115"/>
                  <a:gd name="T95" fmla="*/ 25 h 68"/>
                  <a:gd name="T96" fmla="*/ 115 w 115"/>
                  <a:gd name="T97" fmla="*/ 25 h 68"/>
                  <a:gd name="T98" fmla="*/ 107 w 115"/>
                  <a:gd name="T99" fmla="*/ 8 h 68"/>
                  <a:gd name="T100" fmla="*/ 106 w 115"/>
                  <a:gd name="T101" fmla="*/ 5 h 68"/>
                  <a:gd name="T102" fmla="*/ 106 w 115"/>
                  <a:gd name="T103" fmla="*/ 5 h 68"/>
                  <a:gd name="T104" fmla="*/ 105 w 115"/>
                  <a:gd name="T105" fmla="*/ 2 h 68"/>
                  <a:gd name="T106" fmla="*/ 104 w 115"/>
                  <a:gd name="T107" fmla="*/ 2 h 68"/>
                  <a:gd name="T108" fmla="*/ 104 w 115"/>
                  <a:gd name="T109" fmla="*/ 0 h 68"/>
                  <a:gd name="T110" fmla="*/ 103 w 115"/>
                  <a:gd name="T111" fmla="*/ 0 h 68"/>
                  <a:gd name="T112" fmla="*/ 94 w 115"/>
                  <a:gd name="T113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" h="68">
                    <a:moveTo>
                      <a:pt x="94" y="2"/>
                    </a:moveTo>
                    <a:cubicBezTo>
                      <a:pt x="91" y="3"/>
                      <a:pt x="88" y="3"/>
                      <a:pt x="84" y="3"/>
                    </a:cubicBezTo>
                    <a:cubicBezTo>
                      <a:pt x="83" y="3"/>
                      <a:pt x="81" y="3"/>
                      <a:pt x="80" y="3"/>
                    </a:cubicBezTo>
                    <a:cubicBezTo>
                      <a:pt x="77" y="3"/>
                      <a:pt x="73" y="3"/>
                      <a:pt x="72" y="4"/>
                    </a:cubicBezTo>
                    <a:cubicBezTo>
                      <a:pt x="70" y="5"/>
                      <a:pt x="57" y="14"/>
                      <a:pt x="56" y="18"/>
                    </a:cubicBezTo>
                    <a:cubicBezTo>
                      <a:pt x="54" y="22"/>
                      <a:pt x="51" y="23"/>
                      <a:pt x="49" y="23"/>
                    </a:cubicBezTo>
                    <a:cubicBezTo>
                      <a:pt x="48" y="23"/>
                      <a:pt x="46" y="22"/>
                      <a:pt x="45" y="21"/>
                    </a:cubicBezTo>
                    <a:cubicBezTo>
                      <a:pt x="44" y="20"/>
                      <a:pt x="38" y="20"/>
                      <a:pt x="35" y="20"/>
                    </a:cubicBezTo>
                    <a:cubicBezTo>
                      <a:pt x="31" y="20"/>
                      <a:pt x="30" y="20"/>
                      <a:pt x="29" y="19"/>
                    </a:cubicBezTo>
                    <a:cubicBezTo>
                      <a:pt x="28" y="18"/>
                      <a:pt x="24" y="18"/>
                      <a:pt x="20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4" y="18"/>
                      <a:pt x="12" y="18"/>
                      <a:pt x="10" y="17"/>
                    </a:cubicBezTo>
                    <a:cubicBezTo>
                      <a:pt x="10" y="17"/>
                      <a:pt x="9" y="17"/>
                      <a:pt x="9" y="17"/>
                    </a:cubicBezTo>
                    <a:cubicBezTo>
                      <a:pt x="8" y="17"/>
                      <a:pt x="6" y="18"/>
                      <a:pt x="5" y="20"/>
                    </a:cubicBezTo>
                    <a:cubicBezTo>
                      <a:pt x="5" y="20"/>
                      <a:pt x="5" y="21"/>
                      <a:pt x="5" y="22"/>
                    </a:cubicBezTo>
                    <a:cubicBezTo>
                      <a:pt x="6" y="23"/>
                      <a:pt x="6" y="25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1" y="29"/>
                      <a:pt x="1" y="29"/>
                    </a:cubicBezTo>
                    <a:cubicBezTo>
                      <a:pt x="2" y="31"/>
                      <a:pt x="2" y="34"/>
                      <a:pt x="1" y="35"/>
                    </a:cubicBezTo>
                    <a:cubicBezTo>
                      <a:pt x="0" y="38"/>
                      <a:pt x="1" y="47"/>
                      <a:pt x="4" y="52"/>
                    </a:cubicBezTo>
                    <a:cubicBezTo>
                      <a:pt x="7" y="55"/>
                      <a:pt x="7" y="60"/>
                      <a:pt x="7" y="64"/>
                    </a:cubicBezTo>
                    <a:cubicBezTo>
                      <a:pt x="8" y="65"/>
                      <a:pt x="8" y="67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8"/>
                      <a:pt x="10" y="68"/>
                      <a:pt x="12" y="68"/>
                    </a:cubicBezTo>
                    <a:cubicBezTo>
                      <a:pt x="17" y="68"/>
                      <a:pt x="23" y="67"/>
                      <a:pt x="26" y="65"/>
                    </a:cubicBezTo>
                    <a:cubicBezTo>
                      <a:pt x="32" y="61"/>
                      <a:pt x="36" y="60"/>
                      <a:pt x="42" y="60"/>
                    </a:cubicBezTo>
                    <a:cubicBezTo>
                      <a:pt x="46" y="60"/>
                      <a:pt x="51" y="57"/>
                      <a:pt x="52" y="55"/>
                    </a:cubicBezTo>
                    <a:cubicBezTo>
                      <a:pt x="55" y="52"/>
                      <a:pt x="62" y="52"/>
                      <a:pt x="65" y="53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53"/>
                      <a:pt x="69" y="50"/>
                      <a:pt x="72" y="48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5" y="45"/>
                      <a:pt x="80" y="43"/>
                      <a:pt x="87" y="42"/>
                    </a:cubicBezTo>
                    <a:cubicBezTo>
                      <a:pt x="90" y="41"/>
                      <a:pt x="94" y="40"/>
                      <a:pt x="97" y="39"/>
                    </a:cubicBezTo>
                    <a:cubicBezTo>
                      <a:pt x="104" y="37"/>
                      <a:pt x="104" y="34"/>
                      <a:pt x="105" y="32"/>
                    </a:cubicBezTo>
                    <a:cubicBezTo>
                      <a:pt x="106" y="31"/>
                      <a:pt x="106" y="29"/>
                      <a:pt x="107" y="28"/>
                    </a:cubicBezTo>
                    <a:cubicBezTo>
                      <a:pt x="109" y="26"/>
                      <a:pt x="111" y="26"/>
                      <a:pt x="113" y="25"/>
                    </a:cubicBezTo>
                    <a:cubicBezTo>
                      <a:pt x="114" y="25"/>
                      <a:pt x="115" y="25"/>
                      <a:pt x="115" y="25"/>
                    </a:cubicBezTo>
                    <a:cubicBezTo>
                      <a:pt x="113" y="19"/>
                      <a:pt x="110" y="13"/>
                      <a:pt x="107" y="8"/>
                    </a:cubicBezTo>
                    <a:cubicBezTo>
                      <a:pt x="107" y="7"/>
                      <a:pt x="106" y="6"/>
                      <a:pt x="106" y="5"/>
                    </a:cubicBezTo>
                    <a:cubicBezTo>
                      <a:pt x="106" y="5"/>
                      <a:pt x="106" y="5"/>
                      <a:pt x="106" y="5"/>
                    </a:cubicBezTo>
                    <a:cubicBezTo>
                      <a:pt x="105" y="4"/>
                      <a:pt x="105" y="3"/>
                      <a:pt x="105" y="2"/>
                    </a:cubicBezTo>
                    <a:cubicBezTo>
                      <a:pt x="105" y="2"/>
                      <a:pt x="104" y="2"/>
                      <a:pt x="104" y="2"/>
                    </a:cubicBezTo>
                    <a:cubicBezTo>
                      <a:pt x="104" y="1"/>
                      <a:pt x="104" y="1"/>
                      <a:pt x="104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0" y="1"/>
                      <a:pt x="96" y="2"/>
                      <a:pt x="94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37" name="Freeform 1177"/>
              <p:cNvSpPr>
                <a:spLocks/>
              </p:cNvSpPr>
              <p:nvPr/>
            </p:nvSpPr>
            <p:spPr bwMode="auto">
              <a:xfrm>
                <a:off x="5216664" y="3126665"/>
                <a:ext cx="278336" cy="168126"/>
              </a:xfrm>
              <a:custGeom>
                <a:avLst/>
                <a:gdLst>
                  <a:gd name="T0" fmla="*/ 101 w 155"/>
                  <a:gd name="T1" fmla="*/ 92 h 96"/>
                  <a:gd name="T2" fmla="*/ 110 w 155"/>
                  <a:gd name="T3" fmla="*/ 96 h 96"/>
                  <a:gd name="T4" fmla="*/ 111 w 155"/>
                  <a:gd name="T5" fmla="*/ 96 h 96"/>
                  <a:gd name="T6" fmla="*/ 125 w 155"/>
                  <a:gd name="T7" fmla="*/ 86 h 96"/>
                  <a:gd name="T8" fmla="*/ 138 w 155"/>
                  <a:gd name="T9" fmla="*/ 70 h 96"/>
                  <a:gd name="T10" fmla="*/ 144 w 155"/>
                  <a:gd name="T11" fmla="*/ 68 h 96"/>
                  <a:gd name="T12" fmla="*/ 153 w 155"/>
                  <a:gd name="T13" fmla="*/ 66 h 96"/>
                  <a:gd name="T14" fmla="*/ 155 w 155"/>
                  <a:gd name="T15" fmla="*/ 63 h 96"/>
                  <a:gd name="T16" fmla="*/ 140 w 155"/>
                  <a:gd name="T17" fmla="*/ 56 h 96"/>
                  <a:gd name="T18" fmla="*/ 115 w 155"/>
                  <a:gd name="T19" fmla="*/ 40 h 96"/>
                  <a:gd name="T20" fmla="*/ 102 w 155"/>
                  <a:gd name="T21" fmla="*/ 22 h 96"/>
                  <a:gd name="T22" fmla="*/ 82 w 155"/>
                  <a:gd name="T23" fmla="*/ 16 h 96"/>
                  <a:gd name="T24" fmla="*/ 70 w 155"/>
                  <a:gd name="T25" fmla="*/ 2 h 96"/>
                  <a:gd name="T26" fmla="*/ 60 w 155"/>
                  <a:gd name="T27" fmla="*/ 3 h 96"/>
                  <a:gd name="T28" fmla="*/ 55 w 155"/>
                  <a:gd name="T29" fmla="*/ 7 h 96"/>
                  <a:gd name="T30" fmla="*/ 49 w 155"/>
                  <a:gd name="T31" fmla="*/ 12 h 96"/>
                  <a:gd name="T32" fmla="*/ 48 w 155"/>
                  <a:gd name="T33" fmla="*/ 16 h 96"/>
                  <a:gd name="T34" fmla="*/ 39 w 155"/>
                  <a:gd name="T35" fmla="*/ 18 h 96"/>
                  <a:gd name="T36" fmla="*/ 35 w 155"/>
                  <a:gd name="T37" fmla="*/ 17 h 96"/>
                  <a:gd name="T38" fmla="*/ 32 w 155"/>
                  <a:gd name="T39" fmla="*/ 18 h 96"/>
                  <a:gd name="T40" fmla="*/ 13 w 155"/>
                  <a:gd name="T41" fmla="*/ 4 h 96"/>
                  <a:gd name="T42" fmla="*/ 9 w 155"/>
                  <a:gd name="T43" fmla="*/ 4 h 96"/>
                  <a:gd name="T44" fmla="*/ 16 w 155"/>
                  <a:gd name="T45" fmla="*/ 15 h 96"/>
                  <a:gd name="T46" fmla="*/ 21 w 155"/>
                  <a:gd name="T47" fmla="*/ 25 h 96"/>
                  <a:gd name="T48" fmla="*/ 7 w 155"/>
                  <a:gd name="T49" fmla="*/ 26 h 96"/>
                  <a:gd name="T50" fmla="*/ 1 w 155"/>
                  <a:gd name="T51" fmla="*/ 27 h 96"/>
                  <a:gd name="T52" fmla="*/ 2 w 155"/>
                  <a:gd name="T53" fmla="*/ 33 h 96"/>
                  <a:gd name="T54" fmla="*/ 11 w 155"/>
                  <a:gd name="T55" fmla="*/ 44 h 96"/>
                  <a:gd name="T56" fmla="*/ 13 w 155"/>
                  <a:gd name="T57" fmla="*/ 66 h 96"/>
                  <a:gd name="T58" fmla="*/ 14 w 155"/>
                  <a:gd name="T59" fmla="*/ 67 h 96"/>
                  <a:gd name="T60" fmla="*/ 16 w 155"/>
                  <a:gd name="T61" fmla="*/ 66 h 96"/>
                  <a:gd name="T62" fmla="*/ 18 w 155"/>
                  <a:gd name="T63" fmla="*/ 66 h 96"/>
                  <a:gd name="T64" fmla="*/ 18 w 155"/>
                  <a:gd name="T65" fmla="*/ 66 h 96"/>
                  <a:gd name="T66" fmla="*/ 19 w 155"/>
                  <a:gd name="T67" fmla="*/ 66 h 96"/>
                  <a:gd name="T68" fmla="*/ 33 w 155"/>
                  <a:gd name="T69" fmla="*/ 58 h 96"/>
                  <a:gd name="T70" fmla="*/ 44 w 155"/>
                  <a:gd name="T71" fmla="*/ 55 h 96"/>
                  <a:gd name="T72" fmla="*/ 63 w 155"/>
                  <a:gd name="T73" fmla="*/ 62 h 96"/>
                  <a:gd name="T74" fmla="*/ 77 w 155"/>
                  <a:gd name="T75" fmla="*/ 69 h 96"/>
                  <a:gd name="T76" fmla="*/ 87 w 155"/>
                  <a:gd name="T77" fmla="*/ 77 h 96"/>
                  <a:gd name="T78" fmla="*/ 97 w 155"/>
                  <a:gd name="T79" fmla="*/ 81 h 96"/>
                  <a:gd name="T80" fmla="*/ 98 w 155"/>
                  <a:gd name="T81" fmla="*/ 83 h 96"/>
                  <a:gd name="T82" fmla="*/ 98 w 155"/>
                  <a:gd name="T83" fmla="*/ 85 h 96"/>
                  <a:gd name="T84" fmla="*/ 98 w 155"/>
                  <a:gd name="T85" fmla="*/ 88 h 96"/>
                  <a:gd name="T86" fmla="*/ 99 w 155"/>
                  <a:gd name="T87" fmla="*/ 9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5" h="96">
                    <a:moveTo>
                      <a:pt x="100" y="92"/>
                    </a:moveTo>
                    <a:cubicBezTo>
                      <a:pt x="100" y="92"/>
                      <a:pt x="100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2" y="92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105" y="92"/>
                      <a:pt x="109" y="92"/>
                      <a:pt x="110" y="96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6"/>
                      <a:pt x="110" y="96"/>
                    </a:cubicBezTo>
                    <a:cubicBezTo>
                      <a:pt x="110" y="96"/>
                      <a:pt x="111" y="96"/>
                      <a:pt x="111" y="96"/>
                    </a:cubicBezTo>
                    <a:cubicBezTo>
                      <a:pt x="113" y="96"/>
                      <a:pt x="114" y="95"/>
                      <a:pt x="115" y="94"/>
                    </a:cubicBezTo>
                    <a:cubicBezTo>
                      <a:pt x="116" y="93"/>
                      <a:pt x="116" y="93"/>
                      <a:pt x="116" y="93"/>
                    </a:cubicBezTo>
                    <a:cubicBezTo>
                      <a:pt x="115" y="88"/>
                      <a:pt x="120" y="87"/>
                      <a:pt x="125" y="86"/>
                    </a:cubicBezTo>
                    <a:cubicBezTo>
                      <a:pt x="127" y="85"/>
                      <a:pt x="131" y="84"/>
                      <a:pt x="132" y="83"/>
                    </a:cubicBezTo>
                    <a:cubicBezTo>
                      <a:pt x="132" y="81"/>
                      <a:pt x="132" y="81"/>
                      <a:pt x="132" y="81"/>
                    </a:cubicBezTo>
                    <a:cubicBezTo>
                      <a:pt x="133" y="76"/>
                      <a:pt x="135" y="71"/>
                      <a:pt x="138" y="70"/>
                    </a:cubicBezTo>
                    <a:cubicBezTo>
                      <a:pt x="139" y="70"/>
                      <a:pt x="139" y="70"/>
                      <a:pt x="140" y="70"/>
                    </a:cubicBezTo>
                    <a:cubicBezTo>
                      <a:pt x="140" y="70"/>
                      <a:pt x="141" y="70"/>
                      <a:pt x="141" y="70"/>
                    </a:cubicBezTo>
                    <a:cubicBezTo>
                      <a:pt x="142" y="70"/>
                      <a:pt x="143" y="69"/>
                      <a:pt x="144" y="68"/>
                    </a:cubicBezTo>
                    <a:cubicBezTo>
                      <a:pt x="145" y="66"/>
                      <a:pt x="147" y="65"/>
                      <a:pt x="149" y="65"/>
                    </a:cubicBezTo>
                    <a:cubicBezTo>
                      <a:pt x="149" y="65"/>
                      <a:pt x="149" y="65"/>
                      <a:pt x="149" y="65"/>
                    </a:cubicBezTo>
                    <a:cubicBezTo>
                      <a:pt x="151" y="65"/>
                      <a:pt x="152" y="65"/>
                      <a:pt x="153" y="66"/>
                    </a:cubicBezTo>
                    <a:cubicBezTo>
                      <a:pt x="154" y="66"/>
                      <a:pt x="155" y="66"/>
                      <a:pt x="155" y="67"/>
                    </a:cubicBezTo>
                    <a:cubicBezTo>
                      <a:pt x="155" y="67"/>
                      <a:pt x="155" y="67"/>
                      <a:pt x="155" y="67"/>
                    </a:cubicBezTo>
                    <a:cubicBezTo>
                      <a:pt x="155" y="63"/>
                      <a:pt x="155" y="63"/>
                      <a:pt x="155" y="63"/>
                    </a:cubicBezTo>
                    <a:cubicBezTo>
                      <a:pt x="152" y="61"/>
                      <a:pt x="149" y="60"/>
                      <a:pt x="14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4" y="60"/>
                      <a:pt x="142" y="58"/>
                      <a:pt x="140" y="56"/>
                    </a:cubicBezTo>
                    <a:cubicBezTo>
                      <a:pt x="138" y="55"/>
                      <a:pt x="136" y="53"/>
                      <a:pt x="134" y="52"/>
                    </a:cubicBezTo>
                    <a:cubicBezTo>
                      <a:pt x="132" y="51"/>
                      <a:pt x="123" y="48"/>
                      <a:pt x="120" y="44"/>
                    </a:cubicBezTo>
                    <a:cubicBezTo>
                      <a:pt x="120" y="43"/>
                      <a:pt x="117" y="41"/>
                      <a:pt x="115" y="40"/>
                    </a:cubicBezTo>
                    <a:cubicBezTo>
                      <a:pt x="112" y="38"/>
                      <a:pt x="110" y="37"/>
                      <a:pt x="109" y="35"/>
                    </a:cubicBezTo>
                    <a:cubicBezTo>
                      <a:pt x="108" y="33"/>
                      <a:pt x="106" y="29"/>
                      <a:pt x="104" y="26"/>
                    </a:cubicBezTo>
                    <a:cubicBezTo>
                      <a:pt x="103" y="25"/>
                      <a:pt x="102" y="23"/>
                      <a:pt x="102" y="22"/>
                    </a:cubicBezTo>
                    <a:cubicBezTo>
                      <a:pt x="102" y="21"/>
                      <a:pt x="101" y="20"/>
                      <a:pt x="101" y="20"/>
                    </a:cubicBezTo>
                    <a:cubicBezTo>
                      <a:pt x="100" y="19"/>
                      <a:pt x="99" y="19"/>
                      <a:pt x="97" y="19"/>
                    </a:cubicBezTo>
                    <a:cubicBezTo>
                      <a:pt x="86" y="19"/>
                      <a:pt x="82" y="19"/>
                      <a:pt x="82" y="16"/>
                    </a:cubicBezTo>
                    <a:cubicBezTo>
                      <a:pt x="82" y="13"/>
                      <a:pt x="81" y="6"/>
                      <a:pt x="80" y="6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6" y="5"/>
                      <a:pt x="72" y="4"/>
                      <a:pt x="70" y="2"/>
                    </a:cubicBezTo>
                    <a:cubicBezTo>
                      <a:pt x="69" y="1"/>
                      <a:pt x="67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4" y="2"/>
                      <a:pt x="62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4"/>
                      <a:pt x="59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2" y="7"/>
                      <a:pt x="49" y="10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5"/>
                      <a:pt x="48" y="16"/>
                    </a:cubicBezTo>
                    <a:cubicBezTo>
                      <a:pt x="48" y="16"/>
                      <a:pt x="48" y="17"/>
                      <a:pt x="48" y="17"/>
                    </a:cubicBezTo>
                    <a:cubicBezTo>
                      <a:pt x="46" y="18"/>
                      <a:pt x="45" y="19"/>
                      <a:pt x="43" y="19"/>
                    </a:cubicBezTo>
                    <a:cubicBezTo>
                      <a:pt x="42" y="18"/>
                      <a:pt x="40" y="18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8"/>
                      <a:pt x="36" y="17"/>
                      <a:pt x="36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3" y="18"/>
                      <a:pt x="32" y="18"/>
                    </a:cubicBezTo>
                    <a:cubicBezTo>
                      <a:pt x="31" y="18"/>
                      <a:pt x="29" y="17"/>
                      <a:pt x="27" y="16"/>
                    </a:cubicBezTo>
                    <a:cubicBezTo>
                      <a:pt x="27" y="15"/>
                      <a:pt x="26" y="15"/>
                      <a:pt x="26" y="14"/>
                    </a:cubicBezTo>
                    <a:cubicBezTo>
                      <a:pt x="21" y="8"/>
                      <a:pt x="16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5"/>
                      <a:pt x="14" y="10"/>
                      <a:pt x="15" y="12"/>
                    </a:cubicBezTo>
                    <a:cubicBezTo>
                      <a:pt x="15" y="13"/>
                      <a:pt x="15" y="14"/>
                      <a:pt x="16" y="15"/>
                    </a:cubicBezTo>
                    <a:cubicBezTo>
                      <a:pt x="20" y="15"/>
                      <a:pt x="25" y="20"/>
                      <a:pt x="25" y="22"/>
                    </a:cubicBezTo>
                    <a:cubicBezTo>
                      <a:pt x="24" y="24"/>
                      <a:pt x="23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2" y="28"/>
                      <a:pt x="9" y="27"/>
                    </a:cubicBezTo>
                    <a:cubicBezTo>
                      <a:pt x="8" y="27"/>
                      <a:pt x="7" y="27"/>
                      <a:pt x="7" y="26"/>
                    </a:cubicBezTo>
                    <a:cubicBezTo>
                      <a:pt x="5" y="26"/>
                      <a:pt x="3" y="25"/>
                      <a:pt x="2" y="25"/>
                    </a:cubicBezTo>
                    <a:cubicBezTo>
                      <a:pt x="2" y="25"/>
                      <a:pt x="2" y="25"/>
                      <a:pt x="1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9"/>
                      <a:pt x="0" y="32"/>
                      <a:pt x="0" y="33"/>
                    </a:cubicBezTo>
                    <a:cubicBezTo>
                      <a:pt x="0" y="33"/>
                      <a:pt x="1" y="33"/>
                      <a:pt x="1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5" y="33"/>
                      <a:pt x="7" y="34"/>
                      <a:pt x="7" y="35"/>
                    </a:cubicBezTo>
                    <a:cubicBezTo>
                      <a:pt x="8" y="37"/>
                      <a:pt x="7" y="39"/>
                      <a:pt x="6" y="41"/>
                    </a:cubicBezTo>
                    <a:cubicBezTo>
                      <a:pt x="9" y="41"/>
                      <a:pt x="10" y="43"/>
                      <a:pt x="11" y="44"/>
                    </a:cubicBezTo>
                    <a:cubicBezTo>
                      <a:pt x="11" y="45"/>
                      <a:pt x="11" y="46"/>
                      <a:pt x="12" y="46"/>
                    </a:cubicBezTo>
                    <a:cubicBezTo>
                      <a:pt x="13" y="48"/>
                      <a:pt x="14" y="50"/>
                      <a:pt x="13" y="54"/>
                    </a:cubicBezTo>
                    <a:cubicBezTo>
                      <a:pt x="12" y="57"/>
                      <a:pt x="13" y="62"/>
                      <a:pt x="13" y="66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7"/>
                      <a:pt x="14" y="67"/>
                      <a:pt x="14" y="67"/>
                    </a:cubicBezTo>
                    <a:cubicBezTo>
                      <a:pt x="14" y="67"/>
                      <a:pt x="15" y="67"/>
                      <a:pt x="15" y="67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4"/>
                      <a:pt x="26" y="58"/>
                      <a:pt x="30" y="58"/>
                    </a:cubicBezTo>
                    <a:cubicBezTo>
                      <a:pt x="31" y="58"/>
                      <a:pt x="32" y="58"/>
                      <a:pt x="33" y="58"/>
                    </a:cubicBezTo>
                    <a:cubicBezTo>
                      <a:pt x="34" y="58"/>
                      <a:pt x="35" y="58"/>
                      <a:pt x="35" y="58"/>
                    </a:cubicBezTo>
                    <a:cubicBezTo>
                      <a:pt x="36" y="58"/>
                      <a:pt x="37" y="58"/>
                      <a:pt x="37" y="58"/>
                    </a:cubicBezTo>
                    <a:cubicBezTo>
                      <a:pt x="38" y="56"/>
                      <a:pt x="41" y="55"/>
                      <a:pt x="44" y="55"/>
                    </a:cubicBezTo>
                    <a:cubicBezTo>
                      <a:pt x="45" y="55"/>
                      <a:pt x="51" y="56"/>
                      <a:pt x="53" y="58"/>
                    </a:cubicBezTo>
                    <a:cubicBezTo>
                      <a:pt x="54" y="59"/>
                      <a:pt x="59" y="61"/>
                      <a:pt x="60" y="61"/>
                    </a:cubicBezTo>
                    <a:cubicBezTo>
                      <a:pt x="61" y="61"/>
                      <a:pt x="62" y="62"/>
                      <a:pt x="63" y="62"/>
                    </a:cubicBezTo>
                    <a:cubicBezTo>
                      <a:pt x="63" y="63"/>
                      <a:pt x="64" y="64"/>
                      <a:pt x="65" y="64"/>
                    </a:cubicBezTo>
                    <a:cubicBezTo>
                      <a:pt x="65" y="64"/>
                      <a:pt x="66" y="64"/>
                      <a:pt x="66" y="64"/>
                    </a:cubicBezTo>
                    <a:cubicBezTo>
                      <a:pt x="69" y="64"/>
                      <a:pt x="77" y="64"/>
                      <a:pt x="77" y="69"/>
                    </a:cubicBezTo>
                    <a:cubicBezTo>
                      <a:pt x="77" y="69"/>
                      <a:pt x="78" y="71"/>
                      <a:pt x="80" y="71"/>
                    </a:cubicBezTo>
                    <a:cubicBezTo>
                      <a:pt x="82" y="71"/>
                      <a:pt x="84" y="73"/>
                      <a:pt x="85" y="75"/>
                    </a:cubicBezTo>
                    <a:cubicBezTo>
                      <a:pt x="86" y="75"/>
                      <a:pt x="87" y="77"/>
                      <a:pt x="87" y="77"/>
                    </a:cubicBezTo>
                    <a:cubicBezTo>
                      <a:pt x="88" y="77"/>
                      <a:pt x="89" y="77"/>
                      <a:pt x="90" y="77"/>
                    </a:cubicBezTo>
                    <a:cubicBezTo>
                      <a:pt x="92" y="77"/>
                      <a:pt x="97" y="77"/>
                      <a:pt x="97" y="80"/>
                    </a:cubicBezTo>
                    <a:cubicBezTo>
                      <a:pt x="97" y="80"/>
                      <a:pt x="97" y="81"/>
                      <a:pt x="97" y="81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97" y="82"/>
                      <a:pt x="97" y="82"/>
                      <a:pt x="97" y="82"/>
                    </a:cubicBezTo>
                    <a:cubicBezTo>
                      <a:pt x="98" y="82"/>
                      <a:pt x="98" y="82"/>
                      <a:pt x="98" y="83"/>
                    </a:cubicBezTo>
                    <a:cubicBezTo>
                      <a:pt x="98" y="83"/>
                      <a:pt x="98" y="83"/>
                      <a:pt x="98" y="84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6"/>
                      <a:pt x="98" y="86"/>
                      <a:pt x="98" y="86"/>
                    </a:cubicBezTo>
                    <a:cubicBezTo>
                      <a:pt x="98" y="86"/>
                      <a:pt x="98" y="87"/>
                      <a:pt x="98" y="87"/>
                    </a:cubicBezTo>
                    <a:cubicBezTo>
                      <a:pt x="98" y="87"/>
                      <a:pt x="98" y="88"/>
                      <a:pt x="98" y="88"/>
                    </a:cubicBezTo>
                    <a:cubicBezTo>
                      <a:pt x="98" y="88"/>
                      <a:pt x="98" y="89"/>
                      <a:pt x="98" y="89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9" y="90"/>
                      <a:pt x="99" y="91"/>
                      <a:pt x="99" y="92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99" y="92"/>
                      <a:pt x="99" y="92"/>
                      <a:pt x="100" y="9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38" name="Freeform 1178"/>
              <p:cNvSpPr>
                <a:spLocks/>
              </p:cNvSpPr>
              <p:nvPr/>
            </p:nvSpPr>
            <p:spPr bwMode="auto">
              <a:xfrm>
                <a:off x="5039202" y="3191746"/>
                <a:ext cx="386681" cy="319982"/>
              </a:xfrm>
              <a:custGeom>
                <a:avLst/>
                <a:gdLst>
                  <a:gd name="T0" fmla="*/ 188 w 216"/>
                  <a:gd name="T1" fmla="*/ 129 h 184"/>
                  <a:gd name="T2" fmla="*/ 187 w 216"/>
                  <a:gd name="T3" fmla="*/ 127 h 184"/>
                  <a:gd name="T4" fmla="*/ 199 w 216"/>
                  <a:gd name="T5" fmla="*/ 112 h 184"/>
                  <a:gd name="T6" fmla="*/ 186 w 216"/>
                  <a:gd name="T7" fmla="*/ 94 h 184"/>
                  <a:gd name="T8" fmla="*/ 188 w 216"/>
                  <a:gd name="T9" fmla="*/ 71 h 184"/>
                  <a:gd name="T10" fmla="*/ 192 w 216"/>
                  <a:gd name="T11" fmla="*/ 60 h 184"/>
                  <a:gd name="T12" fmla="*/ 193 w 216"/>
                  <a:gd name="T13" fmla="*/ 57 h 184"/>
                  <a:gd name="T14" fmla="*/ 194 w 216"/>
                  <a:gd name="T15" fmla="*/ 56 h 184"/>
                  <a:gd name="T16" fmla="*/ 193 w 216"/>
                  <a:gd name="T17" fmla="*/ 53 h 184"/>
                  <a:gd name="T18" fmla="*/ 193 w 216"/>
                  <a:gd name="T19" fmla="*/ 49 h 184"/>
                  <a:gd name="T20" fmla="*/ 193 w 216"/>
                  <a:gd name="T21" fmla="*/ 46 h 184"/>
                  <a:gd name="T22" fmla="*/ 187 w 216"/>
                  <a:gd name="T23" fmla="*/ 44 h 184"/>
                  <a:gd name="T24" fmla="*/ 179 w 216"/>
                  <a:gd name="T25" fmla="*/ 38 h 184"/>
                  <a:gd name="T26" fmla="*/ 159 w 216"/>
                  <a:gd name="T27" fmla="*/ 28 h 184"/>
                  <a:gd name="T28" fmla="*/ 139 w 216"/>
                  <a:gd name="T29" fmla="*/ 23 h 184"/>
                  <a:gd name="T30" fmla="*/ 121 w 216"/>
                  <a:gd name="T31" fmla="*/ 31 h 184"/>
                  <a:gd name="T32" fmla="*/ 120 w 216"/>
                  <a:gd name="T33" fmla="*/ 32 h 184"/>
                  <a:gd name="T34" fmla="*/ 118 w 216"/>
                  <a:gd name="T35" fmla="*/ 33 h 184"/>
                  <a:gd name="T36" fmla="*/ 115 w 216"/>
                  <a:gd name="T37" fmla="*/ 33 h 184"/>
                  <a:gd name="T38" fmla="*/ 111 w 216"/>
                  <a:gd name="T39" fmla="*/ 39 h 184"/>
                  <a:gd name="T40" fmla="*/ 65 w 216"/>
                  <a:gd name="T41" fmla="*/ 33 h 184"/>
                  <a:gd name="T42" fmla="*/ 47 w 216"/>
                  <a:gd name="T43" fmla="*/ 17 h 184"/>
                  <a:gd name="T44" fmla="*/ 44 w 216"/>
                  <a:gd name="T45" fmla="*/ 16 h 184"/>
                  <a:gd name="T46" fmla="*/ 42 w 216"/>
                  <a:gd name="T47" fmla="*/ 14 h 184"/>
                  <a:gd name="T48" fmla="*/ 42 w 216"/>
                  <a:gd name="T49" fmla="*/ 3 h 184"/>
                  <a:gd name="T50" fmla="*/ 31 w 216"/>
                  <a:gd name="T51" fmla="*/ 10 h 184"/>
                  <a:gd name="T52" fmla="*/ 28 w 216"/>
                  <a:gd name="T53" fmla="*/ 11 h 184"/>
                  <a:gd name="T54" fmla="*/ 26 w 216"/>
                  <a:gd name="T55" fmla="*/ 12 h 184"/>
                  <a:gd name="T56" fmla="*/ 22 w 216"/>
                  <a:gd name="T57" fmla="*/ 13 h 184"/>
                  <a:gd name="T58" fmla="*/ 20 w 216"/>
                  <a:gd name="T59" fmla="*/ 13 h 184"/>
                  <a:gd name="T60" fmla="*/ 11 w 216"/>
                  <a:gd name="T61" fmla="*/ 10 h 184"/>
                  <a:gd name="T62" fmla="*/ 5 w 216"/>
                  <a:gd name="T63" fmla="*/ 2 h 184"/>
                  <a:gd name="T64" fmla="*/ 4 w 216"/>
                  <a:gd name="T65" fmla="*/ 0 h 184"/>
                  <a:gd name="T66" fmla="*/ 3 w 216"/>
                  <a:gd name="T67" fmla="*/ 0 h 184"/>
                  <a:gd name="T68" fmla="*/ 2 w 216"/>
                  <a:gd name="T69" fmla="*/ 19 h 184"/>
                  <a:gd name="T70" fmla="*/ 7 w 216"/>
                  <a:gd name="T71" fmla="*/ 31 h 184"/>
                  <a:gd name="T72" fmla="*/ 8 w 216"/>
                  <a:gd name="T73" fmla="*/ 34 h 184"/>
                  <a:gd name="T74" fmla="*/ 12 w 216"/>
                  <a:gd name="T75" fmla="*/ 43 h 184"/>
                  <a:gd name="T76" fmla="*/ 22 w 216"/>
                  <a:gd name="T77" fmla="*/ 57 h 184"/>
                  <a:gd name="T78" fmla="*/ 16 w 216"/>
                  <a:gd name="T79" fmla="*/ 71 h 184"/>
                  <a:gd name="T80" fmla="*/ 39 w 216"/>
                  <a:gd name="T81" fmla="*/ 97 h 184"/>
                  <a:gd name="T82" fmla="*/ 40 w 216"/>
                  <a:gd name="T83" fmla="*/ 108 h 184"/>
                  <a:gd name="T84" fmla="*/ 44 w 216"/>
                  <a:gd name="T85" fmla="*/ 117 h 184"/>
                  <a:gd name="T86" fmla="*/ 46 w 216"/>
                  <a:gd name="T87" fmla="*/ 119 h 184"/>
                  <a:gd name="T88" fmla="*/ 47 w 216"/>
                  <a:gd name="T89" fmla="*/ 121 h 184"/>
                  <a:gd name="T90" fmla="*/ 49 w 216"/>
                  <a:gd name="T91" fmla="*/ 122 h 184"/>
                  <a:gd name="T92" fmla="*/ 55 w 216"/>
                  <a:gd name="T93" fmla="*/ 120 h 184"/>
                  <a:gd name="T94" fmla="*/ 78 w 216"/>
                  <a:gd name="T95" fmla="*/ 140 h 184"/>
                  <a:gd name="T96" fmla="*/ 97 w 216"/>
                  <a:gd name="T97" fmla="*/ 156 h 184"/>
                  <a:gd name="T98" fmla="*/ 140 w 216"/>
                  <a:gd name="T99" fmla="*/ 160 h 184"/>
                  <a:gd name="T100" fmla="*/ 188 w 216"/>
                  <a:gd name="T101" fmla="*/ 183 h 184"/>
                  <a:gd name="T102" fmla="*/ 216 w 216"/>
                  <a:gd name="T103" fmla="*/ 166 h 184"/>
                  <a:gd name="T104" fmla="*/ 195 w 216"/>
                  <a:gd name="T105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6" h="184">
                    <a:moveTo>
                      <a:pt x="192" y="134"/>
                    </a:moveTo>
                    <a:cubicBezTo>
                      <a:pt x="191" y="133"/>
                      <a:pt x="190" y="133"/>
                      <a:pt x="190" y="132"/>
                    </a:cubicBezTo>
                    <a:cubicBezTo>
                      <a:pt x="187" y="129"/>
                      <a:pt x="187" y="129"/>
                      <a:pt x="187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7" y="128"/>
                      <a:pt x="187" y="128"/>
                      <a:pt x="187" y="127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8" y="126"/>
                      <a:pt x="189" y="125"/>
                      <a:pt x="190" y="123"/>
                    </a:cubicBezTo>
                    <a:cubicBezTo>
                      <a:pt x="191" y="123"/>
                      <a:pt x="192" y="122"/>
                      <a:pt x="192" y="121"/>
                    </a:cubicBezTo>
                    <a:cubicBezTo>
                      <a:pt x="195" y="119"/>
                      <a:pt x="200" y="114"/>
                      <a:pt x="199" y="112"/>
                    </a:cubicBezTo>
                    <a:cubicBezTo>
                      <a:pt x="198" y="110"/>
                      <a:pt x="195" y="110"/>
                      <a:pt x="193" y="109"/>
                    </a:cubicBezTo>
                    <a:cubicBezTo>
                      <a:pt x="191" y="109"/>
                      <a:pt x="189" y="108"/>
                      <a:pt x="188" y="107"/>
                    </a:cubicBezTo>
                    <a:cubicBezTo>
                      <a:pt x="188" y="106"/>
                      <a:pt x="188" y="104"/>
                      <a:pt x="188" y="102"/>
                    </a:cubicBezTo>
                    <a:cubicBezTo>
                      <a:pt x="188" y="100"/>
                      <a:pt x="187" y="96"/>
                      <a:pt x="186" y="94"/>
                    </a:cubicBezTo>
                    <a:cubicBezTo>
                      <a:pt x="185" y="90"/>
                      <a:pt x="186" y="87"/>
                      <a:pt x="186" y="85"/>
                    </a:cubicBezTo>
                    <a:cubicBezTo>
                      <a:pt x="186" y="84"/>
                      <a:pt x="187" y="82"/>
                      <a:pt x="186" y="82"/>
                    </a:cubicBezTo>
                    <a:cubicBezTo>
                      <a:pt x="185" y="79"/>
                      <a:pt x="186" y="75"/>
                      <a:pt x="187" y="72"/>
                    </a:cubicBezTo>
                    <a:cubicBezTo>
                      <a:pt x="187" y="71"/>
                      <a:pt x="187" y="71"/>
                      <a:pt x="188" y="71"/>
                    </a:cubicBezTo>
                    <a:cubicBezTo>
                      <a:pt x="188" y="70"/>
                      <a:pt x="189" y="69"/>
                      <a:pt x="189" y="68"/>
                    </a:cubicBezTo>
                    <a:cubicBezTo>
                      <a:pt x="191" y="66"/>
                      <a:pt x="192" y="64"/>
                      <a:pt x="192" y="62"/>
                    </a:cubicBezTo>
                    <a:cubicBezTo>
                      <a:pt x="192" y="62"/>
                      <a:pt x="192" y="61"/>
                      <a:pt x="192" y="61"/>
                    </a:cubicBezTo>
                    <a:cubicBezTo>
                      <a:pt x="192" y="60"/>
                      <a:pt x="192" y="60"/>
                      <a:pt x="192" y="60"/>
                    </a:cubicBezTo>
                    <a:cubicBezTo>
                      <a:pt x="192" y="60"/>
                      <a:pt x="192" y="59"/>
                      <a:pt x="192" y="59"/>
                    </a:cubicBezTo>
                    <a:cubicBezTo>
                      <a:pt x="192" y="59"/>
                      <a:pt x="192" y="59"/>
                      <a:pt x="193" y="58"/>
                    </a:cubicBezTo>
                    <a:cubicBezTo>
                      <a:pt x="193" y="58"/>
                      <a:pt x="193" y="58"/>
                      <a:pt x="193" y="58"/>
                    </a:cubicBezTo>
                    <a:cubicBezTo>
                      <a:pt x="193" y="57"/>
                      <a:pt x="193" y="57"/>
                      <a:pt x="193" y="57"/>
                    </a:cubicBezTo>
                    <a:cubicBezTo>
                      <a:pt x="193" y="57"/>
                      <a:pt x="194" y="57"/>
                      <a:pt x="194" y="57"/>
                    </a:cubicBezTo>
                    <a:cubicBezTo>
                      <a:pt x="194" y="57"/>
                      <a:pt x="194" y="57"/>
                      <a:pt x="194" y="56"/>
                    </a:cubicBezTo>
                    <a:cubicBezTo>
                      <a:pt x="194" y="56"/>
                      <a:pt x="194" y="56"/>
                      <a:pt x="194" y="56"/>
                    </a:cubicBezTo>
                    <a:cubicBezTo>
                      <a:pt x="194" y="56"/>
                      <a:pt x="194" y="56"/>
                      <a:pt x="194" y="56"/>
                    </a:cubicBezTo>
                    <a:cubicBezTo>
                      <a:pt x="194" y="56"/>
                      <a:pt x="194" y="56"/>
                      <a:pt x="194" y="55"/>
                    </a:cubicBezTo>
                    <a:cubicBezTo>
                      <a:pt x="194" y="55"/>
                      <a:pt x="194" y="55"/>
                      <a:pt x="194" y="54"/>
                    </a:cubicBezTo>
                    <a:cubicBezTo>
                      <a:pt x="194" y="54"/>
                      <a:pt x="194" y="54"/>
                      <a:pt x="194" y="54"/>
                    </a:cubicBezTo>
                    <a:cubicBezTo>
                      <a:pt x="193" y="53"/>
                      <a:pt x="193" y="53"/>
                      <a:pt x="193" y="53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3" y="51"/>
                      <a:pt x="193" y="51"/>
                      <a:pt x="193" y="51"/>
                    </a:cubicBezTo>
                    <a:cubicBezTo>
                      <a:pt x="193" y="50"/>
                      <a:pt x="193" y="50"/>
                      <a:pt x="193" y="50"/>
                    </a:cubicBezTo>
                    <a:cubicBezTo>
                      <a:pt x="193" y="50"/>
                      <a:pt x="193" y="49"/>
                      <a:pt x="193" y="49"/>
                    </a:cubicBezTo>
                    <a:cubicBezTo>
                      <a:pt x="193" y="49"/>
                      <a:pt x="193" y="48"/>
                      <a:pt x="193" y="48"/>
                    </a:cubicBezTo>
                    <a:cubicBezTo>
                      <a:pt x="193" y="48"/>
                      <a:pt x="193" y="47"/>
                      <a:pt x="193" y="47"/>
                    </a:cubicBezTo>
                    <a:cubicBezTo>
                      <a:pt x="193" y="47"/>
                      <a:pt x="193" y="47"/>
                      <a:pt x="193" y="47"/>
                    </a:cubicBezTo>
                    <a:cubicBezTo>
                      <a:pt x="193" y="46"/>
                      <a:pt x="193" y="46"/>
                      <a:pt x="193" y="46"/>
                    </a:cubicBezTo>
                    <a:cubicBezTo>
                      <a:pt x="193" y="45"/>
                      <a:pt x="192" y="45"/>
                      <a:pt x="192" y="45"/>
                    </a:cubicBezTo>
                    <a:cubicBezTo>
                      <a:pt x="192" y="45"/>
                      <a:pt x="192" y="44"/>
                      <a:pt x="192" y="44"/>
                    </a:cubicBezTo>
                    <a:cubicBezTo>
                      <a:pt x="192" y="44"/>
                      <a:pt x="191" y="44"/>
                      <a:pt x="189" y="44"/>
                    </a:cubicBezTo>
                    <a:cubicBezTo>
                      <a:pt x="188" y="44"/>
                      <a:pt x="187" y="44"/>
                      <a:pt x="187" y="44"/>
                    </a:cubicBezTo>
                    <a:cubicBezTo>
                      <a:pt x="186" y="44"/>
                      <a:pt x="186" y="44"/>
                      <a:pt x="186" y="44"/>
                    </a:cubicBezTo>
                    <a:cubicBezTo>
                      <a:pt x="184" y="44"/>
                      <a:pt x="182" y="42"/>
                      <a:pt x="181" y="40"/>
                    </a:cubicBezTo>
                    <a:cubicBezTo>
                      <a:pt x="180" y="39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5" y="38"/>
                      <a:pt x="172" y="35"/>
                      <a:pt x="172" y="32"/>
                    </a:cubicBezTo>
                    <a:cubicBezTo>
                      <a:pt x="171" y="31"/>
                      <a:pt x="168" y="31"/>
                      <a:pt x="165" y="31"/>
                    </a:cubicBezTo>
                    <a:cubicBezTo>
                      <a:pt x="165" y="31"/>
                      <a:pt x="165" y="31"/>
                      <a:pt x="164" y="31"/>
                    </a:cubicBezTo>
                    <a:cubicBezTo>
                      <a:pt x="161" y="31"/>
                      <a:pt x="160" y="29"/>
                      <a:pt x="159" y="28"/>
                    </a:cubicBezTo>
                    <a:cubicBezTo>
                      <a:pt x="159" y="28"/>
                      <a:pt x="158" y="28"/>
                      <a:pt x="158" y="28"/>
                    </a:cubicBezTo>
                    <a:cubicBezTo>
                      <a:pt x="156" y="28"/>
                      <a:pt x="151" y="26"/>
                      <a:pt x="149" y="24"/>
                    </a:cubicBezTo>
                    <a:cubicBezTo>
                      <a:pt x="148" y="23"/>
                      <a:pt x="146" y="22"/>
                      <a:pt x="143" y="22"/>
                    </a:cubicBezTo>
                    <a:cubicBezTo>
                      <a:pt x="141" y="22"/>
                      <a:pt x="139" y="23"/>
                      <a:pt x="139" y="23"/>
                    </a:cubicBezTo>
                    <a:cubicBezTo>
                      <a:pt x="137" y="25"/>
                      <a:pt x="135" y="25"/>
                      <a:pt x="134" y="25"/>
                    </a:cubicBezTo>
                    <a:cubicBezTo>
                      <a:pt x="133" y="25"/>
                      <a:pt x="133" y="25"/>
                      <a:pt x="132" y="25"/>
                    </a:cubicBezTo>
                    <a:cubicBezTo>
                      <a:pt x="131" y="25"/>
                      <a:pt x="130" y="25"/>
                      <a:pt x="129" y="25"/>
                    </a:cubicBezTo>
                    <a:cubicBezTo>
                      <a:pt x="128" y="25"/>
                      <a:pt x="123" y="29"/>
                      <a:pt x="121" y="31"/>
                    </a:cubicBezTo>
                    <a:cubicBezTo>
                      <a:pt x="121" y="31"/>
                      <a:pt x="121" y="31"/>
                      <a:pt x="121" y="32"/>
                    </a:cubicBezTo>
                    <a:cubicBezTo>
                      <a:pt x="121" y="32"/>
                      <a:pt x="121" y="32"/>
                      <a:pt x="121" y="32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0" y="32"/>
                      <a:pt x="120" y="32"/>
                      <a:pt x="119" y="32"/>
                    </a:cubicBezTo>
                    <a:cubicBezTo>
                      <a:pt x="119" y="32"/>
                      <a:pt x="119" y="32"/>
                      <a:pt x="119" y="33"/>
                    </a:cubicBezTo>
                    <a:cubicBezTo>
                      <a:pt x="119" y="33"/>
                      <a:pt x="119" y="33"/>
                      <a:pt x="118" y="33"/>
                    </a:cubicBezTo>
                    <a:cubicBezTo>
                      <a:pt x="118" y="33"/>
                      <a:pt x="118" y="33"/>
                      <a:pt x="118" y="33"/>
                    </a:cubicBezTo>
                    <a:cubicBezTo>
                      <a:pt x="118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4" y="33"/>
                      <a:pt x="114" y="34"/>
                      <a:pt x="114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6"/>
                      <a:pt x="112" y="38"/>
                      <a:pt x="111" y="39"/>
                    </a:cubicBezTo>
                    <a:cubicBezTo>
                      <a:pt x="109" y="43"/>
                      <a:pt x="92" y="45"/>
                      <a:pt x="85" y="45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0" y="45"/>
                      <a:pt x="77" y="41"/>
                      <a:pt x="74" y="38"/>
                    </a:cubicBezTo>
                    <a:cubicBezTo>
                      <a:pt x="71" y="35"/>
                      <a:pt x="69" y="33"/>
                      <a:pt x="65" y="33"/>
                    </a:cubicBezTo>
                    <a:cubicBezTo>
                      <a:pt x="56" y="33"/>
                      <a:pt x="50" y="26"/>
                      <a:pt x="49" y="19"/>
                    </a:cubicBezTo>
                    <a:cubicBezTo>
                      <a:pt x="49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7"/>
                    </a:cubicBezTo>
                    <a:cubicBezTo>
                      <a:pt x="47" y="17"/>
                      <a:pt x="46" y="17"/>
                      <a:pt x="46" y="17"/>
                    </a:cubicBezTo>
                    <a:cubicBezTo>
                      <a:pt x="46" y="17"/>
                      <a:pt x="46" y="17"/>
                      <a:pt x="45" y="17"/>
                    </a:cubicBezTo>
                    <a:cubicBezTo>
                      <a:pt x="45" y="17"/>
                      <a:pt x="45" y="16"/>
                      <a:pt x="45" y="16"/>
                    </a:cubicBezTo>
                    <a:cubicBezTo>
                      <a:pt x="45" y="16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2"/>
                      <a:pt x="41" y="11"/>
                      <a:pt x="41" y="11"/>
                    </a:cubicBezTo>
                    <a:cubicBezTo>
                      <a:pt x="42" y="9"/>
                      <a:pt x="43" y="4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0" y="4"/>
                      <a:pt x="39" y="5"/>
                      <a:pt x="37" y="6"/>
                    </a:cubicBezTo>
                    <a:cubicBezTo>
                      <a:pt x="35" y="7"/>
                      <a:pt x="33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5" y="12"/>
                      <a:pt x="14" y="12"/>
                    </a:cubicBezTo>
                    <a:cubicBezTo>
                      <a:pt x="12" y="12"/>
                      <a:pt x="11" y="11"/>
                      <a:pt x="11" y="10"/>
                    </a:cubicBezTo>
                    <a:cubicBezTo>
                      <a:pt x="11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8"/>
                    </a:cubicBezTo>
                    <a:cubicBezTo>
                      <a:pt x="7" y="7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3"/>
                      <a:pt x="3" y="5"/>
                      <a:pt x="1" y="6"/>
                    </a:cubicBezTo>
                    <a:cubicBezTo>
                      <a:pt x="0" y="7"/>
                      <a:pt x="1" y="11"/>
                      <a:pt x="2" y="12"/>
                    </a:cubicBezTo>
                    <a:cubicBezTo>
                      <a:pt x="3" y="14"/>
                      <a:pt x="3" y="16"/>
                      <a:pt x="2" y="19"/>
                    </a:cubicBezTo>
                    <a:cubicBezTo>
                      <a:pt x="2" y="20"/>
                      <a:pt x="2" y="23"/>
                      <a:pt x="2" y="24"/>
                    </a:cubicBezTo>
                    <a:cubicBezTo>
                      <a:pt x="3" y="25"/>
                      <a:pt x="5" y="27"/>
                      <a:pt x="6" y="29"/>
                    </a:cubicBezTo>
                    <a:cubicBezTo>
                      <a:pt x="6" y="30"/>
                      <a:pt x="7" y="30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8" y="33"/>
                      <a:pt x="8" y="33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5"/>
                      <a:pt x="8" y="36"/>
                      <a:pt x="9" y="36"/>
                    </a:cubicBezTo>
                    <a:cubicBezTo>
                      <a:pt x="10" y="38"/>
                      <a:pt x="12" y="41"/>
                      <a:pt x="12" y="43"/>
                    </a:cubicBezTo>
                    <a:cubicBezTo>
                      <a:pt x="12" y="45"/>
                      <a:pt x="15" y="48"/>
                      <a:pt x="16" y="48"/>
                    </a:cubicBezTo>
                    <a:cubicBezTo>
                      <a:pt x="18" y="48"/>
                      <a:pt x="20" y="48"/>
                      <a:pt x="22" y="50"/>
                    </a:cubicBezTo>
                    <a:cubicBezTo>
                      <a:pt x="23" y="51"/>
                      <a:pt x="23" y="53"/>
                      <a:pt x="22" y="54"/>
                    </a:cubicBezTo>
                    <a:cubicBezTo>
                      <a:pt x="22" y="55"/>
                      <a:pt x="22" y="56"/>
                      <a:pt x="22" y="57"/>
                    </a:cubicBezTo>
                    <a:cubicBezTo>
                      <a:pt x="22" y="59"/>
                      <a:pt x="23" y="60"/>
                      <a:pt x="22" y="61"/>
                    </a:cubicBezTo>
                    <a:cubicBezTo>
                      <a:pt x="21" y="62"/>
                      <a:pt x="20" y="62"/>
                      <a:pt x="19" y="62"/>
                    </a:cubicBezTo>
                    <a:cubicBezTo>
                      <a:pt x="19" y="63"/>
                      <a:pt x="19" y="64"/>
                      <a:pt x="18" y="65"/>
                    </a:cubicBezTo>
                    <a:cubicBezTo>
                      <a:pt x="18" y="68"/>
                      <a:pt x="17" y="70"/>
                      <a:pt x="16" y="71"/>
                    </a:cubicBezTo>
                    <a:cubicBezTo>
                      <a:pt x="15" y="72"/>
                      <a:pt x="16" y="77"/>
                      <a:pt x="17" y="78"/>
                    </a:cubicBezTo>
                    <a:cubicBezTo>
                      <a:pt x="23" y="81"/>
                      <a:pt x="24" y="84"/>
                      <a:pt x="23" y="86"/>
                    </a:cubicBezTo>
                    <a:cubicBezTo>
                      <a:pt x="24" y="88"/>
                      <a:pt x="31" y="92"/>
                      <a:pt x="34" y="92"/>
                    </a:cubicBezTo>
                    <a:cubicBezTo>
                      <a:pt x="37" y="93"/>
                      <a:pt x="38" y="95"/>
                      <a:pt x="39" y="97"/>
                    </a:cubicBezTo>
                    <a:cubicBezTo>
                      <a:pt x="40" y="98"/>
                      <a:pt x="40" y="99"/>
                      <a:pt x="40" y="99"/>
                    </a:cubicBezTo>
                    <a:cubicBezTo>
                      <a:pt x="42" y="101"/>
                      <a:pt x="41" y="104"/>
                      <a:pt x="41" y="106"/>
                    </a:cubicBezTo>
                    <a:cubicBezTo>
                      <a:pt x="41" y="106"/>
                      <a:pt x="41" y="106"/>
                      <a:pt x="40" y="106"/>
                    </a:cubicBezTo>
                    <a:cubicBezTo>
                      <a:pt x="40" y="107"/>
                      <a:pt x="40" y="108"/>
                      <a:pt x="40" y="108"/>
                    </a:cubicBezTo>
                    <a:cubicBezTo>
                      <a:pt x="40" y="108"/>
                      <a:pt x="41" y="109"/>
                      <a:pt x="41" y="110"/>
                    </a:cubicBezTo>
                    <a:cubicBezTo>
                      <a:pt x="43" y="111"/>
                      <a:pt x="45" y="113"/>
                      <a:pt x="44" y="116"/>
                    </a:cubicBezTo>
                    <a:cubicBezTo>
                      <a:pt x="44" y="116"/>
                      <a:pt x="44" y="117"/>
                      <a:pt x="44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4" y="117"/>
                      <a:pt x="45" y="117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9"/>
                      <a:pt x="46" y="119"/>
                      <a:pt x="46" y="119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6" y="119"/>
                      <a:pt x="46" y="120"/>
                      <a:pt x="46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120"/>
                      <a:pt x="47" y="121"/>
                      <a:pt x="47" y="121"/>
                    </a:cubicBezTo>
                    <a:cubicBezTo>
                      <a:pt x="47" y="121"/>
                      <a:pt x="48" y="121"/>
                      <a:pt x="48" y="121"/>
                    </a:cubicBezTo>
                    <a:cubicBezTo>
                      <a:pt x="48" y="121"/>
                      <a:pt x="48" y="121"/>
                      <a:pt x="48" y="122"/>
                    </a:cubicBezTo>
                    <a:cubicBezTo>
                      <a:pt x="48" y="122"/>
                      <a:pt x="48" y="122"/>
                      <a:pt x="49" y="122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49" y="122"/>
                      <a:pt x="49" y="123"/>
                      <a:pt x="49" y="123"/>
                    </a:cubicBezTo>
                    <a:cubicBezTo>
                      <a:pt x="50" y="122"/>
                      <a:pt x="51" y="122"/>
                      <a:pt x="51" y="122"/>
                    </a:cubicBezTo>
                    <a:cubicBezTo>
                      <a:pt x="52" y="122"/>
                      <a:pt x="52" y="122"/>
                      <a:pt x="53" y="122"/>
                    </a:cubicBezTo>
                    <a:cubicBezTo>
                      <a:pt x="53" y="121"/>
                      <a:pt x="54" y="120"/>
                      <a:pt x="55" y="120"/>
                    </a:cubicBezTo>
                    <a:cubicBezTo>
                      <a:pt x="56" y="120"/>
                      <a:pt x="57" y="121"/>
                      <a:pt x="58" y="122"/>
                    </a:cubicBezTo>
                    <a:cubicBezTo>
                      <a:pt x="58" y="122"/>
                      <a:pt x="60" y="122"/>
                      <a:pt x="61" y="121"/>
                    </a:cubicBezTo>
                    <a:cubicBezTo>
                      <a:pt x="62" y="121"/>
                      <a:pt x="63" y="121"/>
                      <a:pt x="64" y="121"/>
                    </a:cubicBezTo>
                    <a:cubicBezTo>
                      <a:pt x="65" y="121"/>
                      <a:pt x="68" y="121"/>
                      <a:pt x="78" y="140"/>
                    </a:cubicBezTo>
                    <a:cubicBezTo>
                      <a:pt x="78" y="141"/>
                      <a:pt x="79" y="142"/>
                      <a:pt x="79" y="144"/>
                    </a:cubicBezTo>
                    <a:cubicBezTo>
                      <a:pt x="81" y="146"/>
                      <a:pt x="81" y="148"/>
                      <a:pt x="83" y="149"/>
                    </a:cubicBezTo>
                    <a:cubicBezTo>
                      <a:pt x="84" y="150"/>
                      <a:pt x="86" y="150"/>
                      <a:pt x="87" y="151"/>
                    </a:cubicBezTo>
                    <a:cubicBezTo>
                      <a:pt x="90" y="151"/>
                      <a:pt x="94" y="152"/>
                      <a:pt x="97" y="156"/>
                    </a:cubicBezTo>
                    <a:cubicBezTo>
                      <a:pt x="102" y="161"/>
                      <a:pt x="116" y="165"/>
                      <a:pt x="122" y="165"/>
                    </a:cubicBezTo>
                    <a:cubicBezTo>
                      <a:pt x="124" y="165"/>
                      <a:pt x="126" y="164"/>
                      <a:pt x="128" y="163"/>
                    </a:cubicBezTo>
                    <a:cubicBezTo>
                      <a:pt x="131" y="162"/>
                      <a:pt x="134" y="160"/>
                      <a:pt x="138" y="160"/>
                    </a:cubicBezTo>
                    <a:cubicBezTo>
                      <a:pt x="138" y="160"/>
                      <a:pt x="139" y="160"/>
                      <a:pt x="140" y="160"/>
                    </a:cubicBezTo>
                    <a:cubicBezTo>
                      <a:pt x="146" y="162"/>
                      <a:pt x="148" y="167"/>
                      <a:pt x="148" y="171"/>
                    </a:cubicBezTo>
                    <a:cubicBezTo>
                      <a:pt x="149" y="173"/>
                      <a:pt x="149" y="175"/>
                      <a:pt x="150" y="176"/>
                    </a:cubicBezTo>
                    <a:cubicBezTo>
                      <a:pt x="152" y="178"/>
                      <a:pt x="167" y="180"/>
                      <a:pt x="176" y="181"/>
                    </a:cubicBezTo>
                    <a:cubicBezTo>
                      <a:pt x="182" y="182"/>
                      <a:pt x="186" y="182"/>
                      <a:pt x="188" y="183"/>
                    </a:cubicBezTo>
                    <a:cubicBezTo>
                      <a:pt x="190" y="183"/>
                      <a:pt x="193" y="183"/>
                      <a:pt x="197" y="184"/>
                    </a:cubicBezTo>
                    <a:cubicBezTo>
                      <a:pt x="197" y="183"/>
                      <a:pt x="197" y="183"/>
                      <a:pt x="197" y="183"/>
                    </a:cubicBezTo>
                    <a:cubicBezTo>
                      <a:pt x="197" y="177"/>
                      <a:pt x="201" y="172"/>
                      <a:pt x="205" y="169"/>
                    </a:cubicBezTo>
                    <a:cubicBezTo>
                      <a:pt x="209" y="168"/>
                      <a:pt x="212" y="167"/>
                      <a:pt x="216" y="166"/>
                    </a:cubicBezTo>
                    <a:cubicBezTo>
                      <a:pt x="216" y="165"/>
                      <a:pt x="214" y="162"/>
                      <a:pt x="213" y="162"/>
                    </a:cubicBezTo>
                    <a:cubicBezTo>
                      <a:pt x="211" y="161"/>
                      <a:pt x="211" y="158"/>
                      <a:pt x="210" y="155"/>
                    </a:cubicBezTo>
                    <a:cubicBezTo>
                      <a:pt x="210" y="152"/>
                      <a:pt x="210" y="150"/>
                      <a:pt x="208" y="149"/>
                    </a:cubicBezTo>
                    <a:cubicBezTo>
                      <a:pt x="201" y="146"/>
                      <a:pt x="197" y="142"/>
                      <a:pt x="195" y="138"/>
                    </a:cubicBezTo>
                    <a:cubicBezTo>
                      <a:pt x="195" y="137"/>
                      <a:pt x="193" y="135"/>
                      <a:pt x="192" y="1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39" name="Freeform 1179"/>
              <p:cNvSpPr>
                <a:spLocks/>
              </p:cNvSpPr>
              <p:nvPr/>
            </p:nvSpPr>
            <p:spPr bwMode="auto">
              <a:xfrm>
                <a:off x="5523020" y="3170052"/>
                <a:ext cx="143838" cy="92198"/>
              </a:xfrm>
              <a:custGeom>
                <a:avLst/>
                <a:gdLst>
                  <a:gd name="T0" fmla="*/ 64 w 81"/>
                  <a:gd name="T1" fmla="*/ 20 h 54"/>
                  <a:gd name="T2" fmla="*/ 61 w 81"/>
                  <a:gd name="T3" fmla="*/ 21 h 54"/>
                  <a:gd name="T4" fmla="*/ 59 w 81"/>
                  <a:gd name="T5" fmla="*/ 21 h 54"/>
                  <a:gd name="T6" fmla="*/ 56 w 81"/>
                  <a:gd name="T7" fmla="*/ 21 h 54"/>
                  <a:gd name="T8" fmla="*/ 53 w 81"/>
                  <a:gd name="T9" fmla="*/ 20 h 54"/>
                  <a:gd name="T10" fmla="*/ 51 w 81"/>
                  <a:gd name="T11" fmla="*/ 20 h 54"/>
                  <a:gd name="T12" fmla="*/ 43 w 81"/>
                  <a:gd name="T13" fmla="*/ 18 h 54"/>
                  <a:gd name="T14" fmla="*/ 34 w 81"/>
                  <a:gd name="T15" fmla="*/ 18 h 54"/>
                  <a:gd name="T16" fmla="*/ 31 w 81"/>
                  <a:gd name="T17" fmla="*/ 17 h 54"/>
                  <a:gd name="T18" fmla="*/ 24 w 81"/>
                  <a:gd name="T19" fmla="*/ 18 h 54"/>
                  <a:gd name="T20" fmla="*/ 21 w 81"/>
                  <a:gd name="T21" fmla="*/ 18 h 54"/>
                  <a:gd name="T22" fmla="*/ 20 w 81"/>
                  <a:gd name="T23" fmla="*/ 18 h 54"/>
                  <a:gd name="T24" fmla="*/ 18 w 81"/>
                  <a:gd name="T25" fmla="*/ 18 h 54"/>
                  <a:gd name="T26" fmla="*/ 17 w 81"/>
                  <a:gd name="T27" fmla="*/ 17 h 54"/>
                  <a:gd name="T28" fmla="*/ 18 w 81"/>
                  <a:gd name="T29" fmla="*/ 11 h 54"/>
                  <a:gd name="T30" fmla="*/ 27 w 81"/>
                  <a:gd name="T31" fmla="*/ 6 h 54"/>
                  <a:gd name="T32" fmla="*/ 29 w 81"/>
                  <a:gd name="T33" fmla="*/ 7 h 54"/>
                  <a:gd name="T34" fmla="*/ 30 w 81"/>
                  <a:gd name="T35" fmla="*/ 5 h 54"/>
                  <a:gd name="T36" fmla="*/ 31 w 81"/>
                  <a:gd name="T37" fmla="*/ 3 h 54"/>
                  <a:gd name="T38" fmla="*/ 31 w 81"/>
                  <a:gd name="T39" fmla="*/ 1 h 54"/>
                  <a:gd name="T40" fmla="*/ 27 w 81"/>
                  <a:gd name="T41" fmla="*/ 3 h 54"/>
                  <a:gd name="T42" fmla="*/ 21 w 81"/>
                  <a:gd name="T43" fmla="*/ 4 h 54"/>
                  <a:gd name="T44" fmla="*/ 12 w 81"/>
                  <a:gd name="T45" fmla="*/ 11 h 54"/>
                  <a:gd name="T46" fmla="*/ 9 w 81"/>
                  <a:gd name="T47" fmla="*/ 17 h 54"/>
                  <a:gd name="T48" fmla="*/ 0 w 81"/>
                  <a:gd name="T49" fmla="*/ 20 h 54"/>
                  <a:gd name="T50" fmla="*/ 7 w 81"/>
                  <a:gd name="T51" fmla="*/ 28 h 54"/>
                  <a:gd name="T52" fmla="*/ 7 w 81"/>
                  <a:gd name="T53" fmla="*/ 39 h 54"/>
                  <a:gd name="T54" fmla="*/ 6 w 81"/>
                  <a:gd name="T55" fmla="*/ 40 h 54"/>
                  <a:gd name="T56" fmla="*/ 6 w 81"/>
                  <a:gd name="T57" fmla="*/ 41 h 54"/>
                  <a:gd name="T58" fmla="*/ 5 w 81"/>
                  <a:gd name="T59" fmla="*/ 42 h 54"/>
                  <a:gd name="T60" fmla="*/ 4 w 81"/>
                  <a:gd name="T61" fmla="*/ 43 h 54"/>
                  <a:gd name="T62" fmla="*/ 4 w 81"/>
                  <a:gd name="T63" fmla="*/ 45 h 54"/>
                  <a:gd name="T64" fmla="*/ 4 w 81"/>
                  <a:gd name="T65" fmla="*/ 46 h 54"/>
                  <a:gd name="T66" fmla="*/ 3 w 81"/>
                  <a:gd name="T67" fmla="*/ 48 h 54"/>
                  <a:gd name="T68" fmla="*/ 4 w 81"/>
                  <a:gd name="T69" fmla="*/ 49 h 54"/>
                  <a:gd name="T70" fmla="*/ 4 w 81"/>
                  <a:gd name="T71" fmla="*/ 49 h 54"/>
                  <a:gd name="T72" fmla="*/ 9 w 81"/>
                  <a:gd name="T73" fmla="*/ 47 h 54"/>
                  <a:gd name="T74" fmla="*/ 15 w 81"/>
                  <a:gd name="T75" fmla="*/ 47 h 54"/>
                  <a:gd name="T76" fmla="*/ 23 w 81"/>
                  <a:gd name="T77" fmla="*/ 42 h 54"/>
                  <a:gd name="T78" fmla="*/ 39 w 81"/>
                  <a:gd name="T79" fmla="*/ 30 h 54"/>
                  <a:gd name="T80" fmla="*/ 43 w 81"/>
                  <a:gd name="T81" fmla="*/ 36 h 54"/>
                  <a:gd name="T82" fmla="*/ 46 w 81"/>
                  <a:gd name="T83" fmla="*/ 49 h 54"/>
                  <a:gd name="T84" fmla="*/ 49 w 81"/>
                  <a:gd name="T85" fmla="*/ 53 h 54"/>
                  <a:gd name="T86" fmla="*/ 52 w 81"/>
                  <a:gd name="T87" fmla="*/ 52 h 54"/>
                  <a:gd name="T88" fmla="*/ 55 w 81"/>
                  <a:gd name="T89" fmla="*/ 51 h 54"/>
                  <a:gd name="T90" fmla="*/ 69 w 81"/>
                  <a:gd name="T91" fmla="*/ 43 h 54"/>
                  <a:gd name="T92" fmla="*/ 69 w 81"/>
                  <a:gd name="T93" fmla="*/ 43 h 54"/>
                  <a:gd name="T94" fmla="*/ 71 w 81"/>
                  <a:gd name="T95" fmla="*/ 46 h 54"/>
                  <a:gd name="T96" fmla="*/ 73 w 81"/>
                  <a:gd name="T97" fmla="*/ 46 h 54"/>
                  <a:gd name="T98" fmla="*/ 73 w 81"/>
                  <a:gd name="T99" fmla="*/ 46 h 54"/>
                  <a:gd name="T100" fmla="*/ 76 w 81"/>
                  <a:gd name="T101" fmla="*/ 46 h 54"/>
                  <a:gd name="T102" fmla="*/ 77 w 81"/>
                  <a:gd name="T103" fmla="*/ 47 h 54"/>
                  <a:gd name="T104" fmla="*/ 79 w 81"/>
                  <a:gd name="T105" fmla="*/ 47 h 54"/>
                  <a:gd name="T106" fmla="*/ 81 w 81"/>
                  <a:gd name="T107" fmla="*/ 48 h 54"/>
                  <a:gd name="T108" fmla="*/ 70 w 81"/>
                  <a:gd name="T109" fmla="*/ 29 h 54"/>
                  <a:gd name="T110" fmla="*/ 68 w 81"/>
                  <a:gd name="T111" fmla="*/ 24 h 54"/>
                  <a:gd name="T112" fmla="*/ 66 w 81"/>
                  <a:gd name="T113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1" h="54">
                    <a:moveTo>
                      <a:pt x="65" y="20"/>
                    </a:moveTo>
                    <a:cubicBezTo>
                      <a:pt x="65" y="20"/>
                      <a:pt x="65" y="20"/>
                      <a:pt x="64" y="20"/>
                    </a:cubicBezTo>
                    <a:cubicBezTo>
                      <a:pt x="64" y="20"/>
                      <a:pt x="63" y="20"/>
                      <a:pt x="62" y="21"/>
                    </a:cubicBezTo>
                    <a:cubicBezTo>
                      <a:pt x="62" y="21"/>
                      <a:pt x="62" y="21"/>
                      <a:pt x="61" y="21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8" y="21"/>
                      <a:pt x="57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5" y="21"/>
                      <a:pt x="54" y="21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2" y="20"/>
                      <a:pt x="51" y="20"/>
                    </a:cubicBezTo>
                    <a:cubicBezTo>
                      <a:pt x="50" y="21"/>
                      <a:pt x="49" y="21"/>
                      <a:pt x="49" y="21"/>
                    </a:cubicBezTo>
                    <a:cubicBezTo>
                      <a:pt x="48" y="21"/>
                      <a:pt x="45" y="21"/>
                      <a:pt x="43" y="18"/>
                    </a:cubicBezTo>
                    <a:cubicBezTo>
                      <a:pt x="42" y="18"/>
                      <a:pt x="41" y="18"/>
                      <a:pt x="41" y="18"/>
                    </a:cubicBezTo>
                    <a:cubicBezTo>
                      <a:pt x="39" y="19"/>
                      <a:pt x="36" y="19"/>
                      <a:pt x="34" y="18"/>
                    </a:cubicBezTo>
                    <a:cubicBezTo>
                      <a:pt x="34" y="18"/>
                      <a:pt x="33" y="18"/>
                      <a:pt x="33" y="18"/>
                    </a:cubicBezTo>
                    <a:cubicBezTo>
                      <a:pt x="33" y="18"/>
                      <a:pt x="32" y="18"/>
                      <a:pt x="31" y="17"/>
                    </a:cubicBezTo>
                    <a:cubicBezTo>
                      <a:pt x="30" y="17"/>
                      <a:pt x="30" y="17"/>
                      <a:pt x="29" y="17"/>
                    </a:cubicBezTo>
                    <a:cubicBezTo>
                      <a:pt x="28" y="17"/>
                      <a:pt x="26" y="18"/>
                      <a:pt x="24" y="18"/>
                    </a:cubicBezTo>
                    <a:cubicBezTo>
                      <a:pt x="23" y="18"/>
                      <a:pt x="22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6"/>
                      <a:pt x="16" y="15"/>
                    </a:cubicBezTo>
                    <a:cubicBezTo>
                      <a:pt x="16" y="14"/>
                      <a:pt x="17" y="13"/>
                      <a:pt x="18" y="11"/>
                    </a:cubicBezTo>
                    <a:cubicBezTo>
                      <a:pt x="20" y="9"/>
                      <a:pt x="23" y="7"/>
                      <a:pt x="25" y="6"/>
                    </a:cubicBezTo>
                    <a:cubicBezTo>
                      <a:pt x="26" y="6"/>
                      <a:pt x="26" y="6"/>
                      <a:pt x="27" y="6"/>
                    </a:cubicBezTo>
                    <a:cubicBezTo>
                      <a:pt x="27" y="6"/>
                      <a:pt x="28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5"/>
                      <a:pt x="30" y="5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1" y="1"/>
                    </a:cubicBezTo>
                    <a:cubicBezTo>
                      <a:pt x="32" y="1"/>
                      <a:pt x="32" y="1"/>
                      <a:pt x="32" y="0"/>
                    </a:cubicBezTo>
                    <a:cubicBezTo>
                      <a:pt x="31" y="1"/>
                      <a:pt x="29" y="1"/>
                      <a:pt x="27" y="3"/>
                    </a:cubicBezTo>
                    <a:cubicBezTo>
                      <a:pt x="26" y="4"/>
                      <a:pt x="24" y="4"/>
                      <a:pt x="23" y="4"/>
                    </a:cubicBezTo>
                    <a:cubicBezTo>
                      <a:pt x="23" y="4"/>
                      <a:pt x="22" y="4"/>
                      <a:pt x="21" y="4"/>
                    </a:cubicBezTo>
                    <a:cubicBezTo>
                      <a:pt x="20" y="3"/>
                      <a:pt x="19" y="4"/>
                      <a:pt x="19" y="4"/>
                    </a:cubicBezTo>
                    <a:cubicBezTo>
                      <a:pt x="19" y="6"/>
                      <a:pt x="17" y="11"/>
                      <a:pt x="12" y="11"/>
                    </a:cubicBezTo>
                    <a:cubicBezTo>
                      <a:pt x="12" y="11"/>
                      <a:pt x="12" y="12"/>
                      <a:pt x="12" y="12"/>
                    </a:cubicBezTo>
                    <a:cubicBezTo>
                      <a:pt x="12" y="13"/>
                      <a:pt x="12" y="16"/>
                      <a:pt x="9" y="17"/>
                    </a:cubicBezTo>
                    <a:cubicBezTo>
                      <a:pt x="8" y="18"/>
                      <a:pt x="6" y="18"/>
                      <a:pt x="5" y="18"/>
                    </a:cubicBezTo>
                    <a:cubicBezTo>
                      <a:pt x="3" y="18"/>
                      <a:pt x="0" y="19"/>
                      <a:pt x="0" y="20"/>
                    </a:cubicBezTo>
                    <a:cubicBezTo>
                      <a:pt x="0" y="20"/>
                      <a:pt x="1" y="21"/>
                      <a:pt x="2" y="22"/>
                    </a:cubicBezTo>
                    <a:cubicBezTo>
                      <a:pt x="4" y="23"/>
                      <a:pt x="7" y="25"/>
                      <a:pt x="7" y="28"/>
                    </a:cubicBezTo>
                    <a:cubicBezTo>
                      <a:pt x="7" y="29"/>
                      <a:pt x="7" y="31"/>
                      <a:pt x="8" y="32"/>
                    </a:cubicBezTo>
                    <a:cubicBezTo>
                      <a:pt x="9" y="34"/>
                      <a:pt x="10" y="37"/>
                      <a:pt x="7" y="39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6" y="40"/>
                      <a:pt x="6" y="40"/>
                    </a:cubicBezTo>
                    <a:cubicBezTo>
                      <a:pt x="6" y="40"/>
                      <a:pt x="6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5" y="41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3"/>
                    </a:cubicBezTo>
                    <a:cubicBezTo>
                      <a:pt x="5" y="43"/>
                      <a:pt x="4" y="43"/>
                      <a:pt x="4" y="43"/>
                    </a:cubicBezTo>
                    <a:cubicBezTo>
                      <a:pt x="4" y="43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7"/>
                      <a:pt x="3" y="47"/>
                    </a:cubicBezTo>
                    <a:cubicBezTo>
                      <a:pt x="3" y="47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6" y="48"/>
                      <a:pt x="8" y="47"/>
                      <a:pt x="9" y="47"/>
                    </a:cubicBezTo>
                    <a:cubicBezTo>
                      <a:pt x="10" y="47"/>
                      <a:pt x="11" y="47"/>
                      <a:pt x="12" y="47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6" y="47"/>
                      <a:pt x="16" y="47"/>
                      <a:pt x="16" y="46"/>
                    </a:cubicBezTo>
                    <a:cubicBezTo>
                      <a:pt x="17" y="44"/>
                      <a:pt x="20" y="43"/>
                      <a:pt x="23" y="42"/>
                    </a:cubicBezTo>
                    <a:cubicBezTo>
                      <a:pt x="24" y="42"/>
                      <a:pt x="26" y="42"/>
                      <a:pt x="27" y="41"/>
                    </a:cubicBezTo>
                    <a:cubicBezTo>
                      <a:pt x="27" y="37"/>
                      <a:pt x="34" y="30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3" y="30"/>
                      <a:pt x="43" y="34"/>
                      <a:pt x="43" y="36"/>
                    </a:cubicBezTo>
                    <a:cubicBezTo>
                      <a:pt x="43" y="38"/>
                      <a:pt x="43" y="39"/>
                      <a:pt x="44" y="40"/>
                    </a:cubicBezTo>
                    <a:cubicBezTo>
                      <a:pt x="49" y="41"/>
                      <a:pt x="47" y="46"/>
                      <a:pt x="46" y="49"/>
                    </a:cubicBezTo>
                    <a:cubicBezTo>
                      <a:pt x="46" y="51"/>
                      <a:pt x="45" y="53"/>
                      <a:pt x="46" y="53"/>
                    </a:cubicBezTo>
                    <a:cubicBezTo>
                      <a:pt x="46" y="54"/>
                      <a:pt x="47" y="54"/>
                      <a:pt x="49" y="53"/>
                    </a:cubicBezTo>
                    <a:cubicBezTo>
                      <a:pt x="49" y="53"/>
                      <a:pt x="49" y="53"/>
                      <a:pt x="50" y="53"/>
                    </a:cubicBezTo>
                    <a:cubicBezTo>
                      <a:pt x="50" y="53"/>
                      <a:pt x="51" y="52"/>
                      <a:pt x="52" y="52"/>
                    </a:cubicBezTo>
                    <a:cubicBezTo>
                      <a:pt x="53" y="52"/>
                      <a:pt x="54" y="51"/>
                      <a:pt x="54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61" y="45"/>
                      <a:pt x="66" y="42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70" y="44"/>
                      <a:pt x="71" y="45"/>
                      <a:pt x="71" y="45"/>
                    </a:cubicBezTo>
                    <a:cubicBezTo>
                      <a:pt x="71" y="45"/>
                      <a:pt x="71" y="46"/>
                      <a:pt x="71" y="46"/>
                    </a:cubicBezTo>
                    <a:cubicBezTo>
                      <a:pt x="72" y="46"/>
                      <a:pt x="72" y="46"/>
                      <a:pt x="72" y="46"/>
                    </a:cubicBezTo>
                    <a:cubicBezTo>
                      <a:pt x="72" y="46"/>
                      <a:pt x="72" y="46"/>
                      <a:pt x="73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4" y="46"/>
                      <a:pt x="75" y="46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7" y="47"/>
                      <a:pt x="77" y="47"/>
                    </a:cubicBezTo>
                    <a:cubicBezTo>
                      <a:pt x="77" y="47"/>
                      <a:pt x="77" y="47"/>
                      <a:pt x="77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5"/>
                      <a:pt x="80" y="38"/>
                      <a:pt x="79" y="35"/>
                    </a:cubicBezTo>
                    <a:cubicBezTo>
                      <a:pt x="79" y="34"/>
                      <a:pt x="75" y="31"/>
                      <a:pt x="70" y="29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0"/>
                      <a:pt x="67" y="20"/>
                      <a:pt x="66" y="20"/>
                    </a:cubicBezTo>
                    <a:cubicBezTo>
                      <a:pt x="66" y="20"/>
                      <a:pt x="66" y="20"/>
                      <a:pt x="65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40" name="Freeform 1180"/>
              <p:cNvSpPr>
                <a:spLocks/>
              </p:cNvSpPr>
              <p:nvPr/>
            </p:nvSpPr>
            <p:spPr bwMode="auto">
              <a:xfrm>
                <a:off x="5027994" y="3159205"/>
                <a:ext cx="54173" cy="48811"/>
              </a:xfrm>
              <a:custGeom>
                <a:avLst/>
                <a:gdLst>
                  <a:gd name="T0" fmla="*/ 31 w 31"/>
                  <a:gd name="T1" fmla="*/ 27 h 28"/>
                  <a:gd name="T2" fmla="*/ 31 w 31"/>
                  <a:gd name="T3" fmla="*/ 27 h 28"/>
                  <a:gd name="T4" fmla="*/ 31 w 31"/>
                  <a:gd name="T5" fmla="*/ 27 h 28"/>
                  <a:gd name="T6" fmla="*/ 31 w 31"/>
                  <a:gd name="T7" fmla="*/ 25 h 28"/>
                  <a:gd name="T8" fmla="*/ 30 w 31"/>
                  <a:gd name="T9" fmla="*/ 25 h 28"/>
                  <a:gd name="T10" fmla="*/ 30 w 31"/>
                  <a:gd name="T11" fmla="*/ 24 h 28"/>
                  <a:gd name="T12" fmla="*/ 30 w 31"/>
                  <a:gd name="T13" fmla="*/ 24 h 28"/>
                  <a:gd name="T14" fmla="*/ 30 w 31"/>
                  <a:gd name="T15" fmla="*/ 23 h 28"/>
                  <a:gd name="T16" fmla="*/ 28 w 31"/>
                  <a:gd name="T17" fmla="*/ 21 h 28"/>
                  <a:gd name="T18" fmla="*/ 23 w 31"/>
                  <a:gd name="T19" fmla="*/ 15 h 28"/>
                  <a:gd name="T20" fmla="*/ 21 w 31"/>
                  <a:gd name="T21" fmla="*/ 11 h 28"/>
                  <a:gd name="T22" fmla="*/ 19 w 31"/>
                  <a:gd name="T23" fmla="*/ 5 h 28"/>
                  <a:gd name="T24" fmla="*/ 17 w 31"/>
                  <a:gd name="T25" fmla="*/ 2 h 28"/>
                  <a:gd name="T26" fmla="*/ 17 w 31"/>
                  <a:gd name="T27" fmla="*/ 1 h 28"/>
                  <a:gd name="T28" fmla="*/ 16 w 31"/>
                  <a:gd name="T29" fmla="*/ 1 h 28"/>
                  <a:gd name="T30" fmla="*/ 15 w 31"/>
                  <a:gd name="T31" fmla="*/ 0 h 28"/>
                  <a:gd name="T32" fmla="*/ 13 w 31"/>
                  <a:gd name="T33" fmla="*/ 0 h 28"/>
                  <a:gd name="T34" fmla="*/ 12 w 31"/>
                  <a:gd name="T35" fmla="*/ 0 h 28"/>
                  <a:gd name="T36" fmla="*/ 11 w 31"/>
                  <a:gd name="T37" fmla="*/ 0 h 28"/>
                  <a:gd name="T38" fmla="*/ 10 w 31"/>
                  <a:gd name="T39" fmla="*/ 0 h 28"/>
                  <a:gd name="T40" fmla="*/ 8 w 31"/>
                  <a:gd name="T41" fmla="*/ 0 h 28"/>
                  <a:gd name="T42" fmla="*/ 2 w 31"/>
                  <a:gd name="T43" fmla="*/ 1 h 28"/>
                  <a:gd name="T44" fmla="*/ 0 w 31"/>
                  <a:gd name="T45" fmla="*/ 2 h 28"/>
                  <a:gd name="T46" fmla="*/ 0 w 31"/>
                  <a:gd name="T47" fmla="*/ 2 h 28"/>
                  <a:gd name="T48" fmla="*/ 0 w 31"/>
                  <a:gd name="T49" fmla="*/ 4 h 28"/>
                  <a:gd name="T50" fmla="*/ 1 w 31"/>
                  <a:gd name="T51" fmla="*/ 8 h 28"/>
                  <a:gd name="T52" fmla="*/ 1 w 31"/>
                  <a:gd name="T53" fmla="*/ 9 h 28"/>
                  <a:gd name="T54" fmla="*/ 3 w 31"/>
                  <a:gd name="T55" fmla="*/ 10 h 28"/>
                  <a:gd name="T56" fmla="*/ 5 w 31"/>
                  <a:gd name="T57" fmla="*/ 10 h 28"/>
                  <a:gd name="T58" fmla="*/ 6 w 31"/>
                  <a:gd name="T59" fmla="*/ 10 h 28"/>
                  <a:gd name="T60" fmla="*/ 9 w 31"/>
                  <a:gd name="T61" fmla="*/ 11 h 28"/>
                  <a:gd name="T62" fmla="*/ 9 w 31"/>
                  <a:gd name="T63" fmla="*/ 12 h 28"/>
                  <a:gd name="T64" fmla="*/ 9 w 31"/>
                  <a:gd name="T65" fmla="*/ 12 h 28"/>
                  <a:gd name="T66" fmla="*/ 10 w 31"/>
                  <a:gd name="T67" fmla="*/ 12 h 28"/>
                  <a:gd name="T68" fmla="*/ 10 w 31"/>
                  <a:gd name="T69" fmla="*/ 13 h 28"/>
                  <a:gd name="T70" fmla="*/ 10 w 31"/>
                  <a:gd name="T71" fmla="*/ 13 h 28"/>
                  <a:gd name="T72" fmla="*/ 11 w 31"/>
                  <a:gd name="T73" fmla="*/ 14 h 28"/>
                  <a:gd name="T74" fmla="*/ 11 w 31"/>
                  <a:gd name="T75" fmla="*/ 15 h 28"/>
                  <a:gd name="T76" fmla="*/ 11 w 31"/>
                  <a:gd name="T77" fmla="*/ 15 h 28"/>
                  <a:gd name="T78" fmla="*/ 11 w 31"/>
                  <a:gd name="T79" fmla="*/ 15 h 28"/>
                  <a:gd name="T80" fmla="*/ 11 w 31"/>
                  <a:gd name="T81" fmla="*/ 15 h 28"/>
                  <a:gd name="T82" fmla="*/ 13 w 31"/>
                  <a:gd name="T83" fmla="*/ 15 h 28"/>
                  <a:gd name="T84" fmla="*/ 13 w 31"/>
                  <a:gd name="T85" fmla="*/ 16 h 28"/>
                  <a:gd name="T86" fmla="*/ 14 w 31"/>
                  <a:gd name="T87" fmla="*/ 16 h 28"/>
                  <a:gd name="T88" fmla="*/ 14 w 31"/>
                  <a:gd name="T89" fmla="*/ 16 h 28"/>
                  <a:gd name="T90" fmla="*/ 14 w 31"/>
                  <a:gd name="T91" fmla="*/ 17 h 28"/>
                  <a:gd name="T92" fmla="*/ 15 w 31"/>
                  <a:gd name="T93" fmla="*/ 17 h 28"/>
                  <a:gd name="T94" fmla="*/ 15 w 31"/>
                  <a:gd name="T95" fmla="*/ 18 h 28"/>
                  <a:gd name="T96" fmla="*/ 15 w 31"/>
                  <a:gd name="T97" fmla="*/ 18 h 28"/>
                  <a:gd name="T98" fmla="*/ 17 w 31"/>
                  <a:gd name="T99" fmla="*/ 18 h 28"/>
                  <a:gd name="T100" fmla="*/ 17 w 31"/>
                  <a:gd name="T101" fmla="*/ 19 h 28"/>
                  <a:gd name="T102" fmla="*/ 19 w 31"/>
                  <a:gd name="T103" fmla="*/ 20 h 28"/>
                  <a:gd name="T104" fmla="*/ 20 w 31"/>
                  <a:gd name="T105" fmla="*/ 20 h 28"/>
                  <a:gd name="T106" fmla="*/ 21 w 31"/>
                  <a:gd name="T107" fmla="*/ 20 h 28"/>
                  <a:gd name="T108" fmla="*/ 26 w 31"/>
                  <a:gd name="T109" fmla="*/ 23 h 28"/>
                  <a:gd name="T110" fmla="*/ 28 w 31"/>
                  <a:gd name="T111" fmla="*/ 25 h 28"/>
                  <a:gd name="T112" fmla="*/ 28 w 31"/>
                  <a:gd name="T113" fmla="*/ 25 h 28"/>
                  <a:gd name="T114" fmla="*/ 29 w 31"/>
                  <a:gd name="T115" fmla="*/ 26 h 28"/>
                  <a:gd name="T116" fmla="*/ 29 w 31"/>
                  <a:gd name="T117" fmla="*/ 27 h 28"/>
                  <a:gd name="T118" fmla="*/ 29 w 31"/>
                  <a:gd name="T119" fmla="*/ 28 h 28"/>
                  <a:gd name="T120" fmla="*/ 31 w 31"/>
                  <a:gd name="T121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" h="28">
                    <a:moveTo>
                      <a:pt x="31" y="27"/>
                    </a:move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1" y="26"/>
                      <a:pt x="31" y="25"/>
                    </a:cubicBezTo>
                    <a:cubicBezTo>
                      <a:pt x="31" y="25"/>
                      <a:pt x="30" y="25"/>
                      <a:pt x="30" y="25"/>
                    </a:cubicBezTo>
                    <a:cubicBezTo>
                      <a:pt x="30" y="25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29" y="21"/>
                      <a:pt x="28" y="21"/>
                    </a:cubicBezTo>
                    <a:cubicBezTo>
                      <a:pt x="26" y="19"/>
                      <a:pt x="23" y="17"/>
                      <a:pt x="23" y="15"/>
                    </a:cubicBezTo>
                    <a:cubicBezTo>
                      <a:pt x="23" y="14"/>
                      <a:pt x="22" y="12"/>
                      <a:pt x="21" y="11"/>
                    </a:cubicBezTo>
                    <a:cubicBezTo>
                      <a:pt x="20" y="9"/>
                      <a:pt x="19" y="7"/>
                      <a:pt x="19" y="5"/>
                    </a:cubicBezTo>
                    <a:cubicBezTo>
                      <a:pt x="19" y="5"/>
                      <a:pt x="18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6" y="0"/>
                      <a:pt x="4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8" y="11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7"/>
                      <a:pt x="14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9" y="19"/>
                      <a:pt x="19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3" y="20"/>
                      <a:pt x="25" y="21"/>
                      <a:pt x="26" y="23"/>
                    </a:cubicBezTo>
                    <a:cubicBezTo>
                      <a:pt x="27" y="23"/>
                      <a:pt x="27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6"/>
                      <a:pt x="29" y="26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27"/>
                      <a:pt x="29" y="27"/>
                      <a:pt x="29" y="28"/>
                    </a:cubicBezTo>
                    <a:cubicBezTo>
                      <a:pt x="30" y="28"/>
                      <a:pt x="31" y="28"/>
                      <a:pt x="31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41" name="Freeform 1181"/>
              <p:cNvSpPr>
                <a:spLocks/>
              </p:cNvSpPr>
              <p:nvPr/>
            </p:nvSpPr>
            <p:spPr bwMode="auto">
              <a:xfrm>
                <a:off x="5063486" y="3146551"/>
                <a:ext cx="85929" cy="68697"/>
              </a:xfrm>
              <a:custGeom>
                <a:avLst/>
                <a:gdLst>
                  <a:gd name="T0" fmla="*/ 13 w 48"/>
                  <a:gd name="T1" fmla="*/ 0 h 40"/>
                  <a:gd name="T2" fmla="*/ 12 w 48"/>
                  <a:gd name="T3" fmla="*/ 1 h 40"/>
                  <a:gd name="T4" fmla="*/ 13 w 48"/>
                  <a:gd name="T5" fmla="*/ 2 h 40"/>
                  <a:gd name="T6" fmla="*/ 16 w 48"/>
                  <a:gd name="T7" fmla="*/ 6 h 40"/>
                  <a:gd name="T8" fmla="*/ 15 w 48"/>
                  <a:gd name="T9" fmla="*/ 8 h 40"/>
                  <a:gd name="T10" fmla="*/ 10 w 48"/>
                  <a:gd name="T11" fmla="*/ 10 h 40"/>
                  <a:gd name="T12" fmla="*/ 4 w 48"/>
                  <a:gd name="T13" fmla="*/ 7 h 40"/>
                  <a:gd name="T14" fmla="*/ 3 w 48"/>
                  <a:gd name="T15" fmla="*/ 7 h 40"/>
                  <a:gd name="T16" fmla="*/ 3 w 48"/>
                  <a:gd name="T17" fmla="*/ 6 h 40"/>
                  <a:gd name="T18" fmla="*/ 2 w 48"/>
                  <a:gd name="T19" fmla="*/ 6 h 40"/>
                  <a:gd name="T20" fmla="*/ 1 w 48"/>
                  <a:gd name="T21" fmla="*/ 6 h 40"/>
                  <a:gd name="T22" fmla="*/ 1 w 48"/>
                  <a:gd name="T23" fmla="*/ 5 h 40"/>
                  <a:gd name="T24" fmla="*/ 0 w 48"/>
                  <a:gd name="T25" fmla="*/ 5 h 40"/>
                  <a:gd name="T26" fmla="*/ 0 w 48"/>
                  <a:gd name="T27" fmla="*/ 5 h 40"/>
                  <a:gd name="T28" fmla="*/ 0 w 48"/>
                  <a:gd name="T29" fmla="*/ 5 h 40"/>
                  <a:gd name="T30" fmla="*/ 1 w 48"/>
                  <a:gd name="T31" fmla="*/ 7 h 40"/>
                  <a:gd name="T32" fmla="*/ 3 w 48"/>
                  <a:gd name="T33" fmla="*/ 13 h 40"/>
                  <a:gd name="T34" fmla="*/ 4 w 48"/>
                  <a:gd name="T35" fmla="*/ 15 h 40"/>
                  <a:gd name="T36" fmla="*/ 5 w 48"/>
                  <a:gd name="T37" fmla="*/ 16 h 40"/>
                  <a:gd name="T38" fmla="*/ 7 w 48"/>
                  <a:gd name="T39" fmla="*/ 22 h 40"/>
                  <a:gd name="T40" fmla="*/ 10 w 48"/>
                  <a:gd name="T41" fmla="*/ 25 h 40"/>
                  <a:gd name="T42" fmla="*/ 14 w 48"/>
                  <a:gd name="T43" fmla="*/ 30 h 40"/>
                  <a:gd name="T44" fmla="*/ 14 w 48"/>
                  <a:gd name="T45" fmla="*/ 30 h 40"/>
                  <a:gd name="T46" fmla="*/ 14 w 48"/>
                  <a:gd name="T47" fmla="*/ 30 h 40"/>
                  <a:gd name="T48" fmla="*/ 14 w 48"/>
                  <a:gd name="T49" fmla="*/ 31 h 40"/>
                  <a:gd name="T50" fmla="*/ 14 w 48"/>
                  <a:gd name="T51" fmla="*/ 31 h 40"/>
                  <a:gd name="T52" fmla="*/ 15 w 48"/>
                  <a:gd name="T53" fmla="*/ 32 h 40"/>
                  <a:gd name="T54" fmla="*/ 15 w 48"/>
                  <a:gd name="T55" fmla="*/ 33 h 40"/>
                  <a:gd name="T56" fmla="*/ 15 w 48"/>
                  <a:gd name="T57" fmla="*/ 33 h 40"/>
                  <a:gd name="T58" fmla="*/ 22 w 48"/>
                  <a:gd name="T59" fmla="*/ 29 h 40"/>
                  <a:gd name="T60" fmla="*/ 27 w 48"/>
                  <a:gd name="T61" fmla="*/ 25 h 40"/>
                  <a:gd name="T62" fmla="*/ 32 w 48"/>
                  <a:gd name="T63" fmla="*/ 27 h 40"/>
                  <a:gd name="T64" fmla="*/ 32 w 48"/>
                  <a:gd name="T65" fmla="*/ 38 h 40"/>
                  <a:gd name="T66" fmla="*/ 33 w 48"/>
                  <a:gd name="T67" fmla="*/ 38 h 40"/>
                  <a:gd name="T68" fmla="*/ 33 w 48"/>
                  <a:gd name="T69" fmla="*/ 38 h 40"/>
                  <a:gd name="T70" fmla="*/ 34 w 48"/>
                  <a:gd name="T71" fmla="*/ 39 h 40"/>
                  <a:gd name="T72" fmla="*/ 35 w 48"/>
                  <a:gd name="T73" fmla="*/ 39 h 40"/>
                  <a:gd name="T74" fmla="*/ 36 w 48"/>
                  <a:gd name="T75" fmla="*/ 40 h 40"/>
                  <a:gd name="T76" fmla="*/ 39 w 48"/>
                  <a:gd name="T77" fmla="*/ 35 h 40"/>
                  <a:gd name="T78" fmla="*/ 45 w 48"/>
                  <a:gd name="T79" fmla="*/ 14 h 40"/>
                  <a:gd name="T80" fmla="*/ 37 w 48"/>
                  <a:gd name="T81" fmla="*/ 3 h 40"/>
                  <a:gd name="T82" fmla="*/ 36 w 48"/>
                  <a:gd name="T83" fmla="*/ 4 h 40"/>
                  <a:gd name="T84" fmla="*/ 36 w 48"/>
                  <a:gd name="T85" fmla="*/ 4 h 40"/>
                  <a:gd name="T86" fmla="*/ 34 w 48"/>
                  <a:gd name="T87" fmla="*/ 4 h 40"/>
                  <a:gd name="T88" fmla="*/ 34 w 48"/>
                  <a:gd name="T89" fmla="*/ 5 h 40"/>
                  <a:gd name="T90" fmla="*/ 33 w 48"/>
                  <a:gd name="T91" fmla="*/ 5 h 40"/>
                  <a:gd name="T92" fmla="*/ 31 w 48"/>
                  <a:gd name="T93" fmla="*/ 6 h 40"/>
                  <a:gd name="T94" fmla="*/ 28 w 48"/>
                  <a:gd name="T95" fmla="*/ 8 h 40"/>
                  <a:gd name="T96" fmla="*/ 26 w 48"/>
                  <a:gd name="T97" fmla="*/ 7 h 40"/>
                  <a:gd name="T98" fmla="*/ 25 w 48"/>
                  <a:gd name="T99" fmla="*/ 7 h 40"/>
                  <a:gd name="T100" fmla="*/ 24 w 48"/>
                  <a:gd name="T101" fmla="*/ 7 h 40"/>
                  <a:gd name="T102" fmla="*/ 24 w 48"/>
                  <a:gd name="T103" fmla="*/ 7 h 40"/>
                  <a:gd name="T104" fmla="*/ 20 w 48"/>
                  <a:gd name="T105" fmla="*/ 4 h 40"/>
                  <a:gd name="T106" fmla="*/ 16 w 48"/>
                  <a:gd name="T107" fmla="*/ 1 h 40"/>
                  <a:gd name="T108" fmla="*/ 14 w 48"/>
                  <a:gd name="T109" fmla="*/ 0 h 40"/>
                  <a:gd name="T110" fmla="*/ 13 w 48"/>
                  <a:gd name="T111" fmla="*/ 0 h 40"/>
                  <a:gd name="T112" fmla="*/ 13 w 48"/>
                  <a:gd name="T113" fmla="*/ 0 h 40"/>
                  <a:gd name="T114" fmla="*/ 13 w 48"/>
                  <a:gd name="T1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8" h="40">
                    <a:moveTo>
                      <a:pt x="13" y="0"/>
                    </a:moveTo>
                    <a:cubicBezTo>
                      <a:pt x="12" y="0"/>
                      <a:pt x="12" y="1"/>
                      <a:pt x="12" y="1"/>
                    </a:cubicBezTo>
                    <a:cubicBezTo>
                      <a:pt x="12" y="1"/>
                      <a:pt x="13" y="2"/>
                      <a:pt x="13" y="2"/>
                    </a:cubicBezTo>
                    <a:cubicBezTo>
                      <a:pt x="15" y="3"/>
                      <a:pt x="16" y="4"/>
                      <a:pt x="16" y="6"/>
                    </a:cubicBezTo>
                    <a:cubicBezTo>
                      <a:pt x="16" y="6"/>
                      <a:pt x="16" y="7"/>
                      <a:pt x="15" y="8"/>
                    </a:cubicBezTo>
                    <a:cubicBezTo>
                      <a:pt x="14" y="9"/>
                      <a:pt x="12" y="10"/>
                      <a:pt x="10" y="10"/>
                    </a:cubicBezTo>
                    <a:cubicBezTo>
                      <a:pt x="8" y="10"/>
                      <a:pt x="5" y="9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1" y="7"/>
                    </a:cubicBezTo>
                    <a:cubicBezTo>
                      <a:pt x="2" y="9"/>
                      <a:pt x="4" y="11"/>
                      <a:pt x="3" y="13"/>
                    </a:cubicBezTo>
                    <a:cubicBezTo>
                      <a:pt x="3" y="13"/>
                      <a:pt x="3" y="14"/>
                      <a:pt x="4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6" y="17"/>
                      <a:pt x="7" y="19"/>
                      <a:pt x="7" y="22"/>
                    </a:cubicBezTo>
                    <a:cubicBezTo>
                      <a:pt x="7" y="22"/>
                      <a:pt x="9" y="24"/>
                      <a:pt x="10" y="25"/>
                    </a:cubicBezTo>
                    <a:cubicBezTo>
                      <a:pt x="12" y="26"/>
                      <a:pt x="14" y="28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8" y="32"/>
                      <a:pt x="20" y="30"/>
                      <a:pt x="22" y="29"/>
                    </a:cubicBezTo>
                    <a:cubicBezTo>
                      <a:pt x="24" y="27"/>
                      <a:pt x="25" y="26"/>
                      <a:pt x="27" y="25"/>
                    </a:cubicBezTo>
                    <a:cubicBezTo>
                      <a:pt x="29" y="24"/>
                      <a:pt x="31" y="25"/>
                      <a:pt x="32" y="27"/>
                    </a:cubicBezTo>
                    <a:cubicBezTo>
                      <a:pt x="34" y="29"/>
                      <a:pt x="33" y="35"/>
                      <a:pt x="32" y="38"/>
                    </a:cubicBezTo>
                    <a:cubicBezTo>
                      <a:pt x="32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9"/>
                      <a:pt x="34" y="39"/>
                      <a:pt x="35" y="39"/>
                    </a:cubicBezTo>
                    <a:cubicBezTo>
                      <a:pt x="35" y="40"/>
                      <a:pt x="36" y="40"/>
                      <a:pt x="36" y="40"/>
                    </a:cubicBezTo>
                    <a:cubicBezTo>
                      <a:pt x="37" y="38"/>
                      <a:pt x="37" y="37"/>
                      <a:pt x="39" y="35"/>
                    </a:cubicBezTo>
                    <a:cubicBezTo>
                      <a:pt x="44" y="29"/>
                      <a:pt x="48" y="19"/>
                      <a:pt x="45" y="14"/>
                    </a:cubicBezTo>
                    <a:cubicBezTo>
                      <a:pt x="44" y="12"/>
                      <a:pt x="40" y="7"/>
                      <a:pt x="37" y="3"/>
                    </a:cubicBezTo>
                    <a:cubicBezTo>
                      <a:pt x="37" y="3"/>
                      <a:pt x="36" y="3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4"/>
                      <a:pt x="35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4" y="5"/>
                      <a:pt x="33" y="5"/>
                      <a:pt x="33" y="5"/>
                    </a:cubicBezTo>
                    <a:cubicBezTo>
                      <a:pt x="32" y="5"/>
                      <a:pt x="31" y="5"/>
                      <a:pt x="31" y="6"/>
                    </a:cubicBezTo>
                    <a:cubicBezTo>
                      <a:pt x="31" y="7"/>
                      <a:pt x="30" y="8"/>
                      <a:pt x="28" y="8"/>
                    </a:cubicBezTo>
                    <a:cubicBezTo>
                      <a:pt x="27" y="8"/>
                      <a:pt x="26" y="8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2" y="6"/>
                      <a:pt x="20" y="4"/>
                    </a:cubicBezTo>
                    <a:cubicBezTo>
                      <a:pt x="19" y="3"/>
                      <a:pt x="17" y="1"/>
                      <a:pt x="16" y="1"/>
                    </a:cubicBezTo>
                    <a:cubicBezTo>
                      <a:pt x="15" y="1"/>
                      <a:pt x="15" y="1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42" name="Freeform 1182"/>
              <p:cNvSpPr>
                <a:spLocks/>
              </p:cNvSpPr>
              <p:nvPr/>
            </p:nvSpPr>
            <p:spPr bwMode="auto">
              <a:xfrm>
                <a:off x="5377314" y="3227902"/>
                <a:ext cx="226031" cy="191628"/>
              </a:xfrm>
              <a:custGeom>
                <a:avLst/>
                <a:gdLst>
                  <a:gd name="T0" fmla="*/ 125 w 126"/>
                  <a:gd name="T1" fmla="*/ 23 h 110"/>
                  <a:gd name="T2" fmla="*/ 122 w 126"/>
                  <a:gd name="T3" fmla="*/ 19 h 110"/>
                  <a:gd name="T4" fmla="*/ 124 w 126"/>
                  <a:gd name="T5" fmla="*/ 14 h 110"/>
                  <a:gd name="T6" fmla="*/ 120 w 126"/>
                  <a:gd name="T7" fmla="*/ 2 h 110"/>
                  <a:gd name="T8" fmla="*/ 112 w 126"/>
                  <a:gd name="T9" fmla="*/ 8 h 110"/>
                  <a:gd name="T10" fmla="*/ 101 w 126"/>
                  <a:gd name="T11" fmla="*/ 13 h 110"/>
                  <a:gd name="T12" fmla="*/ 93 w 126"/>
                  <a:gd name="T13" fmla="*/ 17 h 110"/>
                  <a:gd name="T14" fmla="*/ 86 w 126"/>
                  <a:gd name="T15" fmla="*/ 19 h 110"/>
                  <a:gd name="T16" fmla="*/ 85 w 126"/>
                  <a:gd name="T17" fmla="*/ 19 h 110"/>
                  <a:gd name="T18" fmla="*/ 85 w 126"/>
                  <a:gd name="T19" fmla="*/ 19 h 110"/>
                  <a:gd name="T20" fmla="*/ 80 w 126"/>
                  <a:gd name="T21" fmla="*/ 17 h 110"/>
                  <a:gd name="T22" fmla="*/ 80 w 126"/>
                  <a:gd name="T23" fmla="*/ 16 h 110"/>
                  <a:gd name="T24" fmla="*/ 79 w 126"/>
                  <a:gd name="T25" fmla="*/ 16 h 110"/>
                  <a:gd name="T26" fmla="*/ 78 w 126"/>
                  <a:gd name="T27" fmla="*/ 16 h 110"/>
                  <a:gd name="T28" fmla="*/ 70 w 126"/>
                  <a:gd name="T29" fmla="*/ 12 h 110"/>
                  <a:gd name="T30" fmla="*/ 68 w 126"/>
                  <a:gd name="T31" fmla="*/ 13 h 110"/>
                  <a:gd name="T32" fmla="*/ 66 w 126"/>
                  <a:gd name="T33" fmla="*/ 13 h 110"/>
                  <a:gd name="T34" fmla="*/ 65 w 126"/>
                  <a:gd name="T35" fmla="*/ 13 h 110"/>
                  <a:gd name="T36" fmla="*/ 63 w 126"/>
                  <a:gd name="T37" fmla="*/ 12 h 110"/>
                  <a:gd name="T38" fmla="*/ 62 w 126"/>
                  <a:gd name="T39" fmla="*/ 12 h 110"/>
                  <a:gd name="T40" fmla="*/ 59 w 126"/>
                  <a:gd name="T41" fmla="*/ 11 h 110"/>
                  <a:gd name="T42" fmla="*/ 51 w 126"/>
                  <a:gd name="T43" fmla="*/ 16 h 110"/>
                  <a:gd name="T44" fmla="*/ 48 w 126"/>
                  <a:gd name="T45" fmla="*/ 18 h 110"/>
                  <a:gd name="T46" fmla="*/ 46 w 126"/>
                  <a:gd name="T47" fmla="*/ 26 h 110"/>
                  <a:gd name="T48" fmla="*/ 30 w 126"/>
                  <a:gd name="T49" fmla="*/ 34 h 110"/>
                  <a:gd name="T50" fmla="*/ 21 w 126"/>
                  <a:gd name="T51" fmla="*/ 42 h 110"/>
                  <a:gd name="T52" fmla="*/ 13 w 126"/>
                  <a:gd name="T53" fmla="*/ 38 h 110"/>
                  <a:gd name="T54" fmla="*/ 10 w 126"/>
                  <a:gd name="T55" fmla="*/ 38 h 110"/>
                  <a:gd name="T56" fmla="*/ 9 w 126"/>
                  <a:gd name="T57" fmla="*/ 38 h 110"/>
                  <a:gd name="T58" fmla="*/ 8 w 126"/>
                  <a:gd name="T59" fmla="*/ 38 h 110"/>
                  <a:gd name="T60" fmla="*/ 8 w 126"/>
                  <a:gd name="T61" fmla="*/ 38 h 110"/>
                  <a:gd name="T62" fmla="*/ 8 w 126"/>
                  <a:gd name="T63" fmla="*/ 39 h 110"/>
                  <a:gd name="T64" fmla="*/ 7 w 126"/>
                  <a:gd name="T65" fmla="*/ 39 h 110"/>
                  <a:gd name="T66" fmla="*/ 7 w 126"/>
                  <a:gd name="T67" fmla="*/ 41 h 110"/>
                  <a:gd name="T68" fmla="*/ 3 w 126"/>
                  <a:gd name="T69" fmla="*/ 49 h 110"/>
                  <a:gd name="T70" fmla="*/ 2 w 126"/>
                  <a:gd name="T71" fmla="*/ 52 h 110"/>
                  <a:gd name="T72" fmla="*/ 1 w 126"/>
                  <a:gd name="T73" fmla="*/ 65 h 110"/>
                  <a:gd name="T74" fmla="*/ 3 w 126"/>
                  <a:gd name="T75" fmla="*/ 81 h 110"/>
                  <a:gd name="T76" fmla="*/ 5 w 126"/>
                  <a:gd name="T77" fmla="*/ 84 h 110"/>
                  <a:gd name="T78" fmla="*/ 13 w 126"/>
                  <a:gd name="T79" fmla="*/ 95 h 110"/>
                  <a:gd name="T80" fmla="*/ 2 w 126"/>
                  <a:gd name="T81" fmla="*/ 107 h 110"/>
                  <a:gd name="T82" fmla="*/ 6 w 126"/>
                  <a:gd name="T83" fmla="*/ 109 h 110"/>
                  <a:gd name="T84" fmla="*/ 10 w 126"/>
                  <a:gd name="T85" fmla="*/ 109 h 110"/>
                  <a:gd name="T86" fmla="*/ 15 w 126"/>
                  <a:gd name="T87" fmla="*/ 109 h 110"/>
                  <a:gd name="T88" fmla="*/ 20 w 126"/>
                  <a:gd name="T89" fmla="*/ 110 h 110"/>
                  <a:gd name="T90" fmla="*/ 60 w 126"/>
                  <a:gd name="T91" fmla="*/ 106 h 110"/>
                  <a:gd name="T92" fmla="*/ 64 w 126"/>
                  <a:gd name="T93" fmla="*/ 105 h 110"/>
                  <a:gd name="T94" fmla="*/ 63 w 126"/>
                  <a:gd name="T95" fmla="*/ 101 h 110"/>
                  <a:gd name="T96" fmla="*/ 62 w 126"/>
                  <a:gd name="T97" fmla="*/ 95 h 110"/>
                  <a:gd name="T98" fmla="*/ 75 w 126"/>
                  <a:gd name="T99" fmla="*/ 88 h 110"/>
                  <a:gd name="T100" fmla="*/ 79 w 126"/>
                  <a:gd name="T101" fmla="*/ 88 h 110"/>
                  <a:gd name="T102" fmla="*/ 95 w 126"/>
                  <a:gd name="T103" fmla="*/ 83 h 110"/>
                  <a:gd name="T104" fmla="*/ 96 w 126"/>
                  <a:gd name="T105" fmla="*/ 79 h 110"/>
                  <a:gd name="T106" fmla="*/ 102 w 126"/>
                  <a:gd name="T107" fmla="*/ 65 h 110"/>
                  <a:gd name="T108" fmla="*/ 106 w 126"/>
                  <a:gd name="T109" fmla="*/ 60 h 110"/>
                  <a:gd name="T110" fmla="*/ 107 w 126"/>
                  <a:gd name="T111" fmla="*/ 53 h 110"/>
                  <a:gd name="T112" fmla="*/ 116 w 126"/>
                  <a:gd name="T113" fmla="*/ 54 h 110"/>
                  <a:gd name="T114" fmla="*/ 117 w 126"/>
                  <a:gd name="T115" fmla="*/ 51 h 110"/>
                  <a:gd name="T116" fmla="*/ 121 w 126"/>
                  <a:gd name="T117" fmla="*/ 42 h 110"/>
                  <a:gd name="T118" fmla="*/ 123 w 126"/>
                  <a:gd name="T119" fmla="*/ 37 h 110"/>
                  <a:gd name="T120" fmla="*/ 120 w 126"/>
                  <a:gd name="T121" fmla="*/ 27 h 110"/>
                  <a:gd name="T122" fmla="*/ 125 w 126"/>
                  <a:gd name="T123" fmla="*/ 24 h 110"/>
                  <a:gd name="T124" fmla="*/ 125 w 126"/>
                  <a:gd name="T125" fmla="*/ 2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6" h="110">
                    <a:moveTo>
                      <a:pt x="125" y="23"/>
                    </a:moveTo>
                    <a:cubicBezTo>
                      <a:pt x="125" y="23"/>
                      <a:pt x="125" y="23"/>
                      <a:pt x="125" y="23"/>
                    </a:cubicBezTo>
                    <a:cubicBezTo>
                      <a:pt x="124" y="23"/>
                      <a:pt x="124" y="22"/>
                      <a:pt x="124" y="22"/>
                    </a:cubicBezTo>
                    <a:cubicBezTo>
                      <a:pt x="123" y="21"/>
                      <a:pt x="123" y="20"/>
                      <a:pt x="122" y="19"/>
                    </a:cubicBezTo>
                    <a:cubicBezTo>
                      <a:pt x="122" y="18"/>
                      <a:pt x="123" y="16"/>
                      <a:pt x="123" y="15"/>
                    </a:cubicBezTo>
                    <a:cubicBezTo>
                      <a:pt x="123" y="15"/>
                      <a:pt x="123" y="14"/>
                      <a:pt x="124" y="14"/>
                    </a:cubicBezTo>
                    <a:cubicBezTo>
                      <a:pt x="125" y="11"/>
                      <a:pt x="125" y="10"/>
                      <a:pt x="124" y="9"/>
                    </a:cubicBezTo>
                    <a:cubicBezTo>
                      <a:pt x="120" y="7"/>
                      <a:pt x="120" y="4"/>
                      <a:pt x="120" y="2"/>
                    </a:cubicBezTo>
                    <a:cubicBezTo>
                      <a:pt x="120" y="1"/>
                      <a:pt x="120" y="0"/>
                      <a:pt x="120" y="0"/>
                    </a:cubicBezTo>
                    <a:cubicBezTo>
                      <a:pt x="117" y="0"/>
                      <a:pt x="112" y="6"/>
                      <a:pt x="112" y="8"/>
                    </a:cubicBezTo>
                    <a:cubicBezTo>
                      <a:pt x="112" y="11"/>
                      <a:pt x="108" y="12"/>
                      <a:pt x="105" y="12"/>
                    </a:cubicBezTo>
                    <a:cubicBezTo>
                      <a:pt x="104" y="13"/>
                      <a:pt x="102" y="13"/>
                      <a:pt x="101" y="13"/>
                    </a:cubicBezTo>
                    <a:cubicBezTo>
                      <a:pt x="101" y="17"/>
                      <a:pt x="97" y="17"/>
                      <a:pt x="96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0" y="17"/>
                      <a:pt x="90" y="17"/>
                      <a:pt x="89" y="17"/>
                    </a:cubicBezTo>
                    <a:cubicBezTo>
                      <a:pt x="89" y="19"/>
                      <a:pt x="88" y="19"/>
                      <a:pt x="86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7"/>
                      <a:pt x="80" y="16"/>
                      <a:pt x="80" y="16"/>
                    </a:cubicBezTo>
                    <a:cubicBezTo>
                      <a:pt x="80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6" y="16"/>
                      <a:pt x="74" y="15"/>
                      <a:pt x="73" y="14"/>
                    </a:cubicBezTo>
                    <a:cubicBezTo>
                      <a:pt x="72" y="13"/>
                      <a:pt x="71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4" y="13"/>
                      <a:pt x="64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2" y="12"/>
                      <a:pt x="62" y="12"/>
                    </a:cubicBezTo>
                    <a:cubicBezTo>
                      <a:pt x="62" y="12"/>
                      <a:pt x="62" y="12"/>
                      <a:pt x="61" y="12"/>
                    </a:cubicBezTo>
                    <a:cubicBezTo>
                      <a:pt x="61" y="11"/>
                      <a:pt x="60" y="11"/>
                      <a:pt x="59" y="11"/>
                    </a:cubicBezTo>
                    <a:cubicBezTo>
                      <a:pt x="59" y="11"/>
                      <a:pt x="57" y="12"/>
                      <a:pt x="57" y="13"/>
                    </a:cubicBezTo>
                    <a:cubicBezTo>
                      <a:pt x="55" y="14"/>
                      <a:pt x="54" y="16"/>
                      <a:pt x="51" y="16"/>
                    </a:cubicBezTo>
                    <a:cubicBezTo>
                      <a:pt x="51" y="16"/>
                      <a:pt x="50" y="16"/>
                      <a:pt x="50" y="16"/>
                    </a:cubicBezTo>
                    <a:cubicBezTo>
                      <a:pt x="49" y="16"/>
                      <a:pt x="49" y="17"/>
                      <a:pt x="48" y="18"/>
                    </a:cubicBezTo>
                    <a:cubicBezTo>
                      <a:pt x="47" y="20"/>
                      <a:pt x="46" y="23"/>
                      <a:pt x="46" y="24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9"/>
                      <a:pt x="41" y="30"/>
                      <a:pt x="36" y="31"/>
                    </a:cubicBezTo>
                    <a:cubicBezTo>
                      <a:pt x="34" y="32"/>
                      <a:pt x="30" y="33"/>
                      <a:pt x="30" y="34"/>
                    </a:cubicBezTo>
                    <a:cubicBezTo>
                      <a:pt x="30" y="36"/>
                      <a:pt x="29" y="37"/>
                      <a:pt x="28" y="39"/>
                    </a:cubicBezTo>
                    <a:cubicBezTo>
                      <a:pt x="26" y="40"/>
                      <a:pt x="24" y="42"/>
                      <a:pt x="21" y="42"/>
                    </a:cubicBezTo>
                    <a:cubicBezTo>
                      <a:pt x="18" y="42"/>
                      <a:pt x="16" y="40"/>
                      <a:pt x="16" y="39"/>
                    </a:cubicBezTo>
                    <a:cubicBezTo>
                      <a:pt x="16" y="38"/>
                      <a:pt x="16" y="38"/>
                      <a:pt x="13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1" y="38"/>
                      <a:pt x="11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6" y="46"/>
                      <a:pt x="5" y="48"/>
                    </a:cubicBezTo>
                    <a:cubicBezTo>
                      <a:pt x="4" y="48"/>
                      <a:pt x="4" y="49"/>
                      <a:pt x="3" y="49"/>
                    </a:cubicBezTo>
                    <a:cubicBezTo>
                      <a:pt x="3" y="50"/>
                      <a:pt x="2" y="50"/>
                      <a:pt x="2" y="51"/>
                    </a:cubicBezTo>
                    <a:cubicBezTo>
                      <a:pt x="2" y="51"/>
                      <a:pt x="2" y="52"/>
                      <a:pt x="2" y="52"/>
                    </a:cubicBezTo>
                    <a:cubicBezTo>
                      <a:pt x="1" y="54"/>
                      <a:pt x="0" y="57"/>
                      <a:pt x="1" y="59"/>
                    </a:cubicBezTo>
                    <a:cubicBezTo>
                      <a:pt x="2" y="61"/>
                      <a:pt x="2" y="63"/>
                      <a:pt x="1" y="65"/>
                    </a:cubicBezTo>
                    <a:cubicBezTo>
                      <a:pt x="1" y="67"/>
                      <a:pt x="0" y="69"/>
                      <a:pt x="1" y="71"/>
                    </a:cubicBezTo>
                    <a:cubicBezTo>
                      <a:pt x="2" y="74"/>
                      <a:pt x="3" y="78"/>
                      <a:pt x="3" y="81"/>
                    </a:cubicBezTo>
                    <a:cubicBezTo>
                      <a:pt x="3" y="82"/>
                      <a:pt x="3" y="83"/>
                      <a:pt x="3" y="84"/>
                    </a:cubicBezTo>
                    <a:cubicBezTo>
                      <a:pt x="3" y="84"/>
                      <a:pt x="4" y="84"/>
                      <a:pt x="5" y="84"/>
                    </a:cubicBezTo>
                    <a:cubicBezTo>
                      <a:pt x="8" y="85"/>
                      <a:pt x="12" y="86"/>
                      <a:pt x="14" y="90"/>
                    </a:cubicBezTo>
                    <a:cubicBezTo>
                      <a:pt x="15" y="92"/>
                      <a:pt x="14" y="93"/>
                      <a:pt x="13" y="95"/>
                    </a:cubicBezTo>
                    <a:cubicBezTo>
                      <a:pt x="12" y="98"/>
                      <a:pt x="9" y="101"/>
                      <a:pt x="6" y="103"/>
                    </a:cubicBezTo>
                    <a:cubicBezTo>
                      <a:pt x="5" y="105"/>
                      <a:pt x="3" y="106"/>
                      <a:pt x="2" y="107"/>
                    </a:cubicBezTo>
                    <a:cubicBezTo>
                      <a:pt x="2" y="107"/>
                      <a:pt x="3" y="107"/>
                      <a:pt x="4" y="108"/>
                    </a:cubicBezTo>
                    <a:cubicBezTo>
                      <a:pt x="4" y="108"/>
                      <a:pt x="5" y="108"/>
                      <a:pt x="6" y="109"/>
                    </a:cubicBezTo>
                    <a:cubicBezTo>
                      <a:pt x="6" y="109"/>
                      <a:pt x="7" y="109"/>
                      <a:pt x="8" y="109"/>
                    </a:cubicBezTo>
                    <a:cubicBezTo>
                      <a:pt x="8" y="109"/>
                      <a:pt x="9" y="109"/>
                      <a:pt x="10" y="109"/>
                    </a:cubicBezTo>
                    <a:cubicBezTo>
                      <a:pt x="11" y="109"/>
                      <a:pt x="11" y="109"/>
                      <a:pt x="12" y="109"/>
                    </a:cubicBezTo>
                    <a:cubicBezTo>
                      <a:pt x="13" y="109"/>
                      <a:pt x="14" y="109"/>
                      <a:pt x="15" y="109"/>
                    </a:cubicBezTo>
                    <a:cubicBezTo>
                      <a:pt x="15" y="110"/>
                      <a:pt x="16" y="110"/>
                      <a:pt x="16" y="110"/>
                    </a:cubicBezTo>
                    <a:cubicBezTo>
                      <a:pt x="18" y="110"/>
                      <a:pt x="19" y="110"/>
                      <a:pt x="20" y="110"/>
                    </a:cubicBezTo>
                    <a:cubicBezTo>
                      <a:pt x="21" y="110"/>
                      <a:pt x="22" y="110"/>
                      <a:pt x="23" y="110"/>
                    </a:cubicBezTo>
                    <a:cubicBezTo>
                      <a:pt x="32" y="110"/>
                      <a:pt x="52" y="108"/>
                      <a:pt x="60" y="106"/>
                    </a:cubicBezTo>
                    <a:cubicBezTo>
                      <a:pt x="61" y="106"/>
                      <a:pt x="61" y="106"/>
                      <a:pt x="61" y="106"/>
                    </a:cubicBezTo>
                    <a:cubicBezTo>
                      <a:pt x="62" y="106"/>
                      <a:pt x="63" y="105"/>
                      <a:pt x="64" y="105"/>
                    </a:cubicBezTo>
                    <a:cubicBezTo>
                      <a:pt x="64" y="105"/>
                      <a:pt x="64" y="105"/>
                      <a:pt x="63" y="104"/>
                    </a:cubicBezTo>
                    <a:cubicBezTo>
                      <a:pt x="63" y="103"/>
                      <a:pt x="63" y="102"/>
                      <a:pt x="63" y="101"/>
                    </a:cubicBezTo>
                    <a:cubicBezTo>
                      <a:pt x="63" y="98"/>
                      <a:pt x="62" y="97"/>
                      <a:pt x="62" y="96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3" y="92"/>
                      <a:pt x="69" y="88"/>
                      <a:pt x="74" y="88"/>
                    </a:cubicBezTo>
                    <a:cubicBezTo>
                      <a:pt x="75" y="88"/>
                      <a:pt x="75" y="88"/>
                      <a:pt x="75" y="88"/>
                    </a:cubicBezTo>
                    <a:cubicBezTo>
                      <a:pt x="76" y="88"/>
                      <a:pt x="77" y="88"/>
                      <a:pt x="78" y="88"/>
                    </a:cubicBezTo>
                    <a:cubicBezTo>
                      <a:pt x="79" y="88"/>
                      <a:pt x="79" y="88"/>
                      <a:pt x="79" y="88"/>
                    </a:cubicBezTo>
                    <a:cubicBezTo>
                      <a:pt x="79" y="84"/>
                      <a:pt x="87" y="81"/>
                      <a:pt x="91" y="81"/>
                    </a:cubicBezTo>
                    <a:cubicBezTo>
                      <a:pt x="94" y="81"/>
                      <a:pt x="95" y="82"/>
                      <a:pt x="95" y="83"/>
                    </a:cubicBezTo>
                    <a:cubicBezTo>
                      <a:pt x="95" y="83"/>
                      <a:pt x="95" y="83"/>
                      <a:pt x="95" y="83"/>
                    </a:cubicBezTo>
                    <a:cubicBezTo>
                      <a:pt x="95" y="83"/>
                      <a:pt x="96" y="82"/>
                      <a:pt x="96" y="79"/>
                    </a:cubicBezTo>
                    <a:cubicBezTo>
                      <a:pt x="96" y="78"/>
                      <a:pt x="96" y="77"/>
                      <a:pt x="97" y="76"/>
                    </a:cubicBezTo>
                    <a:cubicBezTo>
                      <a:pt x="97" y="71"/>
                      <a:pt x="97" y="65"/>
                      <a:pt x="102" y="65"/>
                    </a:cubicBezTo>
                    <a:cubicBezTo>
                      <a:pt x="105" y="65"/>
                      <a:pt x="108" y="63"/>
                      <a:pt x="108" y="62"/>
                    </a:cubicBezTo>
                    <a:cubicBezTo>
                      <a:pt x="108" y="62"/>
                      <a:pt x="107" y="61"/>
                      <a:pt x="106" y="60"/>
                    </a:cubicBezTo>
                    <a:cubicBezTo>
                      <a:pt x="105" y="58"/>
                      <a:pt x="103" y="56"/>
                      <a:pt x="105" y="53"/>
                    </a:cubicBezTo>
                    <a:cubicBezTo>
                      <a:pt x="105" y="53"/>
                      <a:pt x="107" y="53"/>
                      <a:pt x="107" y="53"/>
                    </a:cubicBezTo>
                    <a:cubicBezTo>
                      <a:pt x="108" y="53"/>
                      <a:pt x="110" y="53"/>
                      <a:pt x="111" y="53"/>
                    </a:cubicBezTo>
                    <a:cubicBezTo>
                      <a:pt x="113" y="54"/>
                      <a:pt x="115" y="54"/>
                      <a:pt x="116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7" y="53"/>
                      <a:pt x="117" y="52"/>
                      <a:pt x="117" y="51"/>
                    </a:cubicBezTo>
                    <a:cubicBezTo>
                      <a:pt x="117" y="49"/>
                      <a:pt x="117" y="47"/>
                      <a:pt x="118" y="45"/>
                    </a:cubicBezTo>
                    <a:cubicBezTo>
                      <a:pt x="119" y="44"/>
                      <a:pt x="120" y="43"/>
                      <a:pt x="121" y="42"/>
                    </a:cubicBezTo>
                    <a:cubicBezTo>
                      <a:pt x="122" y="41"/>
                      <a:pt x="123" y="39"/>
                      <a:pt x="123" y="38"/>
                    </a:cubicBezTo>
                    <a:cubicBezTo>
                      <a:pt x="123" y="38"/>
                      <a:pt x="123" y="37"/>
                      <a:pt x="123" y="37"/>
                    </a:cubicBezTo>
                    <a:cubicBezTo>
                      <a:pt x="123" y="35"/>
                      <a:pt x="123" y="34"/>
                      <a:pt x="122" y="33"/>
                    </a:cubicBezTo>
                    <a:cubicBezTo>
                      <a:pt x="120" y="31"/>
                      <a:pt x="119" y="29"/>
                      <a:pt x="120" y="27"/>
                    </a:cubicBezTo>
                    <a:cubicBezTo>
                      <a:pt x="121" y="25"/>
                      <a:pt x="122" y="24"/>
                      <a:pt x="125" y="24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26" y="23"/>
                      <a:pt x="125" y="23"/>
                      <a:pt x="125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43" name="Freeform 1183"/>
              <p:cNvSpPr>
                <a:spLocks/>
              </p:cNvSpPr>
              <p:nvPr/>
            </p:nvSpPr>
            <p:spPr bwMode="auto">
              <a:xfrm>
                <a:off x="5392259" y="3260443"/>
                <a:ext cx="319432" cy="282018"/>
              </a:xfrm>
              <a:custGeom>
                <a:avLst/>
                <a:gdLst>
                  <a:gd name="T0" fmla="*/ 177 w 179"/>
                  <a:gd name="T1" fmla="*/ 19 h 163"/>
                  <a:gd name="T2" fmla="*/ 174 w 179"/>
                  <a:gd name="T3" fmla="*/ 18 h 163"/>
                  <a:gd name="T4" fmla="*/ 160 w 179"/>
                  <a:gd name="T5" fmla="*/ 3 h 163"/>
                  <a:gd name="T6" fmla="*/ 153 w 179"/>
                  <a:gd name="T7" fmla="*/ 0 h 163"/>
                  <a:gd name="T8" fmla="*/ 152 w 179"/>
                  <a:gd name="T9" fmla="*/ 1 h 163"/>
                  <a:gd name="T10" fmla="*/ 152 w 179"/>
                  <a:gd name="T11" fmla="*/ 0 h 163"/>
                  <a:gd name="T12" fmla="*/ 149 w 179"/>
                  <a:gd name="T13" fmla="*/ 1 h 163"/>
                  <a:gd name="T14" fmla="*/ 145 w 179"/>
                  <a:gd name="T15" fmla="*/ 3 h 163"/>
                  <a:gd name="T16" fmla="*/ 139 w 179"/>
                  <a:gd name="T17" fmla="*/ 3 h 163"/>
                  <a:gd name="T18" fmla="*/ 119 w 179"/>
                  <a:gd name="T19" fmla="*/ 9 h 163"/>
                  <a:gd name="T20" fmla="*/ 116 w 179"/>
                  <a:gd name="T21" fmla="*/ 12 h 163"/>
                  <a:gd name="T22" fmla="*/ 116 w 179"/>
                  <a:gd name="T23" fmla="*/ 27 h 163"/>
                  <a:gd name="T24" fmla="*/ 113 w 179"/>
                  <a:gd name="T25" fmla="*/ 38 h 163"/>
                  <a:gd name="T26" fmla="*/ 101 w 179"/>
                  <a:gd name="T27" fmla="*/ 39 h 163"/>
                  <a:gd name="T28" fmla="*/ 103 w 179"/>
                  <a:gd name="T29" fmla="*/ 47 h 163"/>
                  <a:gd name="T30" fmla="*/ 92 w 179"/>
                  <a:gd name="T31" fmla="*/ 61 h 163"/>
                  <a:gd name="T32" fmla="*/ 75 w 179"/>
                  <a:gd name="T33" fmla="*/ 70 h 163"/>
                  <a:gd name="T34" fmla="*/ 65 w 179"/>
                  <a:gd name="T35" fmla="*/ 74 h 163"/>
                  <a:gd name="T36" fmla="*/ 59 w 179"/>
                  <a:gd name="T37" fmla="*/ 82 h 163"/>
                  <a:gd name="T38" fmla="*/ 12 w 179"/>
                  <a:gd name="T39" fmla="*/ 96 h 163"/>
                  <a:gd name="T40" fmla="*/ 1 w 179"/>
                  <a:gd name="T41" fmla="*/ 95 h 163"/>
                  <a:gd name="T42" fmla="*/ 2 w 179"/>
                  <a:gd name="T43" fmla="*/ 97 h 163"/>
                  <a:gd name="T44" fmla="*/ 9 w 179"/>
                  <a:gd name="T45" fmla="*/ 104 h 163"/>
                  <a:gd name="T46" fmla="*/ 18 w 179"/>
                  <a:gd name="T47" fmla="*/ 119 h 163"/>
                  <a:gd name="T48" fmla="*/ 20 w 179"/>
                  <a:gd name="T49" fmla="*/ 131 h 163"/>
                  <a:gd name="T50" fmla="*/ 4 w 179"/>
                  <a:gd name="T51" fmla="*/ 144 h 163"/>
                  <a:gd name="T52" fmla="*/ 22 w 179"/>
                  <a:gd name="T53" fmla="*/ 144 h 163"/>
                  <a:gd name="T54" fmla="*/ 49 w 179"/>
                  <a:gd name="T55" fmla="*/ 142 h 163"/>
                  <a:gd name="T56" fmla="*/ 64 w 179"/>
                  <a:gd name="T57" fmla="*/ 149 h 163"/>
                  <a:gd name="T58" fmla="*/ 69 w 179"/>
                  <a:gd name="T59" fmla="*/ 159 h 163"/>
                  <a:gd name="T60" fmla="*/ 78 w 179"/>
                  <a:gd name="T61" fmla="*/ 163 h 163"/>
                  <a:gd name="T62" fmla="*/ 90 w 179"/>
                  <a:gd name="T63" fmla="*/ 156 h 163"/>
                  <a:gd name="T64" fmla="*/ 99 w 179"/>
                  <a:gd name="T65" fmla="*/ 155 h 163"/>
                  <a:gd name="T66" fmla="*/ 103 w 179"/>
                  <a:gd name="T67" fmla="*/ 146 h 163"/>
                  <a:gd name="T68" fmla="*/ 91 w 179"/>
                  <a:gd name="T69" fmla="*/ 125 h 163"/>
                  <a:gd name="T70" fmla="*/ 102 w 179"/>
                  <a:gd name="T71" fmla="*/ 112 h 163"/>
                  <a:gd name="T72" fmla="*/ 111 w 179"/>
                  <a:gd name="T73" fmla="*/ 112 h 163"/>
                  <a:gd name="T74" fmla="*/ 116 w 179"/>
                  <a:gd name="T75" fmla="*/ 113 h 163"/>
                  <a:gd name="T76" fmla="*/ 129 w 179"/>
                  <a:gd name="T77" fmla="*/ 100 h 163"/>
                  <a:gd name="T78" fmla="*/ 135 w 179"/>
                  <a:gd name="T79" fmla="*/ 88 h 163"/>
                  <a:gd name="T80" fmla="*/ 149 w 179"/>
                  <a:gd name="T81" fmla="*/ 75 h 163"/>
                  <a:gd name="T82" fmla="*/ 154 w 179"/>
                  <a:gd name="T83" fmla="*/ 59 h 163"/>
                  <a:gd name="T84" fmla="*/ 151 w 179"/>
                  <a:gd name="T85" fmla="*/ 57 h 163"/>
                  <a:gd name="T86" fmla="*/ 143 w 179"/>
                  <a:gd name="T87" fmla="*/ 44 h 163"/>
                  <a:gd name="T88" fmla="*/ 149 w 179"/>
                  <a:gd name="T89" fmla="*/ 26 h 163"/>
                  <a:gd name="T90" fmla="*/ 165 w 179"/>
                  <a:gd name="T91" fmla="*/ 29 h 163"/>
                  <a:gd name="T92" fmla="*/ 179 w 179"/>
                  <a:gd name="T93" fmla="*/ 2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63">
                    <a:moveTo>
                      <a:pt x="179" y="20"/>
                    </a:moveTo>
                    <a:cubicBezTo>
                      <a:pt x="178" y="20"/>
                      <a:pt x="178" y="20"/>
                      <a:pt x="178" y="20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75" y="18"/>
                      <a:pt x="175" y="18"/>
                      <a:pt x="174" y="18"/>
                    </a:cubicBezTo>
                    <a:cubicBezTo>
                      <a:pt x="174" y="18"/>
                      <a:pt x="174" y="18"/>
                      <a:pt x="174" y="18"/>
                    </a:cubicBezTo>
                    <a:cubicBezTo>
                      <a:pt x="173" y="17"/>
                      <a:pt x="172" y="17"/>
                      <a:pt x="172" y="16"/>
                    </a:cubicBezTo>
                    <a:cubicBezTo>
                      <a:pt x="166" y="14"/>
                      <a:pt x="165" y="9"/>
                      <a:pt x="165" y="7"/>
                    </a:cubicBezTo>
                    <a:cubicBezTo>
                      <a:pt x="164" y="6"/>
                      <a:pt x="162" y="4"/>
                      <a:pt x="160" y="3"/>
                    </a:cubicBezTo>
                    <a:cubicBezTo>
                      <a:pt x="159" y="2"/>
                      <a:pt x="158" y="1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5" y="0"/>
                      <a:pt x="154" y="0"/>
                      <a:pt x="153" y="0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1" y="0"/>
                      <a:pt x="151" y="0"/>
                      <a:pt x="150" y="0"/>
                    </a:cubicBezTo>
                    <a:cubicBezTo>
                      <a:pt x="150" y="0"/>
                      <a:pt x="150" y="1"/>
                      <a:pt x="149" y="1"/>
                    </a:cubicBezTo>
                    <a:cubicBezTo>
                      <a:pt x="149" y="1"/>
                      <a:pt x="148" y="1"/>
                      <a:pt x="148" y="2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46" y="2"/>
                      <a:pt x="146" y="2"/>
                      <a:pt x="145" y="3"/>
                    </a:cubicBezTo>
                    <a:cubicBezTo>
                      <a:pt x="145" y="3"/>
                      <a:pt x="144" y="3"/>
                      <a:pt x="144" y="3"/>
                    </a:cubicBezTo>
                    <a:cubicBezTo>
                      <a:pt x="143" y="3"/>
                      <a:pt x="143" y="3"/>
                      <a:pt x="142" y="3"/>
                    </a:cubicBezTo>
                    <a:cubicBezTo>
                      <a:pt x="141" y="3"/>
                      <a:pt x="140" y="3"/>
                      <a:pt x="139" y="3"/>
                    </a:cubicBezTo>
                    <a:cubicBezTo>
                      <a:pt x="139" y="2"/>
                      <a:pt x="138" y="2"/>
                      <a:pt x="138" y="2"/>
                    </a:cubicBezTo>
                    <a:cubicBezTo>
                      <a:pt x="134" y="2"/>
                      <a:pt x="129" y="4"/>
                      <a:pt x="125" y="7"/>
                    </a:cubicBezTo>
                    <a:cubicBezTo>
                      <a:pt x="124" y="8"/>
                      <a:pt x="122" y="9"/>
                      <a:pt x="119" y="9"/>
                    </a:cubicBezTo>
                    <a:cubicBezTo>
                      <a:pt x="118" y="10"/>
                      <a:pt x="118" y="10"/>
                      <a:pt x="117" y="10"/>
                    </a:cubicBezTo>
                    <a:cubicBezTo>
                      <a:pt x="116" y="10"/>
                      <a:pt x="116" y="10"/>
                      <a:pt x="116" y="11"/>
                    </a:cubicBezTo>
                    <a:cubicBezTo>
                      <a:pt x="116" y="11"/>
                      <a:pt x="116" y="12"/>
                      <a:pt x="116" y="12"/>
                    </a:cubicBezTo>
                    <a:cubicBezTo>
                      <a:pt x="119" y="14"/>
                      <a:pt x="119" y="17"/>
                      <a:pt x="119" y="18"/>
                    </a:cubicBezTo>
                    <a:cubicBezTo>
                      <a:pt x="119" y="19"/>
                      <a:pt x="119" y="19"/>
                      <a:pt x="119" y="20"/>
                    </a:cubicBezTo>
                    <a:cubicBezTo>
                      <a:pt x="119" y="23"/>
                      <a:pt x="117" y="25"/>
                      <a:pt x="116" y="27"/>
                    </a:cubicBezTo>
                    <a:cubicBezTo>
                      <a:pt x="115" y="28"/>
                      <a:pt x="114" y="29"/>
                      <a:pt x="113" y="29"/>
                    </a:cubicBezTo>
                    <a:cubicBezTo>
                      <a:pt x="113" y="30"/>
                      <a:pt x="113" y="31"/>
                      <a:pt x="113" y="33"/>
                    </a:cubicBezTo>
                    <a:cubicBezTo>
                      <a:pt x="113" y="34"/>
                      <a:pt x="113" y="36"/>
                      <a:pt x="113" y="38"/>
                    </a:cubicBezTo>
                    <a:cubicBezTo>
                      <a:pt x="112" y="39"/>
                      <a:pt x="111" y="40"/>
                      <a:pt x="108" y="40"/>
                    </a:cubicBezTo>
                    <a:cubicBezTo>
                      <a:pt x="107" y="40"/>
                      <a:pt x="104" y="40"/>
                      <a:pt x="102" y="39"/>
                    </a:cubicBezTo>
                    <a:cubicBezTo>
                      <a:pt x="102" y="39"/>
                      <a:pt x="101" y="39"/>
                      <a:pt x="101" y="39"/>
                    </a:cubicBezTo>
                    <a:cubicBezTo>
                      <a:pt x="101" y="39"/>
                      <a:pt x="101" y="40"/>
                      <a:pt x="101" y="40"/>
                    </a:cubicBezTo>
                    <a:cubicBezTo>
                      <a:pt x="102" y="41"/>
                      <a:pt x="103" y="43"/>
                      <a:pt x="104" y="44"/>
                    </a:cubicBezTo>
                    <a:cubicBezTo>
                      <a:pt x="104" y="45"/>
                      <a:pt x="104" y="46"/>
                      <a:pt x="103" y="47"/>
                    </a:cubicBezTo>
                    <a:cubicBezTo>
                      <a:pt x="101" y="49"/>
                      <a:pt x="98" y="51"/>
                      <a:pt x="94" y="51"/>
                    </a:cubicBezTo>
                    <a:cubicBezTo>
                      <a:pt x="93" y="51"/>
                      <a:pt x="93" y="53"/>
                      <a:pt x="93" y="58"/>
                    </a:cubicBezTo>
                    <a:cubicBezTo>
                      <a:pt x="92" y="59"/>
                      <a:pt x="92" y="60"/>
                      <a:pt x="92" y="61"/>
                    </a:cubicBezTo>
                    <a:cubicBezTo>
                      <a:pt x="92" y="70"/>
                      <a:pt x="85" y="71"/>
                      <a:pt x="83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0" y="67"/>
                      <a:pt x="76" y="69"/>
                      <a:pt x="75" y="70"/>
                    </a:cubicBezTo>
                    <a:cubicBezTo>
                      <a:pt x="75" y="72"/>
                      <a:pt x="74" y="74"/>
                      <a:pt x="70" y="74"/>
                    </a:cubicBezTo>
                    <a:cubicBezTo>
                      <a:pt x="69" y="74"/>
                      <a:pt x="68" y="74"/>
                      <a:pt x="66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2" y="74"/>
                      <a:pt x="59" y="77"/>
                      <a:pt x="58" y="78"/>
                    </a:cubicBezTo>
                    <a:cubicBezTo>
                      <a:pt x="58" y="78"/>
                      <a:pt x="59" y="80"/>
                      <a:pt x="59" y="82"/>
                    </a:cubicBezTo>
                    <a:cubicBezTo>
                      <a:pt x="60" y="86"/>
                      <a:pt x="60" y="88"/>
                      <a:pt x="59" y="89"/>
                    </a:cubicBezTo>
                    <a:cubicBezTo>
                      <a:pt x="58" y="93"/>
                      <a:pt x="21" y="96"/>
                      <a:pt x="15" y="96"/>
                    </a:cubicBezTo>
                    <a:cubicBezTo>
                      <a:pt x="14" y="96"/>
                      <a:pt x="13" y="96"/>
                      <a:pt x="12" y="96"/>
                    </a:cubicBezTo>
                    <a:cubicBezTo>
                      <a:pt x="10" y="96"/>
                      <a:pt x="8" y="96"/>
                      <a:pt x="7" y="95"/>
                    </a:cubicBezTo>
                    <a:cubicBezTo>
                      <a:pt x="6" y="95"/>
                      <a:pt x="6" y="95"/>
                      <a:pt x="5" y="95"/>
                    </a:cubicBezTo>
                    <a:cubicBezTo>
                      <a:pt x="4" y="95"/>
                      <a:pt x="2" y="95"/>
                      <a:pt x="1" y="95"/>
                    </a:cubicBezTo>
                    <a:cubicBezTo>
                      <a:pt x="1" y="95"/>
                      <a:pt x="0" y="95"/>
                      <a:pt x="0" y="95"/>
                    </a:cubicBezTo>
                    <a:cubicBezTo>
                      <a:pt x="0" y="95"/>
                      <a:pt x="1" y="96"/>
                      <a:pt x="1" y="96"/>
                    </a:cubicBezTo>
                    <a:cubicBezTo>
                      <a:pt x="1" y="96"/>
                      <a:pt x="1" y="97"/>
                      <a:pt x="2" y="97"/>
                    </a:cubicBezTo>
                    <a:cubicBezTo>
                      <a:pt x="2" y="97"/>
                      <a:pt x="2" y="97"/>
                      <a:pt x="2" y="98"/>
                    </a:cubicBezTo>
                    <a:cubicBezTo>
                      <a:pt x="2" y="98"/>
                      <a:pt x="2" y="98"/>
                      <a:pt x="2" y="99"/>
                    </a:cubicBezTo>
                    <a:cubicBezTo>
                      <a:pt x="4" y="101"/>
                      <a:pt x="6" y="103"/>
                      <a:pt x="9" y="104"/>
                    </a:cubicBezTo>
                    <a:cubicBezTo>
                      <a:pt x="10" y="105"/>
                      <a:pt x="11" y="106"/>
                      <a:pt x="12" y="106"/>
                    </a:cubicBezTo>
                    <a:cubicBezTo>
                      <a:pt x="17" y="108"/>
                      <a:pt x="17" y="113"/>
                      <a:pt x="17" y="116"/>
                    </a:cubicBezTo>
                    <a:cubicBezTo>
                      <a:pt x="18" y="117"/>
                      <a:pt x="18" y="118"/>
                      <a:pt x="18" y="119"/>
                    </a:cubicBezTo>
                    <a:cubicBezTo>
                      <a:pt x="21" y="120"/>
                      <a:pt x="23" y="125"/>
                      <a:pt x="23" y="128"/>
                    </a:cubicBezTo>
                    <a:cubicBezTo>
                      <a:pt x="23" y="128"/>
                      <a:pt x="23" y="129"/>
                      <a:pt x="23" y="129"/>
                    </a:cubicBezTo>
                    <a:cubicBezTo>
                      <a:pt x="22" y="130"/>
                      <a:pt x="21" y="131"/>
                      <a:pt x="20" y="131"/>
                    </a:cubicBezTo>
                    <a:cubicBezTo>
                      <a:pt x="17" y="131"/>
                      <a:pt x="15" y="132"/>
                      <a:pt x="13" y="133"/>
                    </a:cubicBezTo>
                    <a:cubicBezTo>
                      <a:pt x="12" y="133"/>
                      <a:pt x="11" y="134"/>
                      <a:pt x="10" y="134"/>
                    </a:cubicBezTo>
                    <a:cubicBezTo>
                      <a:pt x="8" y="135"/>
                      <a:pt x="4" y="139"/>
                      <a:pt x="4" y="144"/>
                    </a:cubicBezTo>
                    <a:cubicBezTo>
                      <a:pt x="4" y="144"/>
                      <a:pt x="4" y="144"/>
                      <a:pt x="4" y="145"/>
                    </a:cubicBezTo>
                    <a:cubicBezTo>
                      <a:pt x="5" y="145"/>
                      <a:pt x="6" y="145"/>
                      <a:pt x="7" y="145"/>
                    </a:cubicBezTo>
                    <a:cubicBezTo>
                      <a:pt x="17" y="145"/>
                      <a:pt x="22" y="144"/>
                      <a:pt x="22" y="144"/>
                    </a:cubicBezTo>
                    <a:cubicBezTo>
                      <a:pt x="24" y="141"/>
                      <a:pt x="30" y="140"/>
                      <a:pt x="33" y="142"/>
                    </a:cubicBezTo>
                    <a:cubicBezTo>
                      <a:pt x="34" y="143"/>
                      <a:pt x="37" y="143"/>
                      <a:pt x="41" y="143"/>
                    </a:cubicBezTo>
                    <a:cubicBezTo>
                      <a:pt x="45" y="143"/>
                      <a:pt x="48" y="143"/>
                      <a:pt x="49" y="142"/>
                    </a:cubicBezTo>
                    <a:cubicBezTo>
                      <a:pt x="51" y="141"/>
                      <a:pt x="53" y="140"/>
                      <a:pt x="55" y="140"/>
                    </a:cubicBezTo>
                    <a:cubicBezTo>
                      <a:pt x="59" y="140"/>
                      <a:pt x="61" y="143"/>
                      <a:pt x="61" y="146"/>
                    </a:cubicBezTo>
                    <a:cubicBezTo>
                      <a:pt x="61" y="147"/>
                      <a:pt x="62" y="148"/>
                      <a:pt x="64" y="149"/>
                    </a:cubicBezTo>
                    <a:cubicBezTo>
                      <a:pt x="65" y="150"/>
                      <a:pt x="65" y="150"/>
                      <a:pt x="66" y="151"/>
                    </a:cubicBezTo>
                    <a:cubicBezTo>
                      <a:pt x="68" y="153"/>
                      <a:pt x="68" y="155"/>
                      <a:pt x="68" y="156"/>
                    </a:cubicBezTo>
                    <a:cubicBezTo>
                      <a:pt x="68" y="157"/>
                      <a:pt x="68" y="158"/>
                      <a:pt x="69" y="159"/>
                    </a:cubicBezTo>
                    <a:cubicBezTo>
                      <a:pt x="69" y="160"/>
                      <a:pt x="70" y="160"/>
                      <a:pt x="72" y="161"/>
                    </a:cubicBezTo>
                    <a:cubicBezTo>
                      <a:pt x="74" y="161"/>
                      <a:pt x="76" y="162"/>
                      <a:pt x="78" y="163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79" y="162"/>
                      <a:pt x="79" y="162"/>
                      <a:pt x="79" y="161"/>
                    </a:cubicBezTo>
                    <a:cubicBezTo>
                      <a:pt x="81" y="158"/>
                      <a:pt x="83" y="154"/>
                      <a:pt x="90" y="156"/>
                    </a:cubicBezTo>
                    <a:cubicBezTo>
                      <a:pt x="91" y="156"/>
                      <a:pt x="93" y="156"/>
                      <a:pt x="93" y="156"/>
                    </a:cubicBezTo>
                    <a:cubicBezTo>
                      <a:pt x="94" y="156"/>
                      <a:pt x="95" y="156"/>
                      <a:pt x="96" y="155"/>
                    </a:cubicBezTo>
                    <a:cubicBezTo>
                      <a:pt x="97" y="155"/>
                      <a:pt x="98" y="155"/>
                      <a:pt x="99" y="155"/>
                    </a:cubicBezTo>
                    <a:cubicBezTo>
                      <a:pt x="100" y="155"/>
                      <a:pt x="100" y="155"/>
                      <a:pt x="101" y="155"/>
                    </a:cubicBezTo>
                    <a:cubicBezTo>
                      <a:pt x="104" y="156"/>
                      <a:pt x="106" y="156"/>
                      <a:pt x="107" y="154"/>
                    </a:cubicBezTo>
                    <a:cubicBezTo>
                      <a:pt x="108" y="153"/>
                      <a:pt x="106" y="149"/>
                      <a:pt x="103" y="146"/>
                    </a:cubicBezTo>
                    <a:cubicBezTo>
                      <a:pt x="101" y="144"/>
                      <a:pt x="97" y="138"/>
                      <a:pt x="98" y="133"/>
                    </a:cubicBezTo>
                    <a:cubicBezTo>
                      <a:pt x="98" y="132"/>
                      <a:pt x="97" y="131"/>
                      <a:pt x="95" y="130"/>
                    </a:cubicBezTo>
                    <a:cubicBezTo>
                      <a:pt x="93" y="129"/>
                      <a:pt x="91" y="128"/>
                      <a:pt x="91" y="125"/>
                    </a:cubicBezTo>
                    <a:cubicBezTo>
                      <a:pt x="91" y="122"/>
                      <a:pt x="95" y="117"/>
                      <a:pt x="99" y="114"/>
                    </a:cubicBezTo>
                    <a:cubicBezTo>
                      <a:pt x="99" y="113"/>
                      <a:pt x="99" y="113"/>
                      <a:pt x="100" y="113"/>
                    </a:cubicBezTo>
                    <a:cubicBezTo>
                      <a:pt x="100" y="113"/>
                      <a:pt x="101" y="112"/>
                      <a:pt x="102" y="112"/>
                    </a:cubicBezTo>
                    <a:cubicBezTo>
                      <a:pt x="103" y="112"/>
                      <a:pt x="104" y="113"/>
                      <a:pt x="105" y="113"/>
                    </a:cubicBezTo>
                    <a:cubicBezTo>
                      <a:pt x="106" y="114"/>
                      <a:pt x="107" y="114"/>
                      <a:pt x="108" y="114"/>
                    </a:cubicBezTo>
                    <a:cubicBezTo>
                      <a:pt x="108" y="113"/>
                      <a:pt x="109" y="112"/>
                      <a:pt x="111" y="112"/>
                    </a:cubicBezTo>
                    <a:cubicBezTo>
                      <a:pt x="111" y="112"/>
                      <a:pt x="111" y="112"/>
                      <a:pt x="111" y="112"/>
                    </a:cubicBezTo>
                    <a:cubicBezTo>
                      <a:pt x="111" y="112"/>
                      <a:pt x="112" y="112"/>
                      <a:pt x="112" y="112"/>
                    </a:cubicBezTo>
                    <a:cubicBezTo>
                      <a:pt x="114" y="112"/>
                      <a:pt x="115" y="112"/>
                      <a:pt x="116" y="113"/>
                    </a:cubicBezTo>
                    <a:cubicBezTo>
                      <a:pt x="117" y="113"/>
                      <a:pt x="117" y="113"/>
                      <a:pt x="117" y="113"/>
                    </a:cubicBezTo>
                    <a:cubicBezTo>
                      <a:pt x="118" y="113"/>
                      <a:pt x="121" y="109"/>
                      <a:pt x="121" y="106"/>
                    </a:cubicBezTo>
                    <a:cubicBezTo>
                      <a:pt x="122" y="102"/>
                      <a:pt x="126" y="101"/>
                      <a:pt x="129" y="100"/>
                    </a:cubicBezTo>
                    <a:cubicBezTo>
                      <a:pt x="130" y="100"/>
                      <a:pt x="131" y="99"/>
                      <a:pt x="131" y="99"/>
                    </a:cubicBezTo>
                    <a:cubicBezTo>
                      <a:pt x="132" y="98"/>
                      <a:pt x="133" y="94"/>
                      <a:pt x="134" y="92"/>
                    </a:cubicBezTo>
                    <a:cubicBezTo>
                      <a:pt x="134" y="90"/>
                      <a:pt x="135" y="88"/>
                      <a:pt x="135" y="88"/>
                    </a:cubicBezTo>
                    <a:cubicBezTo>
                      <a:pt x="136" y="86"/>
                      <a:pt x="138" y="86"/>
                      <a:pt x="139" y="86"/>
                    </a:cubicBezTo>
                    <a:cubicBezTo>
                      <a:pt x="141" y="85"/>
                      <a:pt x="142" y="85"/>
                      <a:pt x="142" y="83"/>
                    </a:cubicBezTo>
                    <a:cubicBezTo>
                      <a:pt x="142" y="76"/>
                      <a:pt x="147" y="75"/>
                      <a:pt x="149" y="75"/>
                    </a:cubicBezTo>
                    <a:cubicBezTo>
                      <a:pt x="149" y="75"/>
                      <a:pt x="149" y="73"/>
                      <a:pt x="149" y="72"/>
                    </a:cubicBezTo>
                    <a:cubicBezTo>
                      <a:pt x="149" y="70"/>
                      <a:pt x="149" y="69"/>
                      <a:pt x="149" y="68"/>
                    </a:cubicBezTo>
                    <a:cubicBezTo>
                      <a:pt x="150" y="65"/>
                      <a:pt x="151" y="61"/>
                      <a:pt x="154" y="59"/>
                    </a:cubicBezTo>
                    <a:cubicBezTo>
                      <a:pt x="155" y="59"/>
                      <a:pt x="155" y="59"/>
                      <a:pt x="156" y="58"/>
                    </a:cubicBezTo>
                    <a:cubicBezTo>
                      <a:pt x="155" y="58"/>
                      <a:pt x="154" y="57"/>
                      <a:pt x="152" y="57"/>
                    </a:cubicBezTo>
                    <a:cubicBezTo>
                      <a:pt x="152" y="57"/>
                      <a:pt x="152" y="57"/>
                      <a:pt x="151" y="57"/>
                    </a:cubicBezTo>
                    <a:cubicBezTo>
                      <a:pt x="147" y="57"/>
                      <a:pt x="144" y="49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3" y="44"/>
                      <a:pt x="143" y="44"/>
                      <a:pt x="143" y="44"/>
                    </a:cubicBezTo>
                    <a:cubicBezTo>
                      <a:pt x="143" y="41"/>
                      <a:pt x="143" y="36"/>
                      <a:pt x="142" y="35"/>
                    </a:cubicBezTo>
                    <a:cubicBezTo>
                      <a:pt x="141" y="35"/>
                      <a:pt x="140" y="33"/>
                      <a:pt x="141" y="31"/>
                    </a:cubicBezTo>
                    <a:cubicBezTo>
                      <a:pt x="142" y="28"/>
                      <a:pt x="145" y="26"/>
                      <a:pt x="149" y="26"/>
                    </a:cubicBezTo>
                    <a:cubicBezTo>
                      <a:pt x="152" y="26"/>
                      <a:pt x="154" y="27"/>
                      <a:pt x="157" y="28"/>
                    </a:cubicBezTo>
                    <a:cubicBezTo>
                      <a:pt x="160" y="28"/>
                      <a:pt x="162" y="29"/>
                      <a:pt x="164" y="29"/>
                    </a:cubicBezTo>
                    <a:cubicBezTo>
                      <a:pt x="165" y="29"/>
                      <a:pt x="165" y="29"/>
                      <a:pt x="165" y="29"/>
                    </a:cubicBezTo>
                    <a:cubicBezTo>
                      <a:pt x="167" y="27"/>
                      <a:pt x="171" y="26"/>
                      <a:pt x="174" y="25"/>
                    </a:cubicBezTo>
                    <a:cubicBezTo>
                      <a:pt x="175" y="25"/>
                      <a:pt x="176" y="25"/>
                      <a:pt x="176" y="24"/>
                    </a:cubicBezTo>
                    <a:cubicBezTo>
                      <a:pt x="177" y="24"/>
                      <a:pt x="177" y="23"/>
                      <a:pt x="179" y="20"/>
                    </a:cubicBezTo>
                    <a:cubicBezTo>
                      <a:pt x="179" y="20"/>
                      <a:pt x="179" y="20"/>
                      <a:pt x="179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44" name="Freeform 1142"/>
              <p:cNvSpPr>
                <a:spLocks noEditPoints="1"/>
              </p:cNvSpPr>
              <p:nvPr/>
            </p:nvSpPr>
            <p:spPr bwMode="auto">
              <a:xfrm>
                <a:off x="5091957" y="2807707"/>
                <a:ext cx="810724" cy="361561"/>
              </a:xfrm>
              <a:custGeom>
                <a:avLst/>
                <a:gdLst>
                  <a:gd name="T0" fmla="*/ 74 w 454"/>
                  <a:gd name="T1" fmla="*/ 126 h 209"/>
                  <a:gd name="T2" fmla="*/ 61 w 454"/>
                  <a:gd name="T3" fmla="*/ 149 h 209"/>
                  <a:gd name="T4" fmla="*/ 42 w 454"/>
                  <a:gd name="T5" fmla="*/ 160 h 209"/>
                  <a:gd name="T6" fmla="*/ 63 w 454"/>
                  <a:gd name="T7" fmla="*/ 181 h 209"/>
                  <a:gd name="T8" fmla="*/ 70 w 454"/>
                  <a:gd name="T9" fmla="*/ 194 h 209"/>
                  <a:gd name="T10" fmla="*/ 70 w 454"/>
                  <a:gd name="T11" fmla="*/ 190 h 209"/>
                  <a:gd name="T12" fmla="*/ 134 w 454"/>
                  <a:gd name="T13" fmla="*/ 140 h 209"/>
                  <a:gd name="T14" fmla="*/ 155 w 454"/>
                  <a:gd name="T15" fmla="*/ 140 h 209"/>
                  <a:gd name="T16" fmla="*/ 164 w 454"/>
                  <a:gd name="T17" fmla="*/ 159 h 209"/>
                  <a:gd name="T18" fmla="*/ 170 w 454"/>
                  <a:gd name="T19" fmla="*/ 165 h 209"/>
                  <a:gd name="T20" fmla="*/ 175 w 454"/>
                  <a:gd name="T21" fmla="*/ 171 h 209"/>
                  <a:gd name="T22" fmla="*/ 187 w 454"/>
                  <a:gd name="T23" fmla="*/ 169 h 209"/>
                  <a:gd name="T24" fmla="*/ 224 w 454"/>
                  <a:gd name="T25" fmla="*/ 186 h 209"/>
                  <a:gd name="T26" fmla="*/ 249 w 454"/>
                  <a:gd name="T27" fmla="*/ 209 h 209"/>
                  <a:gd name="T28" fmla="*/ 269 w 454"/>
                  <a:gd name="T29" fmla="*/ 196 h 209"/>
                  <a:gd name="T30" fmla="*/ 270 w 454"/>
                  <a:gd name="T31" fmla="*/ 194 h 209"/>
                  <a:gd name="T32" fmla="*/ 272 w 454"/>
                  <a:gd name="T33" fmla="*/ 191 h 209"/>
                  <a:gd name="T34" fmla="*/ 279 w 454"/>
                  <a:gd name="T35" fmla="*/ 184 h 209"/>
                  <a:gd name="T36" fmla="*/ 319 w 454"/>
                  <a:gd name="T37" fmla="*/ 176 h 209"/>
                  <a:gd name="T38" fmla="*/ 366 w 454"/>
                  <a:gd name="T39" fmla="*/ 182 h 209"/>
                  <a:gd name="T40" fmla="*/ 380 w 454"/>
                  <a:gd name="T41" fmla="*/ 186 h 209"/>
                  <a:gd name="T42" fmla="*/ 378 w 454"/>
                  <a:gd name="T43" fmla="*/ 154 h 209"/>
                  <a:gd name="T44" fmla="*/ 405 w 454"/>
                  <a:gd name="T45" fmla="*/ 147 h 209"/>
                  <a:gd name="T46" fmla="*/ 425 w 454"/>
                  <a:gd name="T47" fmla="*/ 122 h 209"/>
                  <a:gd name="T48" fmla="*/ 438 w 454"/>
                  <a:gd name="T49" fmla="*/ 111 h 209"/>
                  <a:gd name="T50" fmla="*/ 454 w 454"/>
                  <a:gd name="T51" fmla="*/ 90 h 209"/>
                  <a:gd name="T52" fmla="*/ 433 w 454"/>
                  <a:gd name="T53" fmla="*/ 82 h 209"/>
                  <a:gd name="T54" fmla="*/ 410 w 454"/>
                  <a:gd name="T55" fmla="*/ 70 h 209"/>
                  <a:gd name="T56" fmla="*/ 386 w 454"/>
                  <a:gd name="T57" fmla="*/ 66 h 209"/>
                  <a:gd name="T58" fmla="*/ 341 w 454"/>
                  <a:gd name="T59" fmla="*/ 20 h 209"/>
                  <a:gd name="T60" fmla="*/ 327 w 454"/>
                  <a:gd name="T61" fmla="*/ 22 h 209"/>
                  <a:gd name="T62" fmla="*/ 304 w 454"/>
                  <a:gd name="T63" fmla="*/ 26 h 209"/>
                  <a:gd name="T64" fmla="*/ 297 w 454"/>
                  <a:gd name="T65" fmla="*/ 21 h 209"/>
                  <a:gd name="T66" fmla="*/ 293 w 454"/>
                  <a:gd name="T67" fmla="*/ 16 h 209"/>
                  <a:gd name="T68" fmla="*/ 281 w 454"/>
                  <a:gd name="T69" fmla="*/ 12 h 209"/>
                  <a:gd name="T70" fmla="*/ 264 w 454"/>
                  <a:gd name="T71" fmla="*/ 0 h 209"/>
                  <a:gd name="T72" fmla="*/ 215 w 454"/>
                  <a:gd name="T73" fmla="*/ 13 h 209"/>
                  <a:gd name="T74" fmla="*/ 184 w 454"/>
                  <a:gd name="T75" fmla="*/ 20 h 209"/>
                  <a:gd name="T76" fmla="*/ 168 w 454"/>
                  <a:gd name="T77" fmla="*/ 21 h 209"/>
                  <a:gd name="T78" fmla="*/ 170 w 454"/>
                  <a:gd name="T79" fmla="*/ 37 h 209"/>
                  <a:gd name="T80" fmla="*/ 158 w 454"/>
                  <a:gd name="T81" fmla="*/ 52 h 209"/>
                  <a:gd name="T82" fmla="*/ 157 w 454"/>
                  <a:gd name="T83" fmla="*/ 70 h 209"/>
                  <a:gd name="T84" fmla="*/ 147 w 454"/>
                  <a:gd name="T85" fmla="*/ 72 h 209"/>
                  <a:gd name="T86" fmla="*/ 120 w 454"/>
                  <a:gd name="T87" fmla="*/ 66 h 209"/>
                  <a:gd name="T88" fmla="*/ 94 w 454"/>
                  <a:gd name="T89" fmla="*/ 68 h 209"/>
                  <a:gd name="T90" fmla="*/ 90 w 454"/>
                  <a:gd name="T91" fmla="*/ 71 h 209"/>
                  <a:gd name="T92" fmla="*/ 88 w 454"/>
                  <a:gd name="T93" fmla="*/ 69 h 209"/>
                  <a:gd name="T94" fmla="*/ 73 w 454"/>
                  <a:gd name="T95" fmla="*/ 59 h 209"/>
                  <a:gd name="T96" fmla="*/ 52 w 454"/>
                  <a:gd name="T97" fmla="*/ 57 h 209"/>
                  <a:gd name="T98" fmla="*/ 32 w 454"/>
                  <a:gd name="T99" fmla="*/ 66 h 209"/>
                  <a:gd name="T100" fmla="*/ 27 w 454"/>
                  <a:gd name="T101" fmla="*/ 79 h 209"/>
                  <a:gd name="T102" fmla="*/ 11 w 454"/>
                  <a:gd name="T103" fmla="*/ 75 h 209"/>
                  <a:gd name="T104" fmla="*/ 6 w 454"/>
                  <a:gd name="T105" fmla="*/ 90 h 209"/>
                  <a:gd name="T106" fmla="*/ 11 w 454"/>
                  <a:gd name="T107" fmla="*/ 109 h 209"/>
                  <a:gd name="T108" fmla="*/ 24 w 454"/>
                  <a:gd name="T109" fmla="*/ 128 h 209"/>
                  <a:gd name="T110" fmla="*/ 311 w 454"/>
                  <a:gd name="T111" fmla="*/ 132 h 209"/>
                  <a:gd name="T112" fmla="*/ 358 w 454"/>
                  <a:gd name="T113" fmla="*/ 135 h 209"/>
                  <a:gd name="T114" fmla="*/ 313 w 454"/>
                  <a:gd name="T115" fmla="*/ 154 h 209"/>
                  <a:gd name="T116" fmla="*/ 170 w 454"/>
                  <a:gd name="T117" fmla="*/ 13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4" h="209">
                    <a:moveTo>
                      <a:pt x="30" y="130"/>
                    </a:moveTo>
                    <a:cubicBezTo>
                      <a:pt x="35" y="126"/>
                      <a:pt x="43" y="121"/>
                      <a:pt x="51" y="121"/>
                    </a:cubicBezTo>
                    <a:cubicBezTo>
                      <a:pt x="52" y="121"/>
                      <a:pt x="54" y="122"/>
                      <a:pt x="55" y="122"/>
                    </a:cubicBezTo>
                    <a:cubicBezTo>
                      <a:pt x="58" y="123"/>
                      <a:pt x="61" y="123"/>
                      <a:pt x="63" y="12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8" y="123"/>
                      <a:pt x="71" y="123"/>
                      <a:pt x="74" y="126"/>
                    </a:cubicBezTo>
                    <a:cubicBezTo>
                      <a:pt x="76" y="130"/>
                      <a:pt x="76" y="134"/>
                      <a:pt x="75" y="138"/>
                    </a:cubicBezTo>
                    <a:cubicBezTo>
                      <a:pt x="75" y="140"/>
                      <a:pt x="75" y="142"/>
                      <a:pt x="75" y="143"/>
                    </a:cubicBezTo>
                    <a:cubicBezTo>
                      <a:pt x="76" y="144"/>
                      <a:pt x="76" y="146"/>
                      <a:pt x="75" y="147"/>
                    </a:cubicBezTo>
                    <a:cubicBezTo>
                      <a:pt x="74" y="148"/>
                      <a:pt x="71" y="149"/>
                      <a:pt x="67" y="149"/>
                    </a:cubicBezTo>
                    <a:cubicBezTo>
                      <a:pt x="65" y="149"/>
                      <a:pt x="64" y="149"/>
                      <a:pt x="62" y="149"/>
                    </a:cubicBezTo>
                    <a:cubicBezTo>
                      <a:pt x="62" y="149"/>
                      <a:pt x="61" y="149"/>
                      <a:pt x="61" y="149"/>
                    </a:cubicBezTo>
                    <a:cubicBezTo>
                      <a:pt x="56" y="149"/>
                      <a:pt x="52" y="150"/>
                      <a:pt x="50" y="151"/>
                    </a:cubicBezTo>
                    <a:cubicBezTo>
                      <a:pt x="51" y="152"/>
                      <a:pt x="51" y="152"/>
                      <a:pt x="51" y="152"/>
                    </a:cubicBezTo>
                    <a:cubicBezTo>
                      <a:pt x="52" y="155"/>
                      <a:pt x="53" y="158"/>
                      <a:pt x="52" y="160"/>
                    </a:cubicBezTo>
                    <a:cubicBezTo>
                      <a:pt x="51" y="162"/>
                      <a:pt x="49" y="162"/>
                      <a:pt x="46" y="160"/>
                    </a:cubicBezTo>
                    <a:cubicBezTo>
                      <a:pt x="44" y="159"/>
                      <a:pt x="42" y="159"/>
                      <a:pt x="42" y="160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46" y="160"/>
                      <a:pt x="52" y="165"/>
                      <a:pt x="52" y="169"/>
                    </a:cubicBezTo>
                    <a:cubicBezTo>
                      <a:pt x="52" y="174"/>
                      <a:pt x="53" y="176"/>
                      <a:pt x="53" y="176"/>
                    </a:cubicBezTo>
                    <a:cubicBezTo>
                      <a:pt x="53" y="176"/>
                      <a:pt x="54" y="176"/>
                      <a:pt x="54" y="176"/>
                    </a:cubicBezTo>
                    <a:cubicBezTo>
                      <a:pt x="56" y="176"/>
                      <a:pt x="57" y="177"/>
                      <a:pt x="58" y="179"/>
                    </a:cubicBezTo>
                    <a:cubicBezTo>
                      <a:pt x="59" y="180"/>
                      <a:pt x="60" y="181"/>
                      <a:pt x="61" y="181"/>
                    </a:cubicBezTo>
                    <a:cubicBezTo>
                      <a:pt x="62" y="181"/>
                      <a:pt x="62" y="181"/>
                      <a:pt x="63" y="181"/>
                    </a:cubicBezTo>
                    <a:cubicBezTo>
                      <a:pt x="66" y="181"/>
                      <a:pt x="69" y="182"/>
                      <a:pt x="70" y="184"/>
                    </a:cubicBezTo>
                    <a:cubicBezTo>
                      <a:pt x="70" y="185"/>
                      <a:pt x="71" y="187"/>
                      <a:pt x="68" y="190"/>
                    </a:cubicBezTo>
                    <a:cubicBezTo>
                      <a:pt x="68" y="190"/>
                      <a:pt x="67" y="192"/>
                      <a:pt x="68" y="193"/>
                    </a:cubicBezTo>
                    <a:cubicBezTo>
                      <a:pt x="68" y="195"/>
                      <a:pt x="68" y="197"/>
                      <a:pt x="69" y="198"/>
                    </a:cubicBezTo>
                    <a:cubicBezTo>
                      <a:pt x="69" y="197"/>
                      <a:pt x="69" y="195"/>
                      <a:pt x="70" y="194"/>
                    </a:cubicBezTo>
                    <a:cubicBezTo>
                      <a:pt x="70" y="194"/>
                      <a:pt x="70" y="194"/>
                      <a:pt x="70" y="194"/>
                    </a:cubicBezTo>
                    <a:cubicBezTo>
                      <a:pt x="70" y="193"/>
                      <a:pt x="70" y="193"/>
                      <a:pt x="69" y="193"/>
                    </a:cubicBezTo>
                    <a:cubicBezTo>
                      <a:pt x="69" y="193"/>
                      <a:pt x="69" y="193"/>
                      <a:pt x="69" y="192"/>
                    </a:cubicBezTo>
                    <a:cubicBezTo>
                      <a:pt x="69" y="192"/>
                      <a:pt x="69" y="192"/>
                      <a:pt x="70" y="192"/>
                    </a:cubicBezTo>
                    <a:cubicBezTo>
                      <a:pt x="70" y="192"/>
                      <a:pt x="70" y="191"/>
                      <a:pt x="70" y="191"/>
                    </a:cubicBezTo>
                    <a:cubicBezTo>
                      <a:pt x="70" y="191"/>
                      <a:pt x="70" y="191"/>
                      <a:pt x="70" y="191"/>
                    </a:cubicBezTo>
                    <a:cubicBezTo>
                      <a:pt x="70" y="190"/>
                      <a:pt x="70" y="190"/>
                      <a:pt x="70" y="190"/>
                    </a:cubicBezTo>
                    <a:cubicBezTo>
                      <a:pt x="72" y="187"/>
                      <a:pt x="78" y="186"/>
                      <a:pt x="83" y="186"/>
                    </a:cubicBezTo>
                    <a:cubicBezTo>
                      <a:pt x="88" y="186"/>
                      <a:pt x="95" y="193"/>
                      <a:pt x="99" y="198"/>
                    </a:cubicBezTo>
                    <a:cubicBezTo>
                      <a:pt x="100" y="200"/>
                      <a:pt x="102" y="200"/>
                      <a:pt x="103" y="19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34" y="141"/>
                      <a:pt x="134" y="141"/>
                      <a:pt x="134" y="141"/>
                    </a:cubicBezTo>
                    <a:cubicBezTo>
                      <a:pt x="134" y="141"/>
                      <a:pt x="134" y="141"/>
                      <a:pt x="134" y="140"/>
                    </a:cubicBezTo>
                    <a:cubicBezTo>
                      <a:pt x="136" y="137"/>
                      <a:pt x="139" y="137"/>
                      <a:pt x="140" y="137"/>
                    </a:cubicBezTo>
                    <a:cubicBezTo>
                      <a:pt x="142" y="137"/>
                      <a:pt x="144" y="138"/>
                      <a:pt x="146" y="139"/>
                    </a:cubicBezTo>
                    <a:cubicBezTo>
                      <a:pt x="146" y="137"/>
                      <a:pt x="148" y="134"/>
                      <a:pt x="151" y="134"/>
                    </a:cubicBezTo>
                    <a:cubicBezTo>
                      <a:pt x="151" y="134"/>
                      <a:pt x="151" y="134"/>
                      <a:pt x="151" y="134"/>
                    </a:cubicBezTo>
                    <a:cubicBezTo>
                      <a:pt x="153" y="134"/>
                      <a:pt x="154" y="135"/>
                      <a:pt x="154" y="136"/>
                    </a:cubicBezTo>
                    <a:cubicBezTo>
                      <a:pt x="155" y="137"/>
                      <a:pt x="155" y="139"/>
                      <a:pt x="155" y="140"/>
                    </a:cubicBezTo>
                    <a:cubicBezTo>
                      <a:pt x="155" y="141"/>
                      <a:pt x="155" y="141"/>
                      <a:pt x="155" y="141"/>
                    </a:cubicBezTo>
                    <a:cubicBezTo>
                      <a:pt x="156" y="141"/>
                      <a:pt x="157" y="142"/>
                      <a:pt x="158" y="144"/>
                    </a:cubicBezTo>
                    <a:cubicBezTo>
                      <a:pt x="160" y="147"/>
                      <a:pt x="163" y="152"/>
                      <a:pt x="162" y="157"/>
                    </a:cubicBezTo>
                    <a:cubicBezTo>
                      <a:pt x="162" y="157"/>
                      <a:pt x="162" y="157"/>
                      <a:pt x="162" y="157"/>
                    </a:cubicBezTo>
                    <a:cubicBezTo>
                      <a:pt x="163" y="158"/>
                      <a:pt x="163" y="158"/>
                      <a:pt x="163" y="158"/>
                    </a:cubicBezTo>
                    <a:cubicBezTo>
                      <a:pt x="163" y="158"/>
                      <a:pt x="164" y="159"/>
                      <a:pt x="164" y="159"/>
                    </a:cubicBezTo>
                    <a:cubicBezTo>
                      <a:pt x="164" y="159"/>
                      <a:pt x="165" y="159"/>
                      <a:pt x="165" y="160"/>
                    </a:cubicBezTo>
                    <a:cubicBezTo>
                      <a:pt x="165" y="160"/>
                      <a:pt x="166" y="160"/>
                      <a:pt x="166" y="161"/>
                    </a:cubicBezTo>
                    <a:cubicBezTo>
                      <a:pt x="166" y="161"/>
                      <a:pt x="167" y="161"/>
                      <a:pt x="167" y="162"/>
                    </a:cubicBezTo>
                    <a:cubicBezTo>
                      <a:pt x="167" y="162"/>
                      <a:pt x="168" y="162"/>
                      <a:pt x="168" y="163"/>
                    </a:cubicBezTo>
                    <a:cubicBezTo>
                      <a:pt x="168" y="163"/>
                      <a:pt x="169" y="163"/>
                      <a:pt x="169" y="164"/>
                    </a:cubicBezTo>
                    <a:cubicBezTo>
                      <a:pt x="169" y="164"/>
                      <a:pt x="170" y="165"/>
                      <a:pt x="170" y="165"/>
                    </a:cubicBezTo>
                    <a:cubicBezTo>
                      <a:pt x="170" y="165"/>
                      <a:pt x="170" y="166"/>
                      <a:pt x="171" y="166"/>
                    </a:cubicBezTo>
                    <a:cubicBezTo>
                      <a:pt x="171" y="166"/>
                      <a:pt x="171" y="167"/>
                      <a:pt x="172" y="167"/>
                    </a:cubicBezTo>
                    <a:cubicBezTo>
                      <a:pt x="172" y="167"/>
                      <a:pt x="172" y="168"/>
                      <a:pt x="172" y="168"/>
                    </a:cubicBezTo>
                    <a:cubicBezTo>
                      <a:pt x="173" y="168"/>
                      <a:pt x="173" y="169"/>
                      <a:pt x="173" y="169"/>
                    </a:cubicBezTo>
                    <a:cubicBezTo>
                      <a:pt x="173" y="169"/>
                      <a:pt x="174" y="169"/>
                      <a:pt x="174" y="170"/>
                    </a:cubicBezTo>
                    <a:cubicBezTo>
                      <a:pt x="174" y="170"/>
                      <a:pt x="174" y="171"/>
                      <a:pt x="175" y="171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7" y="171"/>
                      <a:pt x="179" y="170"/>
                      <a:pt x="181" y="170"/>
                    </a:cubicBezTo>
                    <a:cubicBezTo>
                      <a:pt x="182" y="170"/>
                      <a:pt x="183" y="170"/>
                      <a:pt x="184" y="169"/>
                    </a:cubicBezTo>
                    <a:cubicBezTo>
                      <a:pt x="184" y="169"/>
                      <a:pt x="184" y="169"/>
                      <a:pt x="185" y="169"/>
                    </a:cubicBezTo>
                    <a:cubicBezTo>
                      <a:pt x="185" y="169"/>
                      <a:pt x="186" y="169"/>
                      <a:pt x="186" y="169"/>
                    </a:cubicBezTo>
                    <a:cubicBezTo>
                      <a:pt x="186" y="169"/>
                      <a:pt x="187" y="169"/>
                      <a:pt x="187" y="169"/>
                    </a:cubicBezTo>
                    <a:cubicBezTo>
                      <a:pt x="187" y="169"/>
                      <a:pt x="187" y="169"/>
                      <a:pt x="187" y="169"/>
                    </a:cubicBezTo>
                    <a:cubicBezTo>
                      <a:pt x="187" y="169"/>
                      <a:pt x="188" y="169"/>
                      <a:pt x="188" y="169"/>
                    </a:cubicBezTo>
                    <a:cubicBezTo>
                      <a:pt x="189" y="170"/>
                      <a:pt x="196" y="170"/>
                      <a:pt x="210" y="170"/>
                    </a:cubicBezTo>
                    <a:cubicBezTo>
                      <a:pt x="213" y="170"/>
                      <a:pt x="215" y="172"/>
                      <a:pt x="216" y="174"/>
                    </a:cubicBezTo>
                    <a:cubicBezTo>
                      <a:pt x="217" y="175"/>
                      <a:pt x="219" y="177"/>
                      <a:pt x="220" y="177"/>
                    </a:cubicBezTo>
                    <a:cubicBezTo>
                      <a:pt x="224" y="178"/>
                      <a:pt x="224" y="183"/>
                      <a:pt x="224" y="186"/>
                    </a:cubicBezTo>
                    <a:cubicBezTo>
                      <a:pt x="224" y="187"/>
                      <a:pt x="224" y="188"/>
                      <a:pt x="224" y="189"/>
                    </a:cubicBezTo>
                    <a:cubicBezTo>
                      <a:pt x="224" y="191"/>
                      <a:pt x="225" y="193"/>
                      <a:pt x="227" y="194"/>
                    </a:cubicBezTo>
                    <a:cubicBezTo>
                      <a:pt x="228" y="196"/>
                      <a:pt x="230" y="199"/>
                      <a:pt x="230" y="201"/>
                    </a:cubicBezTo>
                    <a:cubicBezTo>
                      <a:pt x="230" y="202"/>
                      <a:pt x="235" y="201"/>
                      <a:pt x="238" y="202"/>
                    </a:cubicBezTo>
                    <a:cubicBezTo>
                      <a:pt x="239" y="202"/>
                      <a:pt x="241" y="202"/>
                      <a:pt x="242" y="203"/>
                    </a:cubicBezTo>
                    <a:cubicBezTo>
                      <a:pt x="245" y="204"/>
                      <a:pt x="249" y="205"/>
                      <a:pt x="249" y="209"/>
                    </a:cubicBezTo>
                    <a:cubicBezTo>
                      <a:pt x="250" y="209"/>
                      <a:pt x="250" y="208"/>
                      <a:pt x="250" y="208"/>
                    </a:cubicBezTo>
                    <a:cubicBezTo>
                      <a:pt x="251" y="208"/>
                      <a:pt x="251" y="208"/>
                      <a:pt x="251" y="207"/>
                    </a:cubicBezTo>
                    <a:cubicBezTo>
                      <a:pt x="251" y="203"/>
                      <a:pt x="258" y="199"/>
                      <a:pt x="263" y="197"/>
                    </a:cubicBezTo>
                    <a:cubicBezTo>
                      <a:pt x="265" y="197"/>
                      <a:pt x="266" y="196"/>
                      <a:pt x="266" y="196"/>
                    </a:cubicBezTo>
                    <a:cubicBezTo>
                      <a:pt x="267" y="196"/>
                      <a:pt x="267" y="196"/>
                      <a:pt x="267" y="196"/>
                    </a:cubicBezTo>
                    <a:cubicBezTo>
                      <a:pt x="268" y="196"/>
                      <a:pt x="268" y="196"/>
                      <a:pt x="269" y="196"/>
                    </a:cubicBezTo>
                    <a:cubicBezTo>
                      <a:pt x="269" y="196"/>
                      <a:pt x="269" y="196"/>
                      <a:pt x="269" y="196"/>
                    </a:cubicBezTo>
                    <a:cubicBezTo>
                      <a:pt x="269" y="196"/>
                      <a:pt x="269" y="196"/>
                      <a:pt x="269" y="196"/>
                    </a:cubicBezTo>
                    <a:cubicBezTo>
                      <a:pt x="269" y="196"/>
                      <a:pt x="270" y="196"/>
                      <a:pt x="270" y="196"/>
                    </a:cubicBezTo>
                    <a:cubicBezTo>
                      <a:pt x="270" y="196"/>
                      <a:pt x="270" y="195"/>
                      <a:pt x="270" y="195"/>
                    </a:cubicBezTo>
                    <a:cubicBezTo>
                      <a:pt x="270" y="195"/>
                      <a:pt x="270" y="195"/>
                      <a:pt x="270" y="194"/>
                    </a:cubicBezTo>
                    <a:cubicBezTo>
                      <a:pt x="270" y="194"/>
                      <a:pt x="270" y="194"/>
                      <a:pt x="270" y="194"/>
                    </a:cubicBezTo>
                    <a:cubicBezTo>
                      <a:pt x="271" y="194"/>
                      <a:pt x="271" y="193"/>
                      <a:pt x="271" y="193"/>
                    </a:cubicBezTo>
                    <a:cubicBezTo>
                      <a:pt x="271" y="193"/>
                      <a:pt x="271" y="193"/>
                      <a:pt x="271" y="193"/>
                    </a:cubicBezTo>
                    <a:cubicBezTo>
                      <a:pt x="271" y="192"/>
                      <a:pt x="271" y="192"/>
                      <a:pt x="271" y="192"/>
                    </a:cubicBezTo>
                    <a:cubicBezTo>
                      <a:pt x="271" y="192"/>
                      <a:pt x="271" y="192"/>
                      <a:pt x="271" y="192"/>
                    </a:cubicBezTo>
                    <a:cubicBezTo>
                      <a:pt x="272" y="192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3" y="191"/>
                      <a:pt x="273" y="190"/>
                      <a:pt x="273" y="190"/>
                    </a:cubicBezTo>
                    <a:cubicBezTo>
                      <a:pt x="273" y="190"/>
                      <a:pt x="273" y="190"/>
                      <a:pt x="273" y="190"/>
                    </a:cubicBezTo>
                    <a:cubicBezTo>
                      <a:pt x="273" y="190"/>
                      <a:pt x="273" y="190"/>
                      <a:pt x="273" y="190"/>
                    </a:cubicBezTo>
                    <a:cubicBezTo>
                      <a:pt x="275" y="189"/>
                      <a:pt x="279" y="186"/>
                      <a:pt x="279" y="184"/>
                    </a:cubicBezTo>
                    <a:cubicBezTo>
                      <a:pt x="279" y="183"/>
                      <a:pt x="280" y="180"/>
                      <a:pt x="287" y="180"/>
                    </a:cubicBezTo>
                    <a:cubicBezTo>
                      <a:pt x="290" y="180"/>
                      <a:pt x="294" y="181"/>
                      <a:pt x="297" y="182"/>
                    </a:cubicBezTo>
                    <a:cubicBezTo>
                      <a:pt x="300" y="184"/>
                      <a:pt x="302" y="184"/>
                      <a:pt x="303" y="184"/>
                    </a:cubicBezTo>
                    <a:cubicBezTo>
                      <a:pt x="304" y="184"/>
                      <a:pt x="304" y="184"/>
                      <a:pt x="304" y="182"/>
                    </a:cubicBezTo>
                    <a:cubicBezTo>
                      <a:pt x="305" y="178"/>
                      <a:pt x="310" y="175"/>
                      <a:pt x="315" y="175"/>
                    </a:cubicBezTo>
                    <a:cubicBezTo>
                      <a:pt x="316" y="175"/>
                      <a:pt x="318" y="175"/>
                      <a:pt x="319" y="176"/>
                    </a:cubicBezTo>
                    <a:cubicBezTo>
                      <a:pt x="320" y="176"/>
                      <a:pt x="320" y="176"/>
                      <a:pt x="320" y="176"/>
                    </a:cubicBezTo>
                    <a:cubicBezTo>
                      <a:pt x="322" y="178"/>
                      <a:pt x="328" y="180"/>
                      <a:pt x="331" y="180"/>
                    </a:cubicBezTo>
                    <a:cubicBezTo>
                      <a:pt x="332" y="180"/>
                      <a:pt x="332" y="180"/>
                      <a:pt x="332" y="180"/>
                    </a:cubicBezTo>
                    <a:cubicBezTo>
                      <a:pt x="333" y="180"/>
                      <a:pt x="335" y="179"/>
                      <a:pt x="339" y="179"/>
                    </a:cubicBezTo>
                    <a:cubicBezTo>
                      <a:pt x="347" y="179"/>
                      <a:pt x="359" y="181"/>
                      <a:pt x="363" y="182"/>
                    </a:cubicBezTo>
                    <a:cubicBezTo>
                      <a:pt x="364" y="182"/>
                      <a:pt x="365" y="182"/>
                      <a:pt x="366" y="182"/>
                    </a:cubicBezTo>
                    <a:cubicBezTo>
                      <a:pt x="369" y="181"/>
                      <a:pt x="372" y="182"/>
                      <a:pt x="374" y="185"/>
                    </a:cubicBezTo>
                    <a:cubicBezTo>
                      <a:pt x="376" y="187"/>
                      <a:pt x="376" y="187"/>
                      <a:pt x="377" y="187"/>
                    </a:cubicBezTo>
                    <a:cubicBezTo>
                      <a:pt x="378" y="187"/>
                      <a:pt x="378" y="187"/>
                      <a:pt x="378" y="187"/>
                    </a:cubicBezTo>
                    <a:cubicBezTo>
                      <a:pt x="379" y="187"/>
                      <a:pt x="379" y="187"/>
                      <a:pt x="380" y="187"/>
                    </a:cubicBezTo>
                    <a:cubicBezTo>
                      <a:pt x="380" y="187"/>
                      <a:pt x="380" y="187"/>
                      <a:pt x="380" y="187"/>
                    </a:cubicBezTo>
                    <a:cubicBezTo>
                      <a:pt x="380" y="187"/>
                      <a:pt x="380" y="186"/>
                      <a:pt x="380" y="186"/>
                    </a:cubicBezTo>
                    <a:cubicBezTo>
                      <a:pt x="380" y="183"/>
                      <a:pt x="382" y="181"/>
                      <a:pt x="384" y="179"/>
                    </a:cubicBezTo>
                    <a:cubicBezTo>
                      <a:pt x="385" y="178"/>
                      <a:pt x="386" y="177"/>
                      <a:pt x="386" y="176"/>
                    </a:cubicBezTo>
                    <a:cubicBezTo>
                      <a:pt x="386" y="176"/>
                      <a:pt x="385" y="172"/>
                      <a:pt x="384" y="171"/>
                    </a:cubicBezTo>
                    <a:cubicBezTo>
                      <a:pt x="382" y="168"/>
                      <a:pt x="381" y="166"/>
                      <a:pt x="381" y="165"/>
                    </a:cubicBezTo>
                    <a:cubicBezTo>
                      <a:pt x="381" y="158"/>
                      <a:pt x="380" y="157"/>
                      <a:pt x="380" y="157"/>
                    </a:cubicBezTo>
                    <a:cubicBezTo>
                      <a:pt x="379" y="156"/>
                      <a:pt x="378" y="155"/>
                      <a:pt x="378" y="154"/>
                    </a:cubicBezTo>
                    <a:cubicBezTo>
                      <a:pt x="379" y="151"/>
                      <a:pt x="385" y="148"/>
                      <a:pt x="387" y="148"/>
                    </a:cubicBezTo>
                    <a:cubicBezTo>
                      <a:pt x="389" y="149"/>
                      <a:pt x="391" y="148"/>
                      <a:pt x="392" y="147"/>
                    </a:cubicBezTo>
                    <a:cubicBezTo>
                      <a:pt x="394" y="147"/>
                      <a:pt x="395" y="146"/>
                      <a:pt x="397" y="146"/>
                    </a:cubicBezTo>
                    <a:cubicBezTo>
                      <a:pt x="398" y="146"/>
                      <a:pt x="399" y="147"/>
                      <a:pt x="399" y="147"/>
                    </a:cubicBezTo>
                    <a:cubicBezTo>
                      <a:pt x="400" y="148"/>
                      <a:pt x="402" y="148"/>
                      <a:pt x="406" y="148"/>
                    </a:cubicBezTo>
                    <a:cubicBezTo>
                      <a:pt x="406" y="148"/>
                      <a:pt x="405" y="147"/>
                      <a:pt x="405" y="147"/>
                    </a:cubicBezTo>
                    <a:cubicBezTo>
                      <a:pt x="403" y="145"/>
                      <a:pt x="404" y="141"/>
                      <a:pt x="408" y="131"/>
                    </a:cubicBezTo>
                    <a:cubicBezTo>
                      <a:pt x="409" y="128"/>
                      <a:pt x="411" y="125"/>
                      <a:pt x="411" y="123"/>
                    </a:cubicBezTo>
                    <a:cubicBezTo>
                      <a:pt x="412" y="120"/>
                      <a:pt x="413" y="119"/>
                      <a:pt x="415" y="119"/>
                    </a:cubicBezTo>
                    <a:cubicBezTo>
                      <a:pt x="416" y="119"/>
                      <a:pt x="417" y="120"/>
                      <a:pt x="418" y="120"/>
                    </a:cubicBezTo>
                    <a:cubicBezTo>
                      <a:pt x="419" y="121"/>
                      <a:pt x="420" y="121"/>
                      <a:pt x="421" y="122"/>
                    </a:cubicBezTo>
                    <a:cubicBezTo>
                      <a:pt x="422" y="122"/>
                      <a:pt x="424" y="122"/>
                      <a:pt x="425" y="122"/>
                    </a:cubicBezTo>
                    <a:cubicBezTo>
                      <a:pt x="428" y="122"/>
                      <a:pt x="430" y="122"/>
                      <a:pt x="432" y="123"/>
                    </a:cubicBezTo>
                    <a:cubicBezTo>
                      <a:pt x="432" y="123"/>
                      <a:pt x="432" y="123"/>
                      <a:pt x="432" y="123"/>
                    </a:cubicBezTo>
                    <a:cubicBezTo>
                      <a:pt x="433" y="123"/>
                      <a:pt x="433" y="123"/>
                      <a:pt x="434" y="123"/>
                    </a:cubicBezTo>
                    <a:cubicBezTo>
                      <a:pt x="436" y="122"/>
                      <a:pt x="439" y="121"/>
                      <a:pt x="440" y="119"/>
                    </a:cubicBezTo>
                    <a:cubicBezTo>
                      <a:pt x="440" y="119"/>
                      <a:pt x="440" y="119"/>
                      <a:pt x="440" y="118"/>
                    </a:cubicBezTo>
                    <a:cubicBezTo>
                      <a:pt x="439" y="117"/>
                      <a:pt x="438" y="115"/>
                      <a:pt x="438" y="111"/>
                    </a:cubicBezTo>
                    <a:cubicBezTo>
                      <a:pt x="438" y="104"/>
                      <a:pt x="443" y="101"/>
                      <a:pt x="447" y="101"/>
                    </a:cubicBezTo>
                    <a:cubicBezTo>
                      <a:pt x="450" y="101"/>
                      <a:pt x="450" y="98"/>
                      <a:pt x="450" y="97"/>
                    </a:cubicBezTo>
                    <a:cubicBezTo>
                      <a:pt x="450" y="96"/>
                      <a:pt x="450" y="96"/>
                      <a:pt x="450" y="95"/>
                    </a:cubicBezTo>
                    <a:cubicBezTo>
                      <a:pt x="451" y="94"/>
                      <a:pt x="452" y="93"/>
                      <a:pt x="452" y="92"/>
                    </a:cubicBezTo>
                    <a:cubicBezTo>
                      <a:pt x="453" y="91"/>
                      <a:pt x="453" y="91"/>
                      <a:pt x="454" y="90"/>
                    </a:cubicBezTo>
                    <a:cubicBezTo>
                      <a:pt x="454" y="90"/>
                      <a:pt x="454" y="90"/>
                      <a:pt x="454" y="90"/>
                    </a:cubicBezTo>
                    <a:cubicBezTo>
                      <a:pt x="453" y="89"/>
                      <a:pt x="453" y="89"/>
                      <a:pt x="453" y="88"/>
                    </a:cubicBezTo>
                    <a:cubicBezTo>
                      <a:pt x="453" y="88"/>
                      <a:pt x="453" y="88"/>
                      <a:pt x="453" y="88"/>
                    </a:cubicBezTo>
                    <a:cubicBezTo>
                      <a:pt x="452" y="87"/>
                      <a:pt x="452" y="87"/>
                      <a:pt x="452" y="86"/>
                    </a:cubicBezTo>
                    <a:cubicBezTo>
                      <a:pt x="452" y="86"/>
                      <a:pt x="451" y="86"/>
                      <a:pt x="451" y="87"/>
                    </a:cubicBezTo>
                    <a:cubicBezTo>
                      <a:pt x="449" y="88"/>
                      <a:pt x="443" y="89"/>
                      <a:pt x="441" y="89"/>
                    </a:cubicBezTo>
                    <a:cubicBezTo>
                      <a:pt x="438" y="89"/>
                      <a:pt x="433" y="85"/>
                      <a:pt x="433" y="82"/>
                    </a:cubicBezTo>
                    <a:cubicBezTo>
                      <a:pt x="433" y="80"/>
                      <a:pt x="433" y="80"/>
                      <a:pt x="433" y="80"/>
                    </a:cubicBezTo>
                    <a:cubicBezTo>
                      <a:pt x="430" y="80"/>
                      <a:pt x="426" y="79"/>
                      <a:pt x="424" y="73"/>
                    </a:cubicBezTo>
                    <a:cubicBezTo>
                      <a:pt x="423" y="70"/>
                      <a:pt x="421" y="69"/>
                      <a:pt x="419" y="69"/>
                    </a:cubicBezTo>
                    <a:cubicBezTo>
                      <a:pt x="419" y="68"/>
                      <a:pt x="418" y="68"/>
                      <a:pt x="417" y="68"/>
                    </a:cubicBezTo>
                    <a:cubicBezTo>
                      <a:pt x="417" y="68"/>
                      <a:pt x="417" y="68"/>
                      <a:pt x="417" y="68"/>
                    </a:cubicBezTo>
                    <a:cubicBezTo>
                      <a:pt x="416" y="68"/>
                      <a:pt x="412" y="69"/>
                      <a:pt x="410" y="70"/>
                    </a:cubicBezTo>
                    <a:cubicBezTo>
                      <a:pt x="409" y="70"/>
                      <a:pt x="409" y="71"/>
                      <a:pt x="408" y="71"/>
                    </a:cubicBezTo>
                    <a:cubicBezTo>
                      <a:pt x="405" y="72"/>
                      <a:pt x="402" y="71"/>
                      <a:pt x="399" y="70"/>
                    </a:cubicBezTo>
                    <a:cubicBezTo>
                      <a:pt x="398" y="70"/>
                      <a:pt x="397" y="70"/>
                      <a:pt x="396" y="69"/>
                    </a:cubicBezTo>
                    <a:cubicBezTo>
                      <a:pt x="393" y="69"/>
                      <a:pt x="392" y="67"/>
                      <a:pt x="390" y="65"/>
                    </a:cubicBezTo>
                    <a:cubicBezTo>
                      <a:pt x="390" y="64"/>
                      <a:pt x="389" y="63"/>
                      <a:pt x="388" y="63"/>
                    </a:cubicBezTo>
                    <a:cubicBezTo>
                      <a:pt x="387" y="63"/>
                      <a:pt x="386" y="65"/>
                      <a:pt x="386" y="66"/>
                    </a:cubicBezTo>
                    <a:cubicBezTo>
                      <a:pt x="385" y="68"/>
                      <a:pt x="383" y="70"/>
                      <a:pt x="381" y="70"/>
                    </a:cubicBezTo>
                    <a:cubicBezTo>
                      <a:pt x="378" y="70"/>
                      <a:pt x="377" y="67"/>
                      <a:pt x="373" y="60"/>
                    </a:cubicBezTo>
                    <a:cubicBezTo>
                      <a:pt x="371" y="56"/>
                      <a:pt x="369" y="52"/>
                      <a:pt x="367" y="49"/>
                    </a:cubicBezTo>
                    <a:cubicBezTo>
                      <a:pt x="366" y="46"/>
                      <a:pt x="366" y="46"/>
                      <a:pt x="366" y="46"/>
                    </a:cubicBezTo>
                    <a:cubicBezTo>
                      <a:pt x="361" y="39"/>
                      <a:pt x="354" y="28"/>
                      <a:pt x="348" y="26"/>
                    </a:cubicBezTo>
                    <a:cubicBezTo>
                      <a:pt x="344" y="24"/>
                      <a:pt x="342" y="22"/>
                      <a:pt x="341" y="20"/>
                    </a:cubicBezTo>
                    <a:cubicBezTo>
                      <a:pt x="341" y="19"/>
                      <a:pt x="341" y="17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41" y="15"/>
                      <a:pt x="339" y="16"/>
                      <a:pt x="339" y="16"/>
                    </a:cubicBezTo>
                    <a:cubicBezTo>
                      <a:pt x="338" y="17"/>
                      <a:pt x="337" y="17"/>
                      <a:pt x="336" y="18"/>
                    </a:cubicBezTo>
                    <a:cubicBezTo>
                      <a:pt x="333" y="20"/>
                      <a:pt x="331" y="22"/>
                      <a:pt x="328" y="22"/>
                    </a:cubicBezTo>
                    <a:cubicBezTo>
                      <a:pt x="328" y="22"/>
                      <a:pt x="327" y="22"/>
                      <a:pt x="327" y="22"/>
                    </a:cubicBezTo>
                    <a:cubicBezTo>
                      <a:pt x="326" y="23"/>
                      <a:pt x="325" y="24"/>
                      <a:pt x="324" y="24"/>
                    </a:cubicBezTo>
                    <a:cubicBezTo>
                      <a:pt x="321" y="26"/>
                      <a:pt x="317" y="28"/>
                      <a:pt x="315" y="27"/>
                    </a:cubicBezTo>
                    <a:cubicBezTo>
                      <a:pt x="314" y="27"/>
                      <a:pt x="313" y="27"/>
                      <a:pt x="312" y="28"/>
                    </a:cubicBezTo>
                    <a:cubicBezTo>
                      <a:pt x="311" y="29"/>
                      <a:pt x="310" y="30"/>
                      <a:pt x="308" y="30"/>
                    </a:cubicBezTo>
                    <a:cubicBezTo>
                      <a:pt x="307" y="30"/>
                      <a:pt x="306" y="29"/>
                      <a:pt x="305" y="29"/>
                    </a:cubicBezTo>
                    <a:cubicBezTo>
                      <a:pt x="304" y="28"/>
                      <a:pt x="304" y="26"/>
                      <a:pt x="304" y="26"/>
                    </a:cubicBezTo>
                    <a:cubicBezTo>
                      <a:pt x="304" y="24"/>
                      <a:pt x="305" y="23"/>
                      <a:pt x="307" y="21"/>
                    </a:cubicBezTo>
                    <a:cubicBezTo>
                      <a:pt x="305" y="22"/>
                      <a:pt x="304" y="21"/>
                      <a:pt x="303" y="20"/>
                    </a:cubicBezTo>
                    <a:cubicBezTo>
                      <a:pt x="303" y="20"/>
                      <a:pt x="302" y="20"/>
                      <a:pt x="301" y="19"/>
                    </a:cubicBezTo>
                    <a:cubicBezTo>
                      <a:pt x="301" y="20"/>
                      <a:pt x="301" y="20"/>
                      <a:pt x="301" y="20"/>
                    </a:cubicBezTo>
                    <a:cubicBezTo>
                      <a:pt x="300" y="21"/>
                      <a:pt x="299" y="22"/>
                      <a:pt x="298" y="22"/>
                    </a:cubicBezTo>
                    <a:cubicBezTo>
                      <a:pt x="298" y="22"/>
                      <a:pt x="298" y="22"/>
                      <a:pt x="297" y="21"/>
                    </a:cubicBezTo>
                    <a:cubicBezTo>
                      <a:pt x="297" y="21"/>
                      <a:pt x="297" y="21"/>
                      <a:pt x="297" y="21"/>
                    </a:cubicBezTo>
                    <a:cubicBezTo>
                      <a:pt x="297" y="21"/>
                      <a:pt x="297" y="21"/>
                      <a:pt x="297" y="21"/>
                    </a:cubicBezTo>
                    <a:cubicBezTo>
                      <a:pt x="296" y="21"/>
                      <a:pt x="296" y="21"/>
                      <a:pt x="296" y="21"/>
                    </a:cubicBezTo>
                    <a:cubicBezTo>
                      <a:pt x="296" y="21"/>
                      <a:pt x="296" y="21"/>
                      <a:pt x="296" y="21"/>
                    </a:cubicBezTo>
                    <a:cubicBezTo>
                      <a:pt x="295" y="20"/>
                      <a:pt x="294" y="19"/>
                      <a:pt x="294" y="18"/>
                    </a:cubicBezTo>
                    <a:cubicBezTo>
                      <a:pt x="294" y="17"/>
                      <a:pt x="294" y="16"/>
                      <a:pt x="293" y="16"/>
                    </a:cubicBezTo>
                    <a:cubicBezTo>
                      <a:pt x="292" y="18"/>
                      <a:pt x="287" y="19"/>
                      <a:pt x="284" y="19"/>
                    </a:cubicBezTo>
                    <a:cubicBezTo>
                      <a:pt x="284" y="19"/>
                      <a:pt x="284" y="19"/>
                      <a:pt x="284" y="19"/>
                    </a:cubicBezTo>
                    <a:cubicBezTo>
                      <a:pt x="284" y="19"/>
                      <a:pt x="284" y="19"/>
                      <a:pt x="284" y="19"/>
                    </a:cubicBezTo>
                    <a:cubicBezTo>
                      <a:pt x="282" y="19"/>
                      <a:pt x="281" y="19"/>
                      <a:pt x="280" y="18"/>
                    </a:cubicBezTo>
                    <a:cubicBezTo>
                      <a:pt x="278" y="16"/>
                      <a:pt x="280" y="14"/>
                      <a:pt x="280" y="13"/>
                    </a:cubicBezTo>
                    <a:cubicBezTo>
                      <a:pt x="281" y="12"/>
                      <a:pt x="281" y="12"/>
                      <a:pt x="281" y="12"/>
                    </a:cubicBezTo>
                    <a:cubicBezTo>
                      <a:pt x="281" y="11"/>
                      <a:pt x="280" y="10"/>
                      <a:pt x="280" y="9"/>
                    </a:cubicBezTo>
                    <a:cubicBezTo>
                      <a:pt x="279" y="8"/>
                      <a:pt x="279" y="6"/>
                      <a:pt x="279" y="4"/>
                    </a:cubicBezTo>
                    <a:cubicBezTo>
                      <a:pt x="279" y="3"/>
                      <a:pt x="279" y="3"/>
                      <a:pt x="279" y="3"/>
                    </a:cubicBezTo>
                    <a:cubicBezTo>
                      <a:pt x="278" y="2"/>
                      <a:pt x="276" y="1"/>
                      <a:pt x="275" y="1"/>
                    </a:cubicBezTo>
                    <a:cubicBezTo>
                      <a:pt x="275" y="1"/>
                      <a:pt x="274" y="1"/>
                      <a:pt x="274" y="1"/>
                    </a:cubicBezTo>
                    <a:cubicBezTo>
                      <a:pt x="271" y="2"/>
                      <a:pt x="267" y="1"/>
                      <a:pt x="264" y="0"/>
                    </a:cubicBezTo>
                    <a:cubicBezTo>
                      <a:pt x="264" y="0"/>
                      <a:pt x="264" y="0"/>
                      <a:pt x="262" y="0"/>
                    </a:cubicBezTo>
                    <a:cubicBezTo>
                      <a:pt x="258" y="0"/>
                      <a:pt x="253" y="1"/>
                      <a:pt x="253" y="2"/>
                    </a:cubicBezTo>
                    <a:cubicBezTo>
                      <a:pt x="252" y="5"/>
                      <a:pt x="248" y="6"/>
                      <a:pt x="239" y="8"/>
                    </a:cubicBezTo>
                    <a:cubicBezTo>
                      <a:pt x="238" y="8"/>
                      <a:pt x="236" y="9"/>
                      <a:pt x="235" y="9"/>
                    </a:cubicBezTo>
                    <a:cubicBezTo>
                      <a:pt x="232" y="10"/>
                      <a:pt x="223" y="11"/>
                      <a:pt x="219" y="12"/>
                    </a:cubicBezTo>
                    <a:cubicBezTo>
                      <a:pt x="217" y="12"/>
                      <a:pt x="216" y="13"/>
                      <a:pt x="215" y="13"/>
                    </a:cubicBezTo>
                    <a:cubicBezTo>
                      <a:pt x="212" y="14"/>
                      <a:pt x="210" y="15"/>
                      <a:pt x="207" y="15"/>
                    </a:cubicBezTo>
                    <a:cubicBezTo>
                      <a:pt x="200" y="15"/>
                      <a:pt x="194" y="17"/>
                      <a:pt x="191" y="19"/>
                    </a:cubicBezTo>
                    <a:cubicBezTo>
                      <a:pt x="191" y="19"/>
                      <a:pt x="190" y="19"/>
                      <a:pt x="189" y="20"/>
                    </a:cubicBezTo>
                    <a:cubicBezTo>
                      <a:pt x="187" y="20"/>
                      <a:pt x="186" y="20"/>
                      <a:pt x="184" y="20"/>
                    </a:cubicBezTo>
                    <a:cubicBezTo>
                      <a:pt x="184" y="20"/>
                      <a:pt x="184" y="20"/>
                      <a:pt x="184" y="20"/>
                    </a:cubicBezTo>
                    <a:cubicBezTo>
                      <a:pt x="184" y="20"/>
                      <a:pt x="184" y="20"/>
                      <a:pt x="184" y="20"/>
                    </a:cubicBezTo>
                    <a:cubicBezTo>
                      <a:pt x="183" y="20"/>
                      <a:pt x="182" y="20"/>
                      <a:pt x="181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20"/>
                      <a:pt x="178" y="20"/>
                      <a:pt x="177" y="20"/>
                    </a:cubicBezTo>
                    <a:cubicBezTo>
                      <a:pt x="176" y="21"/>
                      <a:pt x="174" y="21"/>
                      <a:pt x="173" y="21"/>
                    </a:cubicBezTo>
                    <a:cubicBezTo>
                      <a:pt x="172" y="21"/>
                      <a:pt x="171" y="21"/>
                      <a:pt x="171" y="21"/>
                    </a:cubicBezTo>
                    <a:cubicBezTo>
                      <a:pt x="170" y="21"/>
                      <a:pt x="169" y="21"/>
                      <a:pt x="168" y="21"/>
                    </a:cubicBezTo>
                    <a:cubicBezTo>
                      <a:pt x="168" y="22"/>
                      <a:pt x="168" y="26"/>
                      <a:pt x="169" y="27"/>
                    </a:cubicBezTo>
                    <a:cubicBezTo>
                      <a:pt x="170" y="28"/>
                      <a:pt x="173" y="29"/>
                      <a:pt x="174" y="30"/>
                    </a:cubicBezTo>
                    <a:cubicBezTo>
                      <a:pt x="177" y="31"/>
                      <a:pt x="179" y="31"/>
                      <a:pt x="179" y="33"/>
                    </a:cubicBezTo>
                    <a:cubicBezTo>
                      <a:pt x="180" y="34"/>
                      <a:pt x="180" y="34"/>
                      <a:pt x="180" y="34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78" y="36"/>
                      <a:pt x="176" y="37"/>
                      <a:pt x="170" y="37"/>
                    </a:cubicBezTo>
                    <a:cubicBezTo>
                      <a:pt x="168" y="37"/>
                      <a:pt x="167" y="37"/>
                      <a:pt x="166" y="37"/>
                    </a:cubicBezTo>
                    <a:cubicBezTo>
                      <a:pt x="165" y="37"/>
                      <a:pt x="165" y="38"/>
                      <a:pt x="165" y="38"/>
                    </a:cubicBezTo>
                    <a:cubicBezTo>
                      <a:pt x="164" y="39"/>
                      <a:pt x="164" y="41"/>
                      <a:pt x="165" y="43"/>
                    </a:cubicBezTo>
                    <a:cubicBezTo>
                      <a:pt x="166" y="44"/>
                      <a:pt x="166" y="45"/>
                      <a:pt x="165" y="46"/>
                    </a:cubicBezTo>
                    <a:cubicBezTo>
                      <a:pt x="164" y="49"/>
                      <a:pt x="159" y="51"/>
                      <a:pt x="157" y="51"/>
                    </a:cubicBezTo>
                    <a:cubicBezTo>
                      <a:pt x="157" y="51"/>
                      <a:pt x="157" y="52"/>
                      <a:pt x="158" y="52"/>
                    </a:cubicBezTo>
                    <a:cubicBezTo>
                      <a:pt x="158" y="53"/>
                      <a:pt x="159" y="53"/>
                      <a:pt x="159" y="53"/>
                    </a:cubicBezTo>
                    <a:cubicBezTo>
                      <a:pt x="161" y="53"/>
                      <a:pt x="163" y="54"/>
                      <a:pt x="165" y="55"/>
                    </a:cubicBezTo>
                    <a:cubicBezTo>
                      <a:pt x="166" y="55"/>
                      <a:pt x="167" y="56"/>
                      <a:pt x="167" y="56"/>
                    </a:cubicBezTo>
                    <a:cubicBezTo>
                      <a:pt x="171" y="56"/>
                      <a:pt x="172" y="59"/>
                      <a:pt x="172" y="66"/>
                    </a:cubicBezTo>
                    <a:cubicBezTo>
                      <a:pt x="172" y="68"/>
                      <a:pt x="171" y="72"/>
                      <a:pt x="163" y="72"/>
                    </a:cubicBezTo>
                    <a:cubicBezTo>
                      <a:pt x="160" y="72"/>
                      <a:pt x="158" y="71"/>
                      <a:pt x="157" y="70"/>
                    </a:cubicBezTo>
                    <a:cubicBezTo>
                      <a:pt x="156" y="69"/>
                      <a:pt x="155" y="69"/>
                      <a:pt x="155" y="68"/>
                    </a:cubicBezTo>
                    <a:cubicBezTo>
                      <a:pt x="155" y="69"/>
                      <a:pt x="155" y="69"/>
                      <a:pt x="154" y="70"/>
                    </a:cubicBezTo>
                    <a:cubicBezTo>
                      <a:pt x="154" y="71"/>
                      <a:pt x="153" y="73"/>
                      <a:pt x="152" y="74"/>
                    </a:cubicBezTo>
                    <a:cubicBezTo>
                      <a:pt x="151" y="74"/>
                      <a:pt x="151" y="74"/>
                      <a:pt x="150" y="74"/>
                    </a:cubicBezTo>
                    <a:cubicBezTo>
                      <a:pt x="150" y="74"/>
                      <a:pt x="150" y="74"/>
                      <a:pt x="149" y="74"/>
                    </a:cubicBezTo>
                    <a:cubicBezTo>
                      <a:pt x="148" y="73"/>
                      <a:pt x="148" y="73"/>
                      <a:pt x="147" y="72"/>
                    </a:cubicBezTo>
                    <a:cubicBezTo>
                      <a:pt x="146" y="71"/>
                      <a:pt x="146" y="70"/>
                      <a:pt x="145" y="70"/>
                    </a:cubicBezTo>
                    <a:cubicBezTo>
                      <a:pt x="143" y="70"/>
                      <a:pt x="138" y="70"/>
                      <a:pt x="136" y="66"/>
                    </a:cubicBezTo>
                    <a:cubicBezTo>
                      <a:pt x="136" y="65"/>
                      <a:pt x="135" y="64"/>
                      <a:pt x="133" y="64"/>
                    </a:cubicBezTo>
                    <a:cubicBezTo>
                      <a:pt x="131" y="64"/>
                      <a:pt x="129" y="65"/>
                      <a:pt x="128" y="66"/>
                    </a:cubicBezTo>
                    <a:cubicBezTo>
                      <a:pt x="127" y="67"/>
                      <a:pt x="126" y="68"/>
                      <a:pt x="124" y="68"/>
                    </a:cubicBezTo>
                    <a:cubicBezTo>
                      <a:pt x="122" y="68"/>
                      <a:pt x="121" y="67"/>
                      <a:pt x="120" y="66"/>
                    </a:cubicBezTo>
                    <a:cubicBezTo>
                      <a:pt x="119" y="65"/>
                      <a:pt x="119" y="65"/>
                      <a:pt x="119" y="65"/>
                    </a:cubicBezTo>
                    <a:cubicBezTo>
                      <a:pt x="119" y="65"/>
                      <a:pt x="119" y="65"/>
                      <a:pt x="118" y="65"/>
                    </a:cubicBezTo>
                    <a:cubicBezTo>
                      <a:pt x="115" y="65"/>
                      <a:pt x="112" y="67"/>
                      <a:pt x="111" y="68"/>
                    </a:cubicBezTo>
                    <a:cubicBezTo>
                      <a:pt x="110" y="70"/>
                      <a:pt x="108" y="72"/>
                      <a:pt x="104" y="72"/>
                    </a:cubicBezTo>
                    <a:cubicBezTo>
                      <a:pt x="102" y="72"/>
                      <a:pt x="100" y="71"/>
                      <a:pt x="98" y="70"/>
                    </a:cubicBezTo>
                    <a:cubicBezTo>
                      <a:pt x="96" y="69"/>
                      <a:pt x="95" y="68"/>
                      <a:pt x="94" y="68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4" y="72"/>
                      <a:pt x="92" y="72"/>
                      <a:pt x="92" y="72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91" y="72"/>
                      <a:pt x="90" y="72"/>
                      <a:pt x="90" y="72"/>
                    </a:cubicBezTo>
                    <a:cubicBezTo>
                      <a:pt x="90" y="72"/>
                      <a:pt x="90" y="72"/>
                      <a:pt x="90" y="71"/>
                    </a:cubicBezTo>
                    <a:cubicBezTo>
                      <a:pt x="90" y="71"/>
                      <a:pt x="90" y="71"/>
                      <a:pt x="90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8" y="70"/>
                      <a:pt x="88" y="69"/>
                      <a:pt x="88" y="69"/>
                    </a:cubicBezTo>
                    <a:cubicBezTo>
                      <a:pt x="88" y="69"/>
                      <a:pt x="88" y="69"/>
                      <a:pt x="88" y="68"/>
                    </a:cubicBezTo>
                    <a:cubicBezTo>
                      <a:pt x="88" y="68"/>
                      <a:pt x="87" y="67"/>
                      <a:pt x="87" y="67"/>
                    </a:cubicBezTo>
                    <a:cubicBezTo>
                      <a:pt x="87" y="67"/>
                      <a:pt x="86" y="66"/>
                      <a:pt x="85" y="65"/>
                    </a:cubicBezTo>
                    <a:cubicBezTo>
                      <a:pt x="84" y="64"/>
                      <a:pt x="81" y="62"/>
                      <a:pt x="80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8" y="60"/>
                      <a:pt x="75" y="59"/>
                      <a:pt x="73" y="59"/>
                    </a:cubicBezTo>
                    <a:cubicBezTo>
                      <a:pt x="69" y="58"/>
                      <a:pt x="66" y="58"/>
                      <a:pt x="65" y="55"/>
                    </a:cubicBezTo>
                    <a:cubicBezTo>
                      <a:pt x="65" y="55"/>
                      <a:pt x="64" y="55"/>
                      <a:pt x="63" y="55"/>
                    </a:cubicBezTo>
                    <a:cubicBezTo>
                      <a:pt x="62" y="55"/>
                      <a:pt x="61" y="55"/>
                      <a:pt x="61" y="56"/>
                    </a:cubicBezTo>
                    <a:cubicBezTo>
                      <a:pt x="60" y="58"/>
                      <a:pt x="58" y="59"/>
                      <a:pt x="57" y="59"/>
                    </a:cubicBezTo>
                    <a:cubicBezTo>
                      <a:pt x="55" y="59"/>
                      <a:pt x="54" y="58"/>
                      <a:pt x="53" y="57"/>
                    </a:cubicBezTo>
                    <a:cubicBezTo>
                      <a:pt x="53" y="57"/>
                      <a:pt x="52" y="57"/>
                      <a:pt x="52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0" y="57"/>
                      <a:pt x="47" y="58"/>
                      <a:pt x="46" y="59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5" y="59"/>
                      <a:pt x="44" y="60"/>
                      <a:pt x="43" y="60"/>
                    </a:cubicBezTo>
                    <a:cubicBezTo>
                      <a:pt x="39" y="63"/>
                      <a:pt x="35" y="65"/>
                      <a:pt x="32" y="65"/>
                    </a:cubicBezTo>
                    <a:cubicBezTo>
                      <a:pt x="32" y="65"/>
                      <a:pt x="32" y="66"/>
                      <a:pt x="32" y="66"/>
                    </a:cubicBezTo>
                    <a:cubicBezTo>
                      <a:pt x="31" y="67"/>
                      <a:pt x="31" y="69"/>
                      <a:pt x="29" y="70"/>
                    </a:cubicBezTo>
                    <a:cubicBezTo>
                      <a:pt x="28" y="70"/>
                      <a:pt x="28" y="70"/>
                      <a:pt x="27" y="70"/>
                    </a:cubicBezTo>
                    <a:cubicBezTo>
                      <a:pt x="26" y="71"/>
                      <a:pt x="25" y="71"/>
                      <a:pt x="25" y="71"/>
                    </a:cubicBezTo>
                    <a:cubicBezTo>
                      <a:pt x="25" y="72"/>
                      <a:pt x="25" y="73"/>
                      <a:pt x="25" y="74"/>
                    </a:cubicBezTo>
                    <a:cubicBezTo>
                      <a:pt x="25" y="74"/>
                      <a:pt x="26" y="75"/>
                      <a:pt x="26" y="75"/>
                    </a:cubicBezTo>
                    <a:cubicBezTo>
                      <a:pt x="26" y="76"/>
                      <a:pt x="27" y="78"/>
                      <a:pt x="27" y="79"/>
                    </a:cubicBezTo>
                    <a:cubicBezTo>
                      <a:pt x="27" y="80"/>
                      <a:pt x="26" y="80"/>
                      <a:pt x="26" y="81"/>
                    </a:cubicBezTo>
                    <a:cubicBezTo>
                      <a:pt x="26" y="82"/>
                      <a:pt x="25" y="83"/>
                      <a:pt x="23" y="83"/>
                    </a:cubicBezTo>
                    <a:cubicBezTo>
                      <a:pt x="22" y="84"/>
                      <a:pt x="22" y="84"/>
                      <a:pt x="21" y="84"/>
                    </a:cubicBezTo>
                    <a:cubicBezTo>
                      <a:pt x="18" y="84"/>
                      <a:pt x="17" y="81"/>
                      <a:pt x="15" y="79"/>
                    </a:cubicBezTo>
                    <a:cubicBezTo>
                      <a:pt x="14" y="78"/>
                      <a:pt x="13" y="76"/>
                      <a:pt x="12" y="76"/>
                    </a:cubicBezTo>
                    <a:cubicBezTo>
                      <a:pt x="12" y="75"/>
                      <a:pt x="11" y="75"/>
                      <a:pt x="11" y="75"/>
                    </a:cubicBezTo>
                    <a:cubicBezTo>
                      <a:pt x="10" y="75"/>
                      <a:pt x="9" y="76"/>
                      <a:pt x="9" y="78"/>
                    </a:cubicBezTo>
                    <a:cubicBezTo>
                      <a:pt x="9" y="81"/>
                      <a:pt x="7" y="82"/>
                      <a:pt x="5" y="83"/>
                    </a:cubicBezTo>
                    <a:cubicBezTo>
                      <a:pt x="4" y="84"/>
                      <a:pt x="3" y="85"/>
                      <a:pt x="3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3" y="87"/>
                      <a:pt x="3" y="87"/>
                      <a:pt x="4" y="87"/>
                    </a:cubicBezTo>
                    <a:cubicBezTo>
                      <a:pt x="5" y="88"/>
                      <a:pt x="6" y="89"/>
                      <a:pt x="6" y="90"/>
                    </a:cubicBezTo>
                    <a:cubicBezTo>
                      <a:pt x="6" y="93"/>
                      <a:pt x="4" y="94"/>
                      <a:pt x="1" y="96"/>
                    </a:cubicBezTo>
                    <a:cubicBezTo>
                      <a:pt x="1" y="96"/>
                      <a:pt x="0" y="99"/>
                      <a:pt x="0" y="100"/>
                    </a:cubicBezTo>
                    <a:cubicBezTo>
                      <a:pt x="0" y="100"/>
                      <a:pt x="1" y="100"/>
                      <a:pt x="1" y="100"/>
                    </a:cubicBezTo>
                    <a:cubicBezTo>
                      <a:pt x="3" y="101"/>
                      <a:pt x="7" y="102"/>
                      <a:pt x="6" y="106"/>
                    </a:cubicBezTo>
                    <a:cubicBezTo>
                      <a:pt x="6" y="107"/>
                      <a:pt x="6" y="108"/>
                      <a:pt x="6" y="109"/>
                    </a:cubicBezTo>
                    <a:cubicBezTo>
                      <a:pt x="8" y="109"/>
                      <a:pt x="9" y="109"/>
                      <a:pt x="11" y="109"/>
                    </a:cubicBezTo>
                    <a:cubicBezTo>
                      <a:pt x="12" y="109"/>
                      <a:pt x="12" y="109"/>
                      <a:pt x="13" y="109"/>
                    </a:cubicBezTo>
                    <a:cubicBezTo>
                      <a:pt x="13" y="109"/>
                      <a:pt x="14" y="109"/>
                      <a:pt x="14" y="109"/>
                    </a:cubicBezTo>
                    <a:cubicBezTo>
                      <a:pt x="17" y="109"/>
                      <a:pt x="18" y="111"/>
                      <a:pt x="20" y="113"/>
                    </a:cubicBezTo>
                    <a:cubicBezTo>
                      <a:pt x="21" y="115"/>
                      <a:pt x="22" y="116"/>
                      <a:pt x="23" y="118"/>
                    </a:cubicBezTo>
                    <a:cubicBezTo>
                      <a:pt x="26" y="121"/>
                      <a:pt x="27" y="123"/>
                      <a:pt x="27" y="125"/>
                    </a:cubicBezTo>
                    <a:cubicBezTo>
                      <a:pt x="26" y="127"/>
                      <a:pt x="25" y="127"/>
                      <a:pt x="24" y="128"/>
                    </a:cubicBezTo>
                    <a:cubicBezTo>
                      <a:pt x="24" y="128"/>
                      <a:pt x="25" y="129"/>
                      <a:pt x="26" y="129"/>
                    </a:cubicBezTo>
                    <a:cubicBezTo>
                      <a:pt x="27" y="129"/>
                      <a:pt x="27" y="130"/>
                      <a:pt x="28" y="130"/>
                    </a:cubicBezTo>
                    <a:cubicBezTo>
                      <a:pt x="28" y="130"/>
                      <a:pt x="28" y="130"/>
                      <a:pt x="29" y="131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30"/>
                      <a:pt x="30" y="130"/>
                      <a:pt x="30" y="130"/>
                    </a:cubicBezTo>
                    <a:close/>
                    <a:moveTo>
                      <a:pt x="311" y="132"/>
                    </a:moveTo>
                    <a:cubicBezTo>
                      <a:pt x="315" y="128"/>
                      <a:pt x="324" y="126"/>
                      <a:pt x="332" y="126"/>
                    </a:cubicBezTo>
                    <a:cubicBezTo>
                      <a:pt x="336" y="126"/>
                      <a:pt x="339" y="126"/>
                      <a:pt x="342" y="127"/>
                    </a:cubicBezTo>
                    <a:cubicBezTo>
                      <a:pt x="347" y="128"/>
                      <a:pt x="356" y="127"/>
                      <a:pt x="363" y="126"/>
                    </a:cubicBezTo>
                    <a:cubicBezTo>
                      <a:pt x="366" y="126"/>
                      <a:pt x="369" y="125"/>
                      <a:pt x="370" y="126"/>
                    </a:cubicBezTo>
                    <a:cubicBezTo>
                      <a:pt x="371" y="126"/>
                      <a:pt x="372" y="127"/>
                      <a:pt x="372" y="129"/>
                    </a:cubicBezTo>
                    <a:cubicBezTo>
                      <a:pt x="372" y="132"/>
                      <a:pt x="366" y="135"/>
                      <a:pt x="358" y="135"/>
                    </a:cubicBezTo>
                    <a:cubicBezTo>
                      <a:pt x="356" y="135"/>
                      <a:pt x="353" y="135"/>
                      <a:pt x="350" y="134"/>
                    </a:cubicBezTo>
                    <a:cubicBezTo>
                      <a:pt x="346" y="134"/>
                      <a:pt x="342" y="134"/>
                      <a:pt x="338" y="134"/>
                    </a:cubicBezTo>
                    <a:cubicBezTo>
                      <a:pt x="329" y="134"/>
                      <a:pt x="324" y="135"/>
                      <a:pt x="321" y="139"/>
                    </a:cubicBezTo>
                    <a:cubicBezTo>
                      <a:pt x="316" y="143"/>
                      <a:pt x="317" y="147"/>
                      <a:pt x="317" y="149"/>
                    </a:cubicBezTo>
                    <a:cubicBezTo>
                      <a:pt x="317" y="150"/>
                      <a:pt x="317" y="153"/>
                      <a:pt x="314" y="154"/>
                    </a:cubicBezTo>
                    <a:cubicBezTo>
                      <a:pt x="313" y="154"/>
                      <a:pt x="313" y="154"/>
                      <a:pt x="313" y="154"/>
                    </a:cubicBezTo>
                    <a:cubicBezTo>
                      <a:pt x="312" y="154"/>
                      <a:pt x="310" y="153"/>
                      <a:pt x="309" y="150"/>
                    </a:cubicBezTo>
                    <a:cubicBezTo>
                      <a:pt x="307" y="145"/>
                      <a:pt x="307" y="136"/>
                      <a:pt x="311" y="132"/>
                    </a:cubicBezTo>
                    <a:close/>
                    <a:moveTo>
                      <a:pt x="151" y="128"/>
                    </a:moveTo>
                    <a:cubicBezTo>
                      <a:pt x="152" y="127"/>
                      <a:pt x="153" y="127"/>
                      <a:pt x="156" y="127"/>
                    </a:cubicBezTo>
                    <a:cubicBezTo>
                      <a:pt x="159" y="127"/>
                      <a:pt x="169" y="128"/>
                      <a:pt x="170" y="132"/>
                    </a:cubicBezTo>
                    <a:cubicBezTo>
                      <a:pt x="171" y="133"/>
                      <a:pt x="171" y="134"/>
                      <a:pt x="170" y="135"/>
                    </a:cubicBezTo>
                    <a:cubicBezTo>
                      <a:pt x="169" y="136"/>
                      <a:pt x="168" y="137"/>
                      <a:pt x="166" y="137"/>
                    </a:cubicBezTo>
                    <a:cubicBezTo>
                      <a:pt x="163" y="137"/>
                      <a:pt x="152" y="134"/>
                      <a:pt x="151" y="131"/>
                    </a:cubicBezTo>
                    <a:cubicBezTo>
                      <a:pt x="151" y="130"/>
                      <a:pt x="151" y="129"/>
                      <a:pt x="151" y="128"/>
                    </a:cubicBez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 dirty="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45" name="Freeform 744"/>
              <p:cNvSpPr/>
              <p:nvPr/>
            </p:nvSpPr>
            <p:spPr>
              <a:xfrm rot="869446">
                <a:off x="5630852" y="3005118"/>
                <a:ext cx="128680" cy="89065"/>
              </a:xfrm>
              <a:custGeom>
                <a:avLst/>
                <a:gdLst>
                  <a:gd name="connsiteX0" fmla="*/ 3330 w 128680"/>
                  <a:gd name="connsiteY0" fmla="*/ 23091 h 89065"/>
                  <a:gd name="connsiteX1" fmla="*/ 3330 w 128680"/>
                  <a:gd name="connsiteY1" fmla="*/ 23091 h 89065"/>
                  <a:gd name="connsiteX2" fmla="*/ 3330 w 128680"/>
                  <a:gd name="connsiteY2" fmla="*/ 75870 h 89065"/>
                  <a:gd name="connsiteX3" fmla="*/ 9927 w 128680"/>
                  <a:gd name="connsiteY3" fmla="*/ 82468 h 89065"/>
                  <a:gd name="connsiteX4" fmla="*/ 29719 w 128680"/>
                  <a:gd name="connsiteY4" fmla="*/ 89065 h 89065"/>
                  <a:gd name="connsiteX5" fmla="*/ 39616 w 128680"/>
                  <a:gd name="connsiteY5" fmla="*/ 85766 h 89065"/>
                  <a:gd name="connsiteX6" fmla="*/ 42914 w 128680"/>
                  <a:gd name="connsiteY6" fmla="*/ 75870 h 89065"/>
                  <a:gd name="connsiteX7" fmla="*/ 49512 w 128680"/>
                  <a:gd name="connsiteY7" fmla="*/ 69273 h 89065"/>
                  <a:gd name="connsiteX8" fmla="*/ 52810 w 128680"/>
                  <a:gd name="connsiteY8" fmla="*/ 59377 h 89065"/>
                  <a:gd name="connsiteX9" fmla="*/ 72603 w 128680"/>
                  <a:gd name="connsiteY9" fmla="*/ 49481 h 89065"/>
                  <a:gd name="connsiteX10" fmla="*/ 79200 w 128680"/>
                  <a:gd name="connsiteY10" fmla="*/ 42883 h 89065"/>
                  <a:gd name="connsiteX11" fmla="*/ 98992 w 128680"/>
                  <a:gd name="connsiteY11" fmla="*/ 36286 h 89065"/>
                  <a:gd name="connsiteX12" fmla="*/ 108888 w 128680"/>
                  <a:gd name="connsiteY12" fmla="*/ 32987 h 89065"/>
                  <a:gd name="connsiteX13" fmla="*/ 118784 w 128680"/>
                  <a:gd name="connsiteY13" fmla="*/ 29688 h 89065"/>
                  <a:gd name="connsiteX14" fmla="*/ 128680 w 128680"/>
                  <a:gd name="connsiteY14" fmla="*/ 26390 h 89065"/>
                  <a:gd name="connsiteX15" fmla="*/ 125382 w 128680"/>
                  <a:gd name="connsiteY15" fmla="*/ 9896 h 89065"/>
                  <a:gd name="connsiteX16" fmla="*/ 105590 w 128680"/>
                  <a:gd name="connsiteY16" fmla="*/ 3299 h 89065"/>
                  <a:gd name="connsiteX17" fmla="*/ 95693 w 128680"/>
                  <a:gd name="connsiteY17" fmla="*/ 0 h 89065"/>
                  <a:gd name="connsiteX18" fmla="*/ 62706 w 128680"/>
                  <a:gd name="connsiteY18" fmla="*/ 3299 h 89065"/>
                  <a:gd name="connsiteX19" fmla="*/ 42914 w 128680"/>
                  <a:gd name="connsiteY19" fmla="*/ 9896 h 89065"/>
                  <a:gd name="connsiteX20" fmla="*/ 19823 w 128680"/>
                  <a:gd name="connsiteY20" fmla="*/ 19792 h 89065"/>
                  <a:gd name="connsiteX21" fmla="*/ 9927 w 128680"/>
                  <a:gd name="connsiteY21" fmla="*/ 23091 h 89065"/>
                  <a:gd name="connsiteX22" fmla="*/ 31 w 128680"/>
                  <a:gd name="connsiteY22" fmla="*/ 42883 h 89065"/>
                  <a:gd name="connsiteX23" fmla="*/ 3330 w 128680"/>
                  <a:gd name="connsiteY23" fmla="*/ 23091 h 89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8680" h="89065">
                    <a:moveTo>
                      <a:pt x="3330" y="23091"/>
                    </a:moveTo>
                    <a:lnTo>
                      <a:pt x="3330" y="23091"/>
                    </a:lnTo>
                    <a:cubicBezTo>
                      <a:pt x="1181" y="42426"/>
                      <a:pt x="-2946" y="57041"/>
                      <a:pt x="3330" y="75870"/>
                    </a:cubicBezTo>
                    <a:cubicBezTo>
                      <a:pt x="4313" y="78821"/>
                      <a:pt x="7145" y="81077"/>
                      <a:pt x="9927" y="82468"/>
                    </a:cubicBezTo>
                    <a:cubicBezTo>
                      <a:pt x="16147" y="85578"/>
                      <a:pt x="29719" y="89065"/>
                      <a:pt x="29719" y="89065"/>
                    </a:cubicBezTo>
                    <a:cubicBezTo>
                      <a:pt x="33018" y="87965"/>
                      <a:pt x="37157" y="88225"/>
                      <a:pt x="39616" y="85766"/>
                    </a:cubicBezTo>
                    <a:cubicBezTo>
                      <a:pt x="42075" y="83307"/>
                      <a:pt x="41125" y="78852"/>
                      <a:pt x="42914" y="75870"/>
                    </a:cubicBezTo>
                    <a:cubicBezTo>
                      <a:pt x="44514" y="73203"/>
                      <a:pt x="47313" y="71472"/>
                      <a:pt x="49512" y="69273"/>
                    </a:cubicBezTo>
                    <a:cubicBezTo>
                      <a:pt x="50611" y="65974"/>
                      <a:pt x="50638" y="62092"/>
                      <a:pt x="52810" y="59377"/>
                    </a:cubicBezTo>
                    <a:cubicBezTo>
                      <a:pt x="57462" y="53562"/>
                      <a:pt x="66082" y="51654"/>
                      <a:pt x="72603" y="49481"/>
                    </a:cubicBezTo>
                    <a:cubicBezTo>
                      <a:pt x="74802" y="47282"/>
                      <a:pt x="76418" y="44274"/>
                      <a:pt x="79200" y="42883"/>
                    </a:cubicBezTo>
                    <a:cubicBezTo>
                      <a:pt x="85420" y="39773"/>
                      <a:pt x="92395" y="38485"/>
                      <a:pt x="98992" y="36286"/>
                    </a:cubicBezTo>
                    <a:lnTo>
                      <a:pt x="108888" y="32987"/>
                    </a:lnTo>
                    <a:lnTo>
                      <a:pt x="118784" y="29688"/>
                    </a:lnTo>
                    <a:lnTo>
                      <a:pt x="128680" y="26390"/>
                    </a:lnTo>
                    <a:cubicBezTo>
                      <a:pt x="127581" y="20892"/>
                      <a:pt x="129347" y="13861"/>
                      <a:pt x="125382" y="9896"/>
                    </a:cubicBezTo>
                    <a:cubicBezTo>
                      <a:pt x="120465" y="4979"/>
                      <a:pt x="112187" y="5498"/>
                      <a:pt x="105590" y="3299"/>
                    </a:cubicBezTo>
                    <a:lnTo>
                      <a:pt x="95693" y="0"/>
                    </a:lnTo>
                    <a:cubicBezTo>
                      <a:pt x="84697" y="1100"/>
                      <a:pt x="73567" y="1263"/>
                      <a:pt x="62706" y="3299"/>
                    </a:cubicBezTo>
                    <a:cubicBezTo>
                      <a:pt x="55871" y="4581"/>
                      <a:pt x="49511" y="7697"/>
                      <a:pt x="42914" y="9896"/>
                    </a:cubicBezTo>
                    <a:cubicBezTo>
                      <a:pt x="19714" y="17629"/>
                      <a:pt x="48345" y="7568"/>
                      <a:pt x="19823" y="19792"/>
                    </a:cubicBezTo>
                    <a:cubicBezTo>
                      <a:pt x="16627" y="21162"/>
                      <a:pt x="13226" y="21991"/>
                      <a:pt x="9927" y="23091"/>
                    </a:cubicBezTo>
                    <a:cubicBezTo>
                      <a:pt x="3478" y="32765"/>
                      <a:pt x="2762" y="31958"/>
                      <a:pt x="31" y="42883"/>
                    </a:cubicBezTo>
                    <a:cubicBezTo>
                      <a:pt x="-236" y="43950"/>
                      <a:pt x="2780" y="26390"/>
                      <a:pt x="3330" y="230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46" name="Text Placeholder 33"/>
          <p:cNvSpPr txBox="1">
            <a:spLocks/>
          </p:cNvSpPr>
          <p:nvPr/>
        </p:nvSpPr>
        <p:spPr>
          <a:xfrm>
            <a:off x="945173" y="3464568"/>
            <a:ext cx="722778" cy="4201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ur-PK" sz="1600" dirty="0">
                <a:solidFill>
                  <a:schemeClr val="accent4">
                    <a:lumMod val="50000"/>
                  </a:schemeClr>
                </a:solidFill>
                <a:latin typeface="Source Sans Pro"/>
                <a:cs typeface="Source Sans Pro"/>
              </a:rPr>
              <a:t>الجزائر</a:t>
            </a:r>
            <a:endParaRPr lang="en-AU" sz="1600" dirty="0">
              <a:solidFill>
                <a:schemeClr val="accent4">
                  <a:lumMod val="50000"/>
                </a:schemeClr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Source Sans Pro"/>
                <a:cs typeface="Source Sans Pro"/>
              </a:rPr>
              <a:t>(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latin typeface="Source Sans Pro"/>
                <a:cs typeface="Source Sans Pro"/>
              </a:rPr>
              <a:t>dz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Source Sans Pro"/>
                <a:cs typeface="Source Sans Pro"/>
              </a:rPr>
              <a:t>)</a:t>
            </a:r>
            <a:endParaRPr lang="en-AU" sz="16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47" name="Title 5"/>
          <p:cNvSpPr txBox="1">
            <a:spLocks/>
          </p:cNvSpPr>
          <p:nvPr/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 defTabSz="457200" rtl="0" eaLnBrk="1" latinLnBrk="0" hangingPunct="1">
              <a:lnSpc>
                <a:spcPts val="398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bg1"/>
                </a:solidFill>
                <a:latin typeface="Source Sans Pro"/>
                <a:ea typeface="+mj-ea"/>
                <a:cs typeface="Source Sans Pro"/>
              </a:defRPr>
            </a:lvl1pPr>
          </a:lstStyle>
          <a:p>
            <a:r>
              <a:rPr lang="en-US"/>
              <a:t>IDN Country Code Top-Level Domains</a:t>
            </a:r>
            <a:endParaRPr lang="en-US" dirty="0"/>
          </a:p>
        </p:txBody>
      </p:sp>
      <p:sp>
        <p:nvSpPr>
          <p:cNvPr id="748" name="Text Placeholder 33"/>
          <p:cNvSpPr txBox="1">
            <a:spLocks/>
          </p:cNvSpPr>
          <p:nvPr/>
        </p:nvSpPr>
        <p:spPr>
          <a:xfrm>
            <a:off x="3877627" y="1955157"/>
            <a:ext cx="447378" cy="4201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y-AM" sz="1600" dirty="0">
                <a:solidFill>
                  <a:srgbClr val="236D7F"/>
                </a:solidFill>
                <a:latin typeface="Source Sans Pro"/>
                <a:cs typeface="Source Sans Pro"/>
              </a:rPr>
              <a:t>հայ</a:t>
            </a:r>
            <a:endParaRPr lang="en-AU" sz="1600" dirty="0">
              <a:solidFill>
                <a:srgbClr val="236D7F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(am)</a:t>
            </a:r>
            <a:endParaRPr lang="en-AU" sz="1600" dirty="0">
              <a:solidFill>
                <a:srgbClr val="236D7F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49" name="Text Placeholder 33"/>
          <p:cNvSpPr txBox="1">
            <a:spLocks/>
          </p:cNvSpPr>
          <p:nvPr/>
        </p:nvSpPr>
        <p:spPr>
          <a:xfrm>
            <a:off x="5855453" y="3263957"/>
            <a:ext cx="495573" cy="4201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as-IN" sz="1600" dirty="0">
                <a:solidFill>
                  <a:srgbClr val="236D7F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বাংলা</a:t>
            </a:r>
            <a:endParaRPr lang="en-US" sz="1600" dirty="0">
              <a:solidFill>
                <a:srgbClr val="236D7F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rgbClr val="236D7F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(</a:t>
            </a:r>
            <a:r>
              <a:rPr lang="en-US" sz="1600" dirty="0" err="1">
                <a:solidFill>
                  <a:srgbClr val="236D7F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bd</a:t>
            </a:r>
            <a:r>
              <a:rPr lang="en-US" sz="1600" dirty="0">
                <a:solidFill>
                  <a:srgbClr val="236D7F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)</a:t>
            </a:r>
            <a:endParaRPr lang="en-AU" sz="1600" dirty="0">
              <a:solidFill>
                <a:srgbClr val="236D7F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50" name="Text Placeholder 33"/>
          <p:cNvSpPr txBox="1">
            <a:spLocks/>
          </p:cNvSpPr>
          <p:nvPr/>
        </p:nvSpPr>
        <p:spPr>
          <a:xfrm>
            <a:off x="2301937" y="1199971"/>
            <a:ext cx="669140" cy="4201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az-Cyrl-AZ" sz="1600" dirty="0">
                <a:solidFill>
                  <a:schemeClr val="accent5"/>
                </a:solidFill>
                <a:latin typeface="Source Sans Pro"/>
                <a:cs typeface="Source Sans Pro"/>
              </a:rPr>
              <a:t>бел</a:t>
            </a:r>
            <a:endParaRPr lang="en-AU" sz="1600" dirty="0">
              <a:solidFill>
                <a:schemeClr val="accent5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chemeClr val="accent5"/>
                </a:solidFill>
                <a:latin typeface="Source Sans Pro"/>
                <a:cs typeface="Source Sans Pro"/>
              </a:rPr>
              <a:t>(by)</a:t>
            </a:r>
            <a:endParaRPr lang="en-AU" sz="1600" dirty="0">
              <a:solidFill>
                <a:schemeClr val="accent5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51" name="Text Placeholder 33"/>
          <p:cNvSpPr txBox="1">
            <a:spLocks/>
          </p:cNvSpPr>
          <p:nvPr/>
        </p:nvSpPr>
        <p:spPr>
          <a:xfrm>
            <a:off x="6644263" y="3192678"/>
            <a:ext cx="505194" cy="420123"/>
          </a:xfrm>
          <a:prstGeom prst="rect">
            <a:avLst/>
          </a:prstGeom>
          <a:solidFill>
            <a:srgbClr val="DBF0F5"/>
          </a:solidFill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ja-JP" alt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中国中國</a:t>
            </a:r>
            <a:endParaRPr lang="en-AU" sz="1600" dirty="0">
              <a:solidFill>
                <a:srgbClr val="236D7F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(</a:t>
            </a:r>
            <a:r>
              <a:rPr lang="en-US" sz="1600" dirty="0" err="1">
                <a:solidFill>
                  <a:srgbClr val="236D7F"/>
                </a:solidFill>
                <a:latin typeface="Source Sans Pro"/>
                <a:cs typeface="Source Sans Pro"/>
              </a:rPr>
              <a:t>cn</a:t>
            </a:r>
            <a:r>
              <a:rPr 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)</a:t>
            </a:r>
            <a:endParaRPr lang="en-AU" sz="1600" dirty="0">
              <a:solidFill>
                <a:srgbClr val="236D7F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52" name="Text Placeholder 33"/>
          <p:cNvSpPr txBox="1">
            <a:spLocks/>
          </p:cNvSpPr>
          <p:nvPr/>
        </p:nvSpPr>
        <p:spPr>
          <a:xfrm>
            <a:off x="2562529" y="3552252"/>
            <a:ext cx="447378" cy="4201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ur-PK" sz="1400" dirty="0">
                <a:solidFill>
                  <a:srgbClr val="84480E"/>
                </a:solidFill>
                <a:latin typeface="Source Sans Pro"/>
                <a:cs typeface="Source Sans Pro"/>
              </a:rPr>
              <a:t>مصر</a:t>
            </a:r>
            <a:endParaRPr lang="en-AU" sz="1400" dirty="0">
              <a:solidFill>
                <a:srgbClr val="84480E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84480E"/>
                </a:solidFill>
                <a:latin typeface="Source Sans Pro"/>
                <a:cs typeface="Source Sans Pro"/>
              </a:rPr>
              <a:t>(</a:t>
            </a:r>
            <a:r>
              <a:rPr lang="en-US" sz="1400" dirty="0" err="1">
                <a:solidFill>
                  <a:srgbClr val="84480E"/>
                </a:solidFill>
                <a:latin typeface="Source Sans Pro"/>
                <a:cs typeface="Source Sans Pro"/>
              </a:rPr>
              <a:t>eg</a:t>
            </a:r>
            <a:r>
              <a:rPr lang="en-US" sz="1400" dirty="0">
                <a:solidFill>
                  <a:srgbClr val="84480E"/>
                </a:solidFill>
                <a:latin typeface="Source Sans Pro"/>
                <a:cs typeface="Source Sans Pro"/>
              </a:rPr>
              <a:t>)</a:t>
            </a:r>
            <a:endParaRPr lang="en-AU" sz="1400" dirty="0">
              <a:solidFill>
                <a:srgbClr val="84480E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53" name="Text Placeholder 33"/>
          <p:cNvSpPr txBox="1">
            <a:spLocks/>
          </p:cNvSpPr>
          <p:nvPr/>
        </p:nvSpPr>
        <p:spPr>
          <a:xfrm>
            <a:off x="3310988" y="1495730"/>
            <a:ext cx="447378" cy="4201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ka-G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</a:rPr>
              <a:t>გე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</a:rPr>
              <a:t>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</a:rPr>
              <a:t>ge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</a:rPr>
              <a:t>)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54" name="Text Placeholder 33"/>
          <p:cNvSpPr txBox="1">
            <a:spLocks/>
          </p:cNvSpPr>
          <p:nvPr/>
        </p:nvSpPr>
        <p:spPr>
          <a:xfrm>
            <a:off x="7704019" y="4145223"/>
            <a:ext cx="447378" cy="4201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ja-JP" alt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香港</a:t>
            </a:r>
            <a:endParaRPr lang="en-AU" sz="1600" dirty="0">
              <a:solidFill>
                <a:srgbClr val="236D7F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(</a:t>
            </a:r>
            <a:r>
              <a:rPr lang="en-US" sz="1600" dirty="0" err="1">
                <a:solidFill>
                  <a:srgbClr val="236D7F"/>
                </a:solidFill>
                <a:latin typeface="Source Sans Pro"/>
                <a:cs typeface="Source Sans Pro"/>
              </a:rPr>
              <a:t>hk</a:t>
            </a:r>
            <a:r>
              <a:rPr 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)</a:t>
            </a:r>
            <a:endParaRPr lang="en-AU" sz="1600" dirty="0">
              <a:solidFill>
                <a:srgbClr val="236D7F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55" name="Text Placeholder 33"/>
          <p:cNvSpPr txBox="1">
            <a:spLocks/>
          </p:cNvSpPr>
          <p:nvPr/>
        </p:nvSpPr>
        <p:spPr>
          <a:xfrm>
            <a:off x="5135121" y="1057078"/>
            <a:ext cx="874633" cy="22649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x-none" sz="1600" dirty="0">
                <a:solidFill>
                  <a:srgbClr val="236D7F"/>
                </a:solidFill>
                <a:latin typeface="Source Sans Pro"/>
                <a:cs typeface="Source Sans Pro"/>
              </a:rPr>
              <a:t>भारत</a:t>
            </a:r>
            <a:endParaRPr lang="en-US" sz="1600" dirty="0">
              <a:solidFill>
                <a:srgbClr val="236D7F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ur-PK" sz="1600" dirty="0">
                <a:solidFill>
                  <a:srgbClr val="236D7F"/>
                </a:solidFill>
                <a:latin typeface="Source Sans Pro"/>
                <a:cs typeface="Source Sans Pro"/>
              </a:rPr>
              <a:t>بھارت</a:t>
            </a:r>
            <a:endParaRPr lang="en-US" sz="1600" dirty="0">
              <a:solidFill>
                <a:srgbClr val="236D7F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e-IN" sz="1600" dirty="0">
                <a:solidFill>
                  <a:srgbClr val="236D7F"/>
                </a:solidFill>
                <a:latin typeface="Source Sans Pro"/>
                <a:cs typeface="Source Sans Pro"/>
              </a:rPr>
              <a:t>భారత్</a:t>
            </a:r>
            <a:endParaRPr lang="en-US" sz="1600" dirty="0">
              <a:solidFill>
                <a:srgbClr val="236D7F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gu-IN" sz="1600" dirty="0">
                <a:solidFill>
                  <a:srgbClr val="236D7F"/>
                </a:solidFill>
                <a:latin typeface="Source Sans Pro"/>
                <a:cs typeface="Source Sans Pro"/>
              </a:rPr>
              <a:t>ભારત</a:t>
            </a:r>
            <a:endParaRPr lang="en-AU" sz="1600" dirty="0">
              <a:solidFill>
                <a:srgbClr val="236D7F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a-IN" sz="1600" dirty="0">
                <a:solidFill>
                  <a:srgbClr val="236D7F"/>
                </a:solidFill>
                <a:latin typeface="Source Sans Pro"/>
                <a:cs typeface="Source Sans Pro"/>
              </a:rPr>
              <a:t>ਭਾਰਤ</a:t>
            </a:r>
            <a:endParaRPr lang="en-US" sz="1600" dirty="0">
              <a:solidFill>
                <a:srgbClr val="236D7F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as-IN" sz="1600" dirty="0">
                <a:solidFill>
                  <a:srgbClr val="236D7F"/>
                </a:solidFill>
                <a:latin typeface="Source Sans Pro"/>
                <a:cs typeface="Source Sans Pro"/>
              </a:rPr>
              <a:t>ভারত</a:t>
            </a:r>
            <a:endParaRPr lang="en-US" sz="1600" dirty="0">
              <a:solidFill>
                <a:srgbClr val="236D7F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a-IN" sz="1600" dirty="0">
                <a:solidFill>
                  <a:srgbClr val="236D7F"/>
                </a:solidFill>
                <a:latin typeface="Source Sans Pro"/>
                <a:cs typeface="Source Sans Pro"/>
              </a:rPr>
              <a:t>இந்தியா</a:t>
            </a:r>
            <a:endParaRPr lang="en-US" sz="1600" dirty="0">
              <a:solidFill>
                <a:srgbClr val="236D7F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(in)</a:t>
            </a:r>
            <a:endParaRPr lang="en-AU" sz="1600" dirty="0">
              <a:solidFill>
                <a:srgbClr val="236D7F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56" name="Text Placeholder 33"/>
          <p:cNvSpPr txBox="1">
            <a:spLocks/>
          </p:cNvSpPr>
          <p:nvPr/>
        </p:nvSpPr>
        <p:spPr>
          <a:xfrm>
            <a:off x="4585586" y="2153122"/>
            <a:ext cx="601378" cy="4201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az-Cyrl-AZ" sz="1600" dirty="0">
                <a:solidFill>
                  <a:srgbClr val="236D7F"/>
                </a:solidFill>
                <a:latin typeface="Source Sans Pro"/>
                <a:cs typeface="Source Sans Pro"/>
              </a:rPr>
              <a:t>қаз</a:t>
            </a:r>
            <a:endParaRPr lang="en-AU" sz="1600" dirty="0">
              <a:solidFill>
                <a:srgbClr val="236D7F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(</a:t>
            </a:r>
            <a:r>
              <a:rPr lang="en-US" sz="1600" dirty="0" err="1">
                <a:solidFill>
                  <a:srgbClr val="236D7F"/>
                </a:solidFill>
                <a:latin typeface="Source Sans Pro"/>
                <a:cs typeface="Source Sans Pro"/>
              </a:rPr>
              <a:t>kz</a:t>
            </a:r>
            <a:r>
              <a:rPr 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)</a:t>
            </a:r>
            <a:endParaRPr lang="en-AU" sz="1600" dirty="0">
              <a:solidFill>
                <a:srgbClr val="236D7F"/>
              </a:solidFill>
              <a:latin typeface="Source Sans Pro"/>
              <a:cs typeface="Source Sans Pro"/>
            </a:endParaRPr>
          </a:p>
        </p:txBody>
      </p:sp>
      <p:sp>
        <p:nvSpPr>
          <p:cNvPr id="757" name="Text Placeholder 33"/>
          <p:cNvSpPr txBox="1">
            <a:spLocks/>
          </p:cNvSpPr>
          <p:nvPr/>
        </p:nvSpPr>
        <p:spPr>
          <a:xfrm>
            <a:off x="8302607" y="2510604"/>
            <a:ext cx="447378" cy="4201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ko-KR" alt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한국</a:t>
            </a:r>
            <a:endParaRPr lang="en-AU" sz="1600" dirty="0">
              <a:solidFill>
                <a:srgbClr val="236D7F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(</a:t>
            </a:r>
            <a:r>
              <a:rPr lang="en-US" sz="1600" dirty="0" err="1">
                <a:solidFill>
                  <a:srgbClr val="236D7F"/>
                </a:solidFill>
                <a:latin typeface="Source Sans Pro"/>
                <a:cs typeface="Source Sans Pro"/>
              </a:rPr>
              <a:t>kr</a:t>
            </a:r>
            <a:r>
              <a:rPr 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)</a:t>
            </a:r>
            <a:endParaRPr lang="en-AU" sz="1600" dirty="0">
              <a:solidFill>
                <a:srgbClr val="236D7F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58" name="Text Placeholder 33"/>
          <p:cNvSpPr txBox="1">
            <a:spLocks/>
          </p:cNvSpPr>
          <p:nvPr/>
        </p:nvSpPr>
        <p:spPr>
          <a:xfrm>
            <a:off x="1554214" y="2769327"/>
            <a:ext cx="663141" cy="4201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az-Cyrl-AZ" sz="1600" dirty="0">
                <a:solidFill>
                  <a:schemeClr val="accent5"/>
                </a:solidFill>
                <a:latin typeface="Source Sans Pro"/>
                <a:cs typeface="Source Sans Pro"/>
              </a:rPr>
              <a:t>мкд</a:t>
            </a:r>
            <a:endParaRPr lang="en-AU" sz="1600" dirty="0">
              <a:solidFill>
                <a:schemeClr val="accent5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chemeClr val="accent5"/>
                </a:solidFill>
                <a:latin typeface="Source Sans Pro"/>
                <a:cs typeface="Source Sans Pro"/>
              </a:rPr>
              <a:t>(</a:t>
            </a:r>
            <a:r>
              <a:rPr lang="en-US" sz="1600" dirty="0" err="1">
                <a:solidFill>
                  <a:schemeClr val="accent5"/>
                </a:solidFill>
                <a:latin typeface="Source Sans Pro"/>
                <a:cs typeface="Source Sans Pro"/>
              </a:rPr>
              <a:t>mk</a:t>
            </a:r>
            <a:r>
              <a:rPr lang="en-US" sz="1600" dirty="0">
                <a:solidFill>
                  <a:schemeClr val="accent5"/>
                </a:solidFill>
                <a:latin typeface="Source Sans Pro"/>
                <a:cs typeface="Source Sans Pro"/>
              </a:rPr>
              <a:t>)</a:t>
            </a:r>
            <a:endParaRPr lang="en-AU" sz="1600" dirty="0">
              <a:solidFill>
                <a:schemeClr val="accent5"/>
              </a:solidFill>
              <a:latin typeface="Source Sans Pro"/>
              <a:cs typeface="Source Sans Pro"/>
            </a:endParaRPr>
          </a:p>
        </p:txBody>
      </p:sp>
      <p:sp>
        <p:nvSpPr>
          <p:cNvPr id="759" name="Text Placeholder 33"/>
          <p:cNvSpPr txBox="1">
            <a:spLocks/>
          </p:cNvSpPr>
          <p:nvPr/>
        </p:nvSpPr>
        <p:spPr>
          <a:xfrm>
            <a:off x="5914327" y="5674203"/>
            <a:ext cx="696181" cy="4201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ur-PK" sz="1600" dirty="0">
                <a:solidFill>
                  <a:srgbClr val="236D7F"/>
                </a:solidFill>
                <a:latin typeface="Source Sans Pro"/>
                <a:cs typeface="Source Sans Pro"/>
              </a:rPr>
              <a:t>مليسيا</a:t>
            </a:r>
            <a:endParaRPr lang="en-AU" sz="1600" dirty="0">
              <a:solidFill>
                <a:srgbClr val="236D7F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(my)</a:t>
            </a:r>
            <a:endParaRPr lang="en-AU" sz="1600" dirty="0">
              <a:solidFill>
                <a:srgbClr val="236D7F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60" name="Text Placeholder 33"/>
          <p:cNvSpPr txBox="1">
            <a:spLocks/>
          </p:cNvSpPr>
          <p:nvPr/>
        </p:nvSpPr>
        <p:spPr>
          <a:xfrm>
            <a:off x="6360686" y="2350899"/>
            <a:ext cx="866164" cy="420123"/>
          </a:xfrm>
          <a:prstGeom prst="rect">
            <a:avLst/>
          </a:prstGeom>
          <a:solidFill>
            <a:srgbClr val="DBF0F5"/>
          </a:solidFill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az-Cyrl-AZ" sz="1600" dirty="0">
                <a:solidFill>
                  <a:srgbClr val="236D7F"/>
                </a:solidFill>
                <a:latin typeface="Source Sans Pro"/>
                <a:cs typeface="Source Sans Pro"/>
              </a:rPr>
              <a:t>Мон</a:t>
            </a:r>
            <a:r>
              <a:rPr 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 (</a:t>
            </a:r>
            <a:r>
              <a:rPr lang="en-US" sz="1600" dirty="0" err="1">
                <a:solidFill>
                  <a:srgbClr val="236D7F"/>
                </a:solidFill>
                <a:latin typeface="Source Sans Pro"/>
                <a:cs typeface="Source Sans Pro"/>
              </a:rPr>
              <a:t>mn</a:t>
            </a:r>
            <a:r>
              <a:rPr 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)</a:t>
            </a:r>
            <a:endParaRPr lang="en-AU" sz="1600" dirty="0">
              <a:solidFill>
                <a:srgbClr val="236D7F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61" name="Text Placeholder 33"/>
          <p:cNvSpPr txBox="1">
            <a:spLocks/>
          </p:cNvSpPr>
          <p:nvPr/>
        </p:nvSpPr>
        <p:spPr>
          <a:xfrm>
            <a:off x="100029" y="2971413"/>
            <a:ext cx="566059" cy="4201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ur-PK" sz="1600" dirty="0">
                <a:solidFill>
                  <a:schemeClr val="accent4">
                    <a:lumMod val="50000"/>
                  </a:schemeClr>
                </a:solidFill>
                <a:latin typeface="Source Sans Pro"/>
                <a:cs typeface="Source Sans Pro"/>
              </a:rPr>
              <a:t>المغرب</a:t>
            </a:r>
            <a:endParaRPr lang="en-AU" sz="1600" dirty="0">
              <a:solidFill>
                <a:schemeClr val="accent4">
                  <a:lumMod val="50000"/>
                </a:schemeClr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Source Sans Pro"/>
                <a:cs typeface="Source Sans Pro"/>
              </a:rPr>
              <a:t>(ma)</a:t>
            </a:r>
            <a:endParaRPr lang="en-AU" sz="16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62" name="Picture 761" descr="foot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763" name="Text Placeholder 33"/>
          <p:cNvSpPr txBox="1">
            <a:spLocks/>
          </p:cNvSpPr>
          <p:nvPr/>
        </p:nvSpPr>
        <p:spPr>
          <a:xfrm>
            <a:off x="4290593" y="2786594"/>
            <a:ext cx="720404" cy="4201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ur-PK" sz="1600" dirty="0">
                <a:solidFill>
                  <a:srgbClr val="236D7F"/>
                </a:solidFill>
                <a:latin typeface="Source Sans Pro"/>
                <a:cs typeface="Source Sans Pro"/>
              </a:rPr>
              <a:t>پاکستان</a:t>
            </a:r>
            <a:endParaRPr lang="en-AU" sz="1600" dirty="0">
              <a:solidFill>
                <a:srgbClr val="236D7F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(</a:t>
            </a:r>
            <a:r>
              <a:rPr lang="en-US" sz="1600" dirty="0" err="1">
                <a:solidFill>
                  <a:srgbClr val="236D7F"/>
                </a:solidFill>
                <a:latin typeface="Source Sans Pro"/>
                <a:cs typeface="Source Sans Pro"/>
              </a:rPr>
              <a:t>pk</a:t>
            </a:r>
            <a:r>
              <a:rPr 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)</a:t>
            </a:r>
            <a:endParaRPr lang="en-AU" sz="1600" dirty="0">
              <a:solidFill>
                <a:srgbClr val="236D7F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64" name="Text Placeholder 33"/>
          <p:cNvSpPr txBox="1">
            <a:spLocks/>
          </p:cNvSpPr>
          <p:nvPr/>
        </p:nvSpPr>
        <p:spPr>
          <a:xfrm>
            <a:off x="6642376" y="1036347"/>
            <a:ext cx="447378" cy="4201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az-Cyrl-AZ" sz="1600" dirty="0">
                <a:solidFill>
                  <a:schemeClr val="accent5"/>
                </a:solidFill>
                <a:latin typeface="Source Sans Pro"/>
                <a:cs typeface="Source Sans Pro"/>
              </a:rPr>
              <a:t>рф</a:t>
            </a:r>
            <a:endParaRPr lang="en-AU" sz="1600" dirty="0">
              <a:solidFill>
                <a:schemeClr val="accent5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chemeClr val="accent5"/>
                </a:solidFill>
                <a:latin typeface="Source Sans Pro"/>
                <a:cs typeface="Source Sans Pro"/>
              </a:rPr>
              <a:t>(</a:t>
            </a:r>
            <a:r>
              <a:rPr lang="en-US" sz="1600" dirty="0" err="1">
                <a:solidFill>
                  <a:schemeClr val="accent5"/>
                </a:solidFill>
                <a:latin typeface="Source Sans Pro"/>
                <a:cs typeface="Source Sans Pro"/>
              </a:rPr>
              <a:t>ru</a:t>
            </a:r>
            <a:r>
              <a:rPr lang="en-US" sz="1600" dirty="0">
                <a:solidFill>
                  <a:schemeClr val="accent5"/>
                </a:solidFill>
                <a:latin typeface="Source Sans Pro"/>
                <a:cs typeface="Source Sans Pro"/>
              </a:rPr>
              <a:t>)</a:t>
            </a:r>
            <a:endParaRPr lang="en-AU" sz="1600" dirty="0">
              <a:solidFill>
                <a:schemeClr val="accent5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65" name="Text Placeholder 33"/>
          <p:cNvSpPr txBox="1">
            <a:spLocks/>
          </p:cNvSpPr>
          <p:nvPr/>
        </p:nvSpPr>
        <p:spPr>
          <a:xfrm>
            <a:off x="1409636" y="2099897"/>
            <a:ext cx="749161" cy="4201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az-Cyrl-AZ" sz="1600" dirty="0">
                <a:solidFill>
                  <a:schemeClr val="accent5"/>
                </a:solidFill>
                <a:latin typeface="Source Sans Pro"/>
                <a:cs typeface="Source Sans Pro"/>
              </a:rPr>
              <a:t>срб</a:t>
            </a:r>
            <a:endParaRPr lang="en-AU" sz="1600" dirty="0">
              <a:solidFill>
                <a:schemeClr val="accent5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chemeClr val="accent5"/>
                </a:solidFill>
                <a:latin typeface="Source Sans Pro"/>
                <a:cs typeface="Source Sans Pro"/>
              </a:rPr>
              <a:t>(</a:t>
            </a:r>
            <a:r>
              <a:rPr lang="en-US" sz="1600" dirty="0" err="1">
                <a:solidFill>
                  <a:schemeClr val="accent5"/>
                </a:solidFill>
                <a:latin typeface="Source Sans Pro"/>
                <a:cs typeface="Source Sans Pro"/>
              </a:rPr>
              <a:t>rs</a:t>
            </a:r>
            <a:r>
              <a:rPr lang="en-US" sz="1600" dirty="0">
                <a:solidFill>
                  <a:schemeClr val="accent5"/>
                </a:solidFill>
                <a:latin typeface="Source Sans Pro"/>
                <a:cs typeface="Source Sans Pro"/>
              </a:rPr>
              <a:t>)</a:t>
            </a:r>
            <a:endParaRPr lang="en-AU" sz="1600" dirty="0">
              <a:solidFill>
                <a:schemeClr val="accent5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66" name="Text Placeholder 33"/>
          <p:cNvSpPr txBox="1">
            <a:spLocks/>
          </p:cNvSpPr>
          <p:nvPr/>
        </p:nvSpPr>
        <p:spPr>
          <a:xfrm>
            <a:off x="7045462" y="5102951"/>
            <a:ext cx="899165" cy="7734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ja-JP" alt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新加坡</a:t>
            </a:r>
            <a:endParaRPr lang="en-US" altLang="ja-JP" sz="1600" dirty="0">
              <a:solidFill>
                <a:srgbClr val="236D7F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a-IN" sz="1600" dirty="0">
                <a:solidFill>
                  <a:srgbClr val="236D7F"/>
                </a:solidFill>
                <a:latin typeface="Source Sans Pro"/>
                <a:cs typeface="Source Sans Pro"/>
              </a:rPr>
              <a:t>சிங்கப்பூர்</a:t>
            </a:r>
            <a:endParaRPr lang="en-AU" sz="1600" dirty="0">
              <a:solidFill>
                <a:srgbClr val="236D7F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(</a:t>
            </a:r>
            <a:r>
              <a:rPr lang="en-US" sz="1600" dirty="0" err="1">
                <a:solidFill>
                  <a:srgbClr val="236D7F"/>
                </a:solidFill>
                <a:latin typeface="Source Sans Pro"/>
                <a:cs typeface="Source Sans Pro"/>
              </a:rPr>
              <a:t>sg</a:t>
            </a:r>
            <a:r>
              <a:rPr 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)</a:t>
            </a:r>
            <a:endParaRPr lang="en-AU" sz="1600" dirty="0">
              <a:solidFill>
                <a:srgbClr val="236D7F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67" name="Text Placeholder 33"/>
          <p:cNvSpPr txBox="1">
            <a:spLocks/>
          </p:cNvSpPr>
          <p:nvPr/>
        </p:nvSpPr>
        <p:spPr>
          <a:xfrm>
            <a:off x="4980886" y="5087831"/>
            <a:ext cx="1268260" cy="6434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>
              <a:defRPr lang="en-US"/>
            </a:defPPr>
            <a:lvl1pPr indent="0" algn="ctr" defTabSz="45708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latin typeface="Neris Thin" panose="00000300000000000000" pitchFamily="50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Neris Thin" panose="00000300000000000000" pitchFamily="50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Neris Thin" panose="00000300000000000000" pitchFamily="50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si-LK" dirty="0">
                <a:solidFill>
                  <a:srgbClr val="236D7F"/>
                </a:solidFill>
                <a:latin typeface="Source Sans Pro"/>
                <a:cs typeface="Source Sans Pro"/>
              </a:rPr>
              <a:t>ලංකා</a:t>
            </a:r>
            <a:endParaRPr lang="en-US" dirty="0">
              <a:solidFill>
                <a:srgbClr val="236D7F"/>
              </a:solidFill>
              <a:latin typeface="Source Sans Pro"/>
              <a:cs typeface="Source Sans Pro"/>
            </a:endParaRPr>
          </a:p>
          <a:p>
            <a:r>
              <a:rPr lang="ta-IN" dirty="0">
                <a:solidFill>
                  <a:srgbClr val="236D7F"/>
                </a:solidFill>
                <a:latin typeface="Source Sans Pro"/>
                <a:cs typeface="Source Sans Pro"/>
              </a:rPr>
              <a:t>இலங்கை</a:t>
            </a:r>
            <a:endParaRPr lang="en-AU" dirty="0">
              <a:solidFill>
                <a:srgbClr val="236D7F"/>
              </a:solidFill>
              <a:latin typeface="Source Sans Pro"/>
              <a:cs typeface="Source Sans Pro"/>
            </a:endParaRPr>
          </a:p>
          <a:p>
            <a:r>
              <a:rPr lang="en-US" dirty="0">
                <a:solidFill>
                  <a:srgbClr val="236D7F"/>
                </a:solidFill>
                <a:latin typeface="Source Sans Pro"/>
                <a:cs typeface="Source Sans Pro"/>
              </a:rPr>
              <a:t>(</a:t>
            </a:r>
            <a:r>
              <a:rPr lang="en-US" dirty="0" err="1">
                <a:solidFill>
                  <a:srgbClr val="236D7F"/>
                </a:solidFill>
                <a:latin typeface="Source Sans Pro"/>
                <a:cs typeface="Source Sans Pro"/>
              </a:rPr>
              <a:t>lk</a:t>
            </a:r>
            <a:r>
              <a:rPr lang="en-US" dirty="0">
                <a:solidFill>
                  <a:srgbClr val="236D7F"/>
                </a:solidFill>
                <a:latin typeface="Source Sans Pro"/>
                <a:cs typeface="Source Sans Pro"/>
              </a:rPr>
              <a:t>)</a:t>
            </a:r>
            <a:endParaRPr lang="en-AU" dirty="0">
              <a:solidFill>
                <a:srgbClr val="236D7F"/>
              </a:solidFill>
              <a:latin typeface="Source Sans Pro"/>
              <a:cs typeface="Source Sans Pro"/>
            </a:endParaRPr>
          </a:p>
        </p:txBody>
      </p:sp>
      <p:sp>
        <p:nvSpPr>
          <p:cNvPr id="768" name="Text Placeholder 33"/>
          <p:cNvSpPr txBox="1">
            <a:spLocks/>
          </p:cNvSpPr>
          <p:nvPr/>
        </p:nvSpPr>
        <p:spPr>
          <a:xfrm>
            <a:off x="2511675" y="4163054"/>
            <a:ext cx="615865" cy="4201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ur-PK" sz="1600" dirty="0">
                <a:solidFill>
                  <a:srgbClr val="84480E"/>
                </a:solidFill>
                <a:latin typeface="Source Sans Pro"/>
                <a:cs typeface="Source Sans Pro"/>
              </a:rPr>
              <a:t>سودان</a:t>
            </a:r>
            <a:endParaRPr lang="en-AU" sz="1600" dirty="0">
              <a:solidFill>
                <a:srgbClr val="84480E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rgbClr val="84480E"/>
                </a:solidFill>
                <a:latin typeface="Source Sans Pro"/>
                <a:cs typeface="Source Sans Pro"/>
              </a:rPr>
              <a:t>(</a:t>
            </a:r>
            <a:r>
              <a:rPr lang="en-US" sz="1600" dirty="0" err="1">
                <a:solidFill>
                  <a:srgbClr val="84480E"/>
                </a:solidFill>
                <a:latin typeface="Source Sans Pro"/>
                <a:cs typeface="Source Sans Pro"/>
              </a:rPr>
              <a:t>sd</a:t>
            </a:r>
            <a:r>
              <a:rPr lang="en-US" sz="1600" dirty="0">
                <a:solidFill>
                  <a:srgbClr val="84480E"/>
                </a:solidFill>
                <a:latin typeface="Source Sans Pro"/>
                <a:cs typeface="Source Sans Pro"/>
              </a:rPr>
              <a:t>)</a:t>
            </a:r>
            <a:endParaRPr lang="en-AU" sz="1600" dirty="0">
              <a:solidFill>
                <a:srgbClr val="84480E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69" name="Text Placeholder 33"/>
          <p:cNvSpPr txBox="1">
            <a:spLocks/>
          </p:cNvSpPr>
          <p:nvPr/>
        </p:nvSpPr>
        <p:spPr>
          <a:xfrm>
            <a:off x="8286949" y="3500426"/>
            <a:ext cx="447378" cy="7248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ja-JP" alt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台灣</a:t>
            </a:r>
            <a:endParaRPr lang="en-US" altLang="ja-JP" sz="1600" dirty="0">
              <a:solidFill>
                <a:srgbClr val="236D7F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ja-JP" alt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台湾</a:t>
            </a:r>
            <a:endParaRPr lang="en-AU" sz="1600" dirty="0">
              <a:solidFill>
                <a:srgbClr val="236D7F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(</a:t>
            </a:r>
            <a:r>
              <a:rPr lang="en-US" sz="1600" dirty="0" err="1">
                <a:solidFill>
                  <a:srgbClr val="236D7F"/>
                </a:solidFill>
                <a:latin typeface="Source Sans Pro"/>
                <a:cs typeface="Source Sans Pro"/>
              </a:rPr>
              <a:t>tw</a:t>
            </a:r>
            <a:r>
              <a:rPr 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)</a:t>
            </a:r>
            <a:endParaRPr lang="en-AU" sz="1600" dirty="0">
              <a:solidFill>
                <a:srgbClr val="236D7F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70" name="Text Placeholder 33"/>
          <p:cNvSpPr txBox="1">
            <a:spLocks/>
          </p:cNvSpPr>
          <p:nvPr/>
        </p:nvSpPr>
        <p:spPr>
          <a:xfrm>
            <a:off x="6450050" y="4192745"/>
            <a:ext cx="447378" cy="4201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h-TH" sz="1600" dirty="0">
                <a:solidFill>
                  <a:srgbClr val="236D7F"/>
                </a:solidFill>
                <a:latin typeface="Source Sans Pro"/>
                <a:cs typeface="Source Sans Pro"/>
              </a:rPr>
              <a:t>ไทย</a:t>
            </a:r>
            <a:endParaRPr lang="en-AU" sz="1600" dirty="0">
              <a:solidFill>
                <a:srgbClr val="236D7F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(</a:t>
            </a:r>
            <a:r>
              <a:rPr lang="en-US" sz="1600" dirty="0" err="1">
                <a:solidFill>
                  <a:srgbClr val="236D7F"/>
                </a:solidFill>
                <a:latin typeface="Source Sans Pro"/>
                <a:cs typeface="Source Sans Pro"/>
              </a:rPr>
              <a:t>th</a:t>
            </a:r>
            <a:r>
              <a:rPr 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)</a:t>
            </a:r>
            <a:endParaRPr lang="en-AU" sz="1600" dirty="0">
              <a:solidFill>
                <a:srgbClr val="236D7F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71" name="Text Placeholder 33"/>
          <p:cNvSpPr txBox="1">
            <a:spLocks/>
          </p:cNvSpPr>
          <p:nvPr/>
        </p:nvSpPr>
        <p:spPr>
          <a:xfrm>
            <a:off x="1519321" y="4004724"/>
            <a:ext cx="447378" cy="4201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ur-PK" sz="1600" dirty="0">
                <a:solidFill>
                  <a:srgbClr val="84480E"/>
                </a:solidFill>
                <a:latin typeface="Source Sans Pro"/>
                <a:cs typeface="Source Sans Pro"/>
              </a:rPr>
              <a:t>تونس</a:t>
            </a:r>
            <a:endParaRPr lang="en-AU" sz="1600" dirty="0">
              <a:solidFill>
                <a:srgbClr val="84480E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rgbClr val="84480E"/>
                </a:solidFill>
                <a:latin typeface="Source Sans Pro"/>
                <a:cs typeface="Source Sans Pro"/>
              </a:rPr>
              <a:t>(</a:t>
            </a:r>
            <a:r>
              <a:rPr lang="en-US" sz="1600" dirty="0" err="1">
                <a:solidFill>
                  <a:srgbClr val="84480E"/>
                </a:solidFill>
                <a:latin typeface="Source Sans Pro"/>
                <a:cs typeface="Source Sans Pro"/>
              </a:rPr>
              <a:t>tn</a:t>
            </a:r>
            <a:r>
              <a:rPr lang="en-US" sz="1600" dirty="0">
                <a:solidFill>
                  <a:srgbClr val="84480E"/>
                </a:solidFill>
                <a:latin typeface="Source Sans Pro"/>
                <a:cs typeface="Source Sans Pro"/>
              </a:rPr>
              <a:t>)</a:t>
            </a:r>
            <a:endParaRPr lang="en-AU" sz="1600" dirty="0">
              <a:solidFill>
                <a:srgbClr val="84480E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72" name="Text Placeholder 33"/>
          <p:cNvSpPr txBox="1">
            <a:spLocks/>
          </p:cNvSpPr>
          <p:nvPr/>
        </p:nvSpPr>
        <p:spPr>
          <a:xfrm>
            <a:off x="3301716" y="914198"/>
            <a:ext cx="751520" cy="4201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az-Cyrl-AZ" sz="1600" dirty="0">
                <a:solidFill>
                  <a:schemeClr val="accent5"/>
                </a:solidFill>
                <a:latin typeface="Source Sans Pro"/>
                <a:cs typeface="Source Sans Pro"/>
              </a:rPr>
              <a:t>укр</a:t>
            </a:r>
            <a:endParaRPr lang="en-AU" sz="1600" dirty="0">
              <a:solidFill>
                <a:schemeClr val="accent5"/>
              </a:solidFill>
              <a:latin typeface="Source Sans Pro"/>
              <a:cs typeface="Source Sans Pro"/>
            </a:endParaRPr>
          </a:p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chemeClr val="accent5"/>
                </a:solidFill>
                <a:latin typeface="Source Sans Pro"/>
                <a:cs typeface="Source Sans Pro"/>
              </a:rPr>
              <a:t>(</a:t>
            </a:r>
            <a:r>
              <a:rPr lang="en-US" sz="1600" dirty="0" err="1">
                <a:solidFill>
                  <a:schemeClr val="accent5"/>
                </a:solidFill>
                <a:latin typeface="Source Sans Pro"/>
                <a:cs typeface="Source Sans Pro"/>
              </a:rPr>
              <a:t>ua</a:t>
            </a:r>
            <a:r>
              <a:rPr lang="en-US" sz="1600" dirty="0">
                <a:solidFill>
                  <a:schemeClr val="accent5"/>
                </a:solidFill>
                <a:latin typeface="Source Sans Pro"/>
                <a:cs typeface="Source Sans Pro"/>
              </a:rPr>
              <a:t>)</a:t>
            </a:r>
            <a:endParaRPr lang="en-AU" sz="1600" dirty="0">
              <a:solidFill>
                <a:schemeClr val="accent5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773" name="Straight Connector 20"/>
          <p:cNvCxnSpPr>
            <a:stCxn id="761" idx="3"/>
          </p:cNvCxnSpPr>
          <p:nvPr/>
        </p:nvCxnSpPr>
        <p:spPr>
          <a:xfrm>
            <a:off x="666088" y="3181475"/>
            <a:ext cx="172509" cy="280413"/>
          </a:xfrm>
          <a:prstGeom prst="bentConnector2">
            <a:avLst/>
          </a:prstGeom>
          <a:ln>
            <a:solidFill>
              <a:schemeClr val="accent4">
                <a:lumMod val="50000"/>
              </a:schemeClr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4" name="Straight Connector 773"/>
          <p:cNvCxnSpPr/>
          <p:nvPr/>
        </p:nvCxnSpPr>
        <p:spPr>
          <a:xfrm flipH="1" flipV="1">
            <a:off x="7345474" y="4011705"/>
            <a:ext cx="5480" cy="34812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5" name="Straight Connector 802"/>
          <p:cNvCxnSpPr/>
          <p:nvPr/>
        </p:nvCxnSpPr>
        <p:spPr>
          <a:xfrm rot="16200000" flipV="1">
            <a:off x="6779528" y="5228305"/>
            <a:ext cx="320932" cy="202591"/>
          </a:xfrm>
          <a:prstGeom prst="bentConnector3">
            <a:avLst>
              <a:gd name="adj1" fmla="val -342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6" name="Straight Connector 15"/>
          <p:cNvCxnSpPr>
            <a:stCxn id="759" idx="3"/>
          </p:cNvCxnSpPr>
          <p:nvPr/>
        </p:nvCxnSpPr>
        <p:spPr>
          <a:xfrm flipV="1">
            <a:off x="6610508" y="5066851"/>
            <a:ext cx="103190" cy="817414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7" name="Straight Connector 776"/>
          <p:cNvCxnSpPr/>
          <p:nvPr/>
        </p:nvCxnSpPr>
        <p:spPr>
          <a:xfrm flipV="1">
            <a:off x="5619841" y="4870890"/>
            <a:ext cx="1" cy="1371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8" name="Straight Connector 777"/>
          <p:cNvCxnSpPr/>
          <p:nvPr/>
        </p:nvCxnSpPr>
        <p:spPr>
          <a:xfrm flipV="1">
            <a:off x="6098654" y="3794252"/>
            <a:ext cx="1" cy="1371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diamond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9" name="Straight Connector 778"/>
          <p:cNvCxnSpPr/>
          <p:nvPr/>
        </p:nvCxnSpPr>
        <p:spPr>
          <a:xfrm flipV="1">
            <a:off x="1743010" y="3450826"/>
            <a:ext cx="2465" cy="535154"/>
          </a:xfrm>
          <a:prstGeom prst="line">
            <a:avLst/>
          </a:prstGeom>
          <a:ln>
            <a:solidFill>
              <a:srgbClr val="84480E"/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0" name="Straight Connector 828"/>
          <p:cNvCxnSpPr/>
          <p:nvPr/>
        </p:nvCxnSpPr>
        <p:spPr>
          <a:xfrm flipV="1">
            <a:off x="2191955" y="2904608"/>
            <a:ext cx="158597" cy="115813"/>
          </a:xfrm>
          <a:prstGeom prst="bentConnector3">
            <a:avLst>
              <a:gd name="adj1" fmla="val 99279"/>
            </a:avLst>
          </a:prstGeom>
          <a:ln>
            <a:solidFill>
              <a:schemeClr val="accent5"/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1" name="Straight Connector 15"/>
          <p:cNvCxnSpPr/>
          <p:nvPr/>
        </p:nvCxnSpPr>
        <p:spPr>
          <a:xfrm>
            <a:off x="2158797" y="2309959"/>
            <a:ext cx="161074" cy="388370"/>
          </a:xfrm>
          <a:prstGeom prst="bentConnector2">
            <a:avLst/>
          </a:prstGeom>
          <a:ln>
            <a:solidFill>
              <a:schemeClr val="accent5"/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2" name="Straight Connector 781"/>
          <p:cNvCxnSpPr/>
          <p:nvPr/>
        </p:nvCxnSpPr>
        <p:spPr>
          <a:xfrm flipH="1" flipV="1">
            <a:off x="3752524" y="4414913"/>
            <a:ext cx="8160" cy="100036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3" name="Straight Connector 849"/>
          <p:cNvCxnSpPr/>
          <p:nvPr/>
        </p:nvCxnSpPr>
        <p:spPr>
          <a:xfrm rot="16200000" flipV="1">
            <a:off x="3339687" y="4548464"/>
            <a:ext cx="1488351" cy="154893"/>
          </a:xfrm>
          <a:prstGeom prst="bentConnector3">
            <a:avLst>
              <a:gd name="adj1" fmla="val -108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4" name="Straight Connector 852"/>
          <p:cNvCxnSpPr/>
          <p:nvPr/>
        </p:nvCxnSpPr>
        <p:spPr>
          <a:xfrm rot="10800000">
            <a:off x="4161309" y="3976699"/>
            <a:ext cx="129646" cy="834702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5" name="Straight Connector 854"/>
          <p:cNvCxnSpPr/>
          <p:nvPr/>
        </p:nvCxnSpPr>
        <p:spPr>
          <a:xfrm rot="10800000">
            <a:off x="4312148" y="4059694"/>
            <a:ext cx="193808" cy="235947"/>
          </a:xfrm>
          <a:prstGeom prst="bentConnector3">
            <a:avLst>
              <a:gd name="adj1" fmla="val 100895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6" name="Straight Connector 785"/>
          <p:cNvCxnSpPr/>
          <p:nvPr/>
        </p:nvCxnSpPr>
        <p:spPr>
          <a:xfrm flipH="1">
            <a:off x="3519103" y="2039112"/>
            <a:ext cx="13140" cy="7772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7" name="Straight Connector 861"/>
          <p:cNvCxnSpPr>
            <a:stCxn id="748" idx="1"/>
          </p:cNvCxnSpPr>
          <p:nvPr/>
        </p:nvCxnSpPr>
        <p:spPr>
          <a:xfrm rot="10800000" flipV="1">
            <a:off x="3629441" y="2165219"/>
            <a:ext cx="248187" cy="749972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8" name="Straight Connector 787"/>
          <p:cNvCxnSpPr/>
          <p:nvPr/>
        </p:nvCxnSpPr>
        <p:spPr>
          <a:xfrm flipH="1">
            <a:off x="3237821" y="3045241"/>
            <a:ext cx="1" cy="21816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9" name="Straight Connector 788"/>
          <p:cNvCxnSpPr/>
          <p:nvPr/>
        </p:nvCxnSpPr>
        <p:spPr>
          <a:xfrm flipH="1" flipV="1">
            <a:off x="3186598" y="3519392"/>
            <a:ext cx="489" cy="127667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0" name="Straight Connector 868"/>
          <p:cNvCxnSpPr>
            <a:endCxn id="726" idx="11"/>
          </p:cNvCxnSpPr>
          <p:nvPr/>
        </p:nvCxnSpPr>
        <p:spPr>
          <a:xfrm>
            <a:off x="2940687" y="3263403"/>
            <a:ext cx="166954" cy="138787"/>
          </a:xfrm>
          <a:prstGeom prst="bentConnector3">
            <a:avLst>
              <a:gd name="adj1" fmla="val 99763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1" name="Rectangle 790"/>
          <p:cNvSpPr/>
          <p:nvPr/>
        </p:nvSpPr>
        <p:spPr>
          <a:xfrm>
            <a:off x="-1" y="958671"/>
            <a:ext cx="2123769" cy="488985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Source Sans Pro"/>
                <a:cs typeface="Source Sans Pro"/>
              </a:rPr>
              <a:t>Countries/Territories: 36 </a:t>
            </a:r>
          </a:p>
        </p:txBody>
      </p:sp>
      <p:cxnSp>
        <p:nvCxnSpPr>
          <p:cNvPr id="792" name="Straight Connector 804"/>
          <p:cNvCxnSpPr/>
          <p:nvPr/>
        </p:nvCxnSpPr>
        <p:spPr>
          <a:xfrm rot="10800000" flipV="1">
            <a:off x="7772951" y="3767093"/>
            <a:ext cx="447569" cy="159304"/>
          </a:xfrm>
          <a:prstGeom prst="bentConnector3">
            <a:avLst>
              <a:gd name="adj1" fmla="val 101076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3" name="Group 792"/>
          <p:cNvGrpSpPr/>
          <p:nvPr/>
        </p:nvGrpSpPr>
        <p:grpSpPr>
          <a:xfrm>
            <a:off x="2997218" y="2523413"/>
            <a:ext cx="447378" cy="449605"/>
            <a:chOff x="2951176" y="2560983"/>
            <a:chExt cx="447378" cy="449605"/>
          </a:xfrm>
        </p:grpSpPr>
        <p:sp>
          <p:nvSpPr>
            <p:cNvPr id="794" name="Text Placeholder 33"/>
            <p:cNvSpPr txBox="1">
              <a:spLocks/>
            </p:cNvSpPr>
            <p:nvPr/>
          </p:nvSpPr>
          <p:spPr>
            <a:xfrm>
              <a:off x="2951176" y="2560983"/>
              <a:ext cx="447378" cy="19725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082">
                <a:spcBef>
                  <a:spcPts val="200"/>
                </a:spcBef>
                <a:buNone/>
                <a:defRPr/>
              </a:pPr>
              <a:r>
                <a:rPr lang="ur-PK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سورية</a:t>
              </a:r>
              <a:endParaRPr lang="en-AU" sz="1600" dirty="0">
                <a:solidFill>
                  <a:srgbClr val="236D7F"/>
                </a:solidFill>
                <a:latin typeface="Source Sans Pro"/>
                <a:cs typeface="Source Sans Pro"/>
              </a:endParaRPr>
            </a:p>
          </p:txBody>
        </p:sp>
        <p:sp>
          <p:nvSpPr>
            <p:cNvPr id="795" name="Text Placeholder 33"/>
            <p:cNvSpPr txBox="1">
              <a:spLocks/>
            </p:cNvSpPr>
            <p:nvPr/>
          </p:nvSpPr>
          <p:spPr>
            <a:xfrm>
              <a:off x="2951176" y="2799655"/>
              <a:ext cx="447378" cy="2109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082">
                <a:spcBef>
                  <a:spcPts val="200"/>
                </a:spcBef>
                <a:buNone/>
                <a:defRPr/>
              </a:pPr>
              <a:r>
                <a:rPr lang="en-US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(</a:t>
              </a:r>
              <a:r>
                <a:rPr lang="en-US" sz="1600" dirty="0" err="1">
                  <a:solidFill>
                    <a:srgbClr val="236D7F"/>
                  </a:solidFill>
                  <a:latin typeface="Source Sans Pro"/>
                  <a:cs typeface="Source Sans Pro"/>
                </a:rPr>
                <a:t>sy</a:t>
              </a:r>
              <a:r>
                <a:rPr lang="en-US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)</a:t>
              </a:r>
              <a:endParaRPr lang="en-AU" sz="1600" dirty="0">
                <a:solidFill>
                  <a:srgbClr val="236D7F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796" name="Group 795"/>
          <p:cNvGrpSpPr/>
          <p:nvPr/>
        </p:nvGrpSpPr>
        <p:grpSpPr>
          <a:xfrm>
            <a:off x="2350994" y="3006746"/>
            <a:ext cx="677216" cy="449605"/>
            <a:chOff x="2951176" y="2560983"/>
            <a:chExt cx="447378" cy="449605"/>
          </a:xfrm>
        </p:grpSpPr>
        <p:sp>
          <p:nvSpPr>
            <p:cNvPr id="797" name="Text Placeholder 33"/>
            <p:cNvSpPr txBox="1">
              <a:spLocks/>
            </p:cNvSpPr>
            <p:nvPr/>
          </p:nvSpPr>
          <p:spPr>
            <a:xfrm>
              <a:off x="2951176" y="2560983"/>
              <a:ext cx="447378" cy="19725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082">
                <a:spcBef>
                  <a:spcPts val="200"/>
                </a:spcBef>
                <a:buNone/>
                <a:defRPr/>
              </a:pPr>
              <a:r>
                <a:rPr lang="ur-PK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فلسطين</a:t>
              </a:r>
              <a:endParaRPr lang="en-AU" sz="1600" dirty="0">
                <a:solidFill>
                  <a:srgbClr val="236D7F"/>
                </a:solidFill>
                <a:latin typeface="Source Sans Pro"/>
                <a:cs typeface="Source Sans Pro"/>
              </a:endParaRPr>
            </a:p>
          </p:txBody>
        </p:sp>
        <p:sp>
          <p:nvSpPr>
            <p:cNvPr id="798" name="Text Placeholder 33"/>
            <p:cNvSpPr txBox="1">
              <a:spLocks/>
            </p:cNvSpPr>
            <p:nvPr/>
          </p:nvSpPr>
          <p:spPr>
            <a:xfrm>
              <a:off x="2951176" y="2799655"/>
              <a:ext cx="447378" cy="2109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082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(</a:t>
              </a:r>
              <a:r>
                <a:rPr lang="en-US" sz="1600" dirty="0" err="1">
                  <a:solidFill>
                    <a:srgbClr val="236D7F"/>
                  </a:solidFill>
                  <a:latin typeface="Source Sans Pro"/>
                  <a:cs typeface="Source Sans Pro"/>
                </a:rPr>
                <a:t>ps</a:t>
              </a:r>
              <a:r>
                <a:rPr lang="en-US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)</a:t>
              </a:r>
              <a:endParaRPr lang="en-AU" sz="1600" dirty="0">
                <a:solidFill>
                  <a:srgbClr val="236D7F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799" name="Group 798"/>
          <p:cNvGrpSpPr/>
          <p:nvPr/>
        </p:nvGrpSpPr>
        <p:grpSpPr>
          <a:xfrm>
            <a:off x="3793638" y="2673750"/>
            <a:ext cx="447378" cy="449605"/>
            <a:chOff x="2951176" y="2560983"/>
            <a:chExt cx="447378" cy="449605"/>
          </a:xfrm>
        </p:grpSpPr>
        <p:sp>
          <p:nvSpPr>
            <p:cNvPr id="800" name="Text Placeholder 33"/>
            <p:cNvSpPr txBox="1">
              <a:spLocks/>
            </p:cNvSpPr>
            <p:nvPr/>
          </p:nvSpPr>
          <p:spPr>
            <a:xfrm>
              <a:off x="2951176" y="2560983"/>
              <a:ext cx="447378" cy="19725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082">
                <a:spcBef>
                  <a:spcPts val="200"/>
                </a:spcBef>
                <a:buNone/>
                <a:defRPr/>
              </a:pPr>
              <a:r>
                <a:rPr lang="ur-PK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عراق</a:t>
              </a:r>
              <a:endParaRPr lang="en-AU" sz="1600" dirty="0">
                <a:solidFill>
                  <a:srgbClr val="236D7F"/>
                </a:solidFill>
                <a:latin typeface="Source Sans Pro"/>
                <a:cs typeface="Source Sans Pro"/>
              </a:endParaRPr>
            </a:p>
          </p:txBody>
        </p:sp>
        <p:sp>
          <p:nvSpPr>
            <p:cNvPr id="801" name="Text Placeholder 33"/>
            <p:cNvSpPr txBox="1">
              <a:spLocks/>
            </p:cNvSpPr>
            <p:nvPr/>
          </p:nvSpPr>
          <p:spPr>
            <a:xfrm>
              <a:off x="2951176" y="2799655"/>
              <a:ext cx="447378" cy="2109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082">
                <a:spcBef>
                  <a:spcPts val="200"/>
                </a:spcBef>
                <a:buNone/>
                <a:defRPr/>
              </a:pPr>
              <a:r>
                <a:rPr lang="en-US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(</a:t>
              </a:r>
              <a:r>
                <a:rPr lang="en-US" sz="1600" dirty="0" err="1">
                  <a:solidFill>
                    <a:srgbClr val="236D7F"/>
                  </a:solidFill>
                  <a:latin typeface="Source Sans Pro"/>
                  <a:cs typeface="Source Sans Pro"/>
                </a:rPr>
                <a:t>iq</a:t>
              </a:r>
              <a:r>
                <a:rPr lang="en-US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)</a:t>
              </a:r>
              <a:endParaRPr lang="en-AU" sz="1600" dirty="0">
                <a:solidFill>
                  <a:srgbClr val="236D7F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802" name="Group 801"/>
          <p:cNvGrpSpPr/>
          <p:nvPr/>
        </p:nvGrpSpPr>
        <p:grpSpPr>
          <a:xfrm>
            <a:off x="2963398" y="4821470"/>
            <a:ext cx="447378" cy="449605"/>
            <a:chOff x="2951176" y="2560983"/>
            <a:chExt cx="447378" cy="449605"/>
          </a:xfrm>
        </p:grpSpPr>
        <p:sp>
          <p:nvSpPr>
            <p:cNvPr id="803" name="Text Placeholder 33"/>
            <p:cNvSpPr txBox="1">
              <a:spLocks/>
            </p:cNvSpPr>
            <p:nvPr/>
          </p:nvSpPr>
          <p:spPr>
            <a:xfrm>
              <a:off x="2951176" y="2560983"/>
              <a:ext cx="447378" cy="19725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082">
                <a:spcBef>
                  <a:spcPts val="200"/>
                </a:spcBef>
                <a:buNone/>
                <a:defRPr/>
              </a:pPr>
              <a:r>
                <a:rPr lang="ur-PK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الاردن</a:t>
              </a:r>
              <a:endParaRPr lang="en-AU" sz="1600" dirty="0">
                <a:solidFill>
                  <a:srgbClr val="236D7F"/>
                </a:solidFill>
                <a:latin typeface="Source Sans Pro"/>
                <a:cs typeface="Source Sans Pro"/>
              </a:endParaRPr>
            </a:p>
          </p:txBody>
        </p:sp>
        <p:sp>
          <p:nvSpPr>
            <p:cNvPr id="804" name="Text Placeholder 33"/>
            <p:cNvSpPr txBox="1">
              <a:spLocks/>
            </p:cNvSpPr>
            <p:nvPr/>
          </p:nvSpPr>
          <p:spPr>
            <a:xfrm>
              <a:off x="2951176" y="2799655"/>
              <a:ext cx="447378" cy="2109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082">
                <a:spcBef>
                  <a:spcPts val="200"/>
                </a:spcBef>
                <a:buNone/>
                <a:defRPr/>
              </a:pPr>
              <a:r>
                <a:rPr lang="en-US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(</a:t>
              </a:r>
              <a:r>
                <a:rPr lang="en-US" sz="1600" dirty="0" err="1">
                  <a:solidFill>
                    <a:srgbClr val="236D7F"/>
                  </a:solidFill>
                  <a:latin typeface="Source Sans Pro"/>
                  <a:cs typeface="Source Sans Pro"/>
                </a:rPr>
                <a:t>jo</a:t>
              </a:r>
              <a:r>
                <a:rPr lang="en-US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)</a:t>
              </a:r>
              <a:endParaRPr lang="en-AU" sz="1600" dirty="0">
                <a:solidFill>
                  <a:srgbClr val="236D7F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805" name="Group 804"/>
          <p:cNvGrpSpPr/>
          <p:nvPr/>
        </p:nvGrpSpPr>
        <p:grpSpPr>
          <a:xfrm>
            <a:off x="3086136" y="3722180"/>
            <a:ext cx="1050665" cy="449605"/>
            <a:chOff x="2951176" y="2560983"/>
            <a:chExt cx="447378" cy="449605"/>
          </a:xfrm>
        </p:grpSpPr>
        <p:sp>
          <p:nvSpPr>
            <p:cNvPr id="806" name="Text Placeholder 33"/>
            <p:cNvSpPr txBox="1">
              <a:spLocks/>
            </p:cNvSpPr>
            <p:nvPr/>
          </p:nvSpPr>
          <p:spPr>
            <a:xfrm>
              <a:off x="2951176" y="2560983"/>
              <a:ext cx="447378" cy="19725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082">
                <a:spcBef>
                  <a:spcPts val="200"/>
                </a:spcBef>
                <a:buNone/>
                <a:defRPr/>
              </a:pPr>
              <a:r>
                <a:rPr lang="ur-PK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السعودية</a:t>
              </a:r>
              <a:endParaRPr lang="en-AU" sz="1600" dirty="0">
                <a:solidFill>
                  <a:srgbClr val="236D7F"/>
                </a:solidFill>
                <a:latin typeface="Source Sans Pro"/>
                <a:cs typeface="Source Sans Pro"/>
              </a:endParaRPr>
            </a:p>
          </p:txBody>
        </p:sp>
        <p:sp>
          <p:nvSpPr>
            <p:cNvPr id="807" name="Text Placeholder 33"/>
            <p:cNvSpPr txBox="1">
              <a:spLocks/>
            </p:cNvSpPr>
            <p:nvPr/>
          </p:nvSpPr>
          <p:spPr>
            <a:xfrm>
              <a:off x="2951176" y="2799655"/>
              <a:ext cx="447378" cy="2109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082">
                <a:spcBef>
                  <a:spcPts val="200"/>
                </a:spcBef>
                <a:buNone/>
                <a:defRPr/>
              </a:pPr>
              <a:r>
                <a:rPr lang="en-US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(</a:t>
              </a:r>
              <a:r>
                <a:rPr lang="en-US" sz="1600" dirty="0" err="1">
                  <a:solidFill>
                    <a:srgbClr val="236D7F"/>
                  </a:solidFill>
                  <a:latin typeface="Source Sans Pro"/>
                  <a:cs typeface="Source Sans Pro"/>
                </a:rPr>
                <a:t>sa</a:t>
              </a:r>
              <a:r>
                <a:rPr lang="en-US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)</a:t>
              </a:r>
              <a:endParaRPr lang="en-AU" sz="1600" dirty="0">
                <a:solidFill>
                  <a:srgbClr val="236D7F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808" name="Group 807"/>
          <p:cNvGrpSpPr/>
          <p:nvPr/>
        </p:nvGrpSpPr>
        <p:grpSpPr>
          <a:xfrm>
            <a:off x="3958079" y="3220694"/>
            <a:ext cx="447378" cy="449605"/>
            <a:chOff x="2951176" y="2560983"/>
            <a:chExt cx="447378" cy="449605"/>
          </a:xfrm>
        </p:grpSpPr>
        <p:sp>
          <p:nvSpPr>
            <p:cNvPr id="809" name="Text Placeholder 33"/>
            <p:cNvSpPr txBox="1">
              <a:spLocks/>
            </p:cNvSpPr>
            <p:nvPr/>
          </p:nvSpPr>
          <p:spPr>
            <a:xfrm>
              <a:off x="2951176" y="2560983"/>
              <a:ext cx="447378" cy="19725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082">
                <a:spcBef>
                  <a:spcPts val="200"/>
                </a:spcBef>
                <a:buNone/>
                <a:defRPr/>
              </a:pPr>
              <a:r>
                <a:rPr lang="ur-PK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ایران</a:t>
              </a:r>
              <a:endParaRPr lang="en-AU" sz="1600" dirty="0">
                <a:solidFill>
                  <a:srgbClr val="236D7F"/>
                </a:solidFill>
                <a:latin typeface="Source Sans Pro"/>
                <a:cs typeface="Source Sans Pro"/>
              </a:endParaRPr>
            </a:p>
          </p:txBody>
        </p:sp>
        <p:sp>
          <p:nvSpPr>
            <p:cNvPr id="810" name="Text Placeholder 33"/>
            <p:cNvSpPr txBox="1">
              <a:spLocks/>
            </p:cNvSpPr>
            <p:nvPr/>
          </p:nvSpPr>
          <p:spPr>
            <a:xfrm>
              <a:off x="2951176" y="2799655"/>
              <a:ext cx="447378" cy="2109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082">
                <a:spcBef>
                  <a:spcPts val="200"/>
                </a:spcBef>
                <a:buNone/>
                <a:defRPr/>
              </a:pPr>
              <a:r>
                <a:rPr lang="en-US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(</a:t>
              </a:r>
              <a:r>
                <a:rPr lang="en-US" sz="1600" dirty="0" err="1">
                  <a:solidFill>
                    <a:srgbClr val="236D7F"/>
                  </a:solidFill>
                  <a:latin typeface="Source Sans Pro"/>
                  <a:cs typeface="Source Sans Pro"/>
                </a:rPr>
                <a:t>ir</a:t>
              </a:r>
              <a:r>
                <a:rPr lang="en-US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)</a:t>
              </a:r>
              <a:endParaRPr lang="en-AU" sz="1600" dirty="0">
                <a:solidFill>
                  <a:srgbClr val="236D7F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811" name="Group 810"/>
          <p:cNvGrpSpPr/>
          <p:nvPr/>
        </p:nvGrpSpPr>
        <p:grpSpPr>
          <a:xfrm>
            <a:off x="3538441" y="5443549"/>
            <a:ext cx="447378" cy="449605"/>
            <a:chOff x="2951176" y="2560983"/>
            <a:chExt cx="447378" cy="449605"/>
          </a:xfrm>
        </p:grpSpPr>
        <p:sp>
          <p:nvSpPr>
            <p:cNvPr id="812" name="Text Placeholder 33"/>
            <p:cNvSpPr txBox="1">
              <a:spLocks/>
            </p:cNvSpPr>
            <p:nvPr/>
          </p:nvSpPr>
          <p:spPr>
            <a:xfrm>
              <a:off x="2951176" y="2560983"/>
              <a:ext cx="447378" cy="19725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082">
                <a:spcBef>
                  <a:spcPts val="200"/>
                </a:spcBef>
                <a:buNone/>
                <a:defRPr/>
              </a:pPr>
              <a:r>
                <a:rPr lang="ur-PK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اليمن</a:t>
              </a:r>
              <a:endParaRPr lang="en-AU" sz="1600" dirty="0">
                <a:solidFill>
                  <a:srgbClr val="236D7F"/>
                </a:solidFill>
                <a:latin typeface="Source Sans Pro"/>
                <a:cs typeface="Source Sans Pro"/>
              </a:endParaRPr>
            </a:p>
          </p:txBody>
        </p:sp>
        <p:sp>
          <p:nvSpPr>
            <p:cNvPr id="813" name="Text Placeholder 33"/>
            <p:cNvSpPr txBox="1">
              <a:spLocks/>
            </p:cNvSpPr>
            <p:nvPr/>
          </p:nvSpPr>
          <p:spPr>
            <a:xfrm>
              <a:off x="2951176" y="2799655"/>
              <a:ext cx="447378" cy="2109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082">
                <a:spcBef>
                  <a:spcPts val="200"/>
                </a:spcBef>
                <a:buNone/>
                <a:defRPr/>
              </a:pPr>
              <a:r>
                <a:rPr lang="en-US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(ye)</a:t>
              </a:r>
              <a:endParaRPr lang="en-AU" sz="1600" dirty="0">
                <a:solidFill>
                  <a:srgbClr val="236D7F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814" name="Group 813"/>
          <p:cNvGrpSpPr/>
          <p:nvPr/>
        </p:nvGrpSpPr>
        <p:grpSpPr>
          <a:xfrm>
            <a:off x="4176308" y="5136254"/>
            <a:ext cx="447378" cy="449605"/>
            <a:chOff x="2951176" y="2560983"/>
            <a:chExt cx="447378" cy="449605"/>
          </a:xfrm>
        </p:grpSpPr>
        <p:sp>
          <p:nvSpPr>
            <p:cNvPr id="815" name="Text Placeholder 33"/>
            <p:cNvSpPr txBox="1">
              <a:spLocks/>
            </p:cNvSpPr>
            <p:nvPr/>
          </p:nvSpPr>
          <p:spPr>
            <a:xfrm>
              <a:off x="2951176" y="2560983"/>
              <a:ext cx="447378" cy="19725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082">
                <a:spcBef>
                  <a:spcPts val="200"/>
                </a:spcBef>
                <a:buNone/>
                <a:defRPr/>
              </a:pPr>
              <a:r>
                <a:rPr lang="ur-PK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قطر</a:t>
              </a:r>
              <a:endParaRPr lang="en-AU" sz="1600" dirty="0">
                <a:solidFill>
                  <a:srgbClr val="236D7F"/>
                </a:solidFill>
                <a:latin typeface="Source Sans Pro"/>
                <a:cs typeface="Source Sans Pro"/>
              </a:endParaRPr>
            </a:p>
          </p:txBody>
        </p:sp>
        <p:sp>
          <p:nvSpPr>
            <p:cNvPr id="816" name="Text Placeholder 33"/>
            <p:cNvSpPr txBox="1">
              <a:spLocks/>
            </p:cNvSpPr>
            <p:nvPr/>
          </p:nvSpPr>
          <p:spPr>
            <a:xfrm>
              <a:off x="2951176" y="2799655"/>
              <a:ext cx="447378" cy="2109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082">
                <a:spcBef>
                  <a:spcPts val="200"/>
                </a:spcBef>
                <a:buNone/>
                <a:defRPr/>
              </a:pPr>
              <a:r>
                <a:rPr lang="en-US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(</a:t>
              </a:r>
              <a:r>
                <a:rPr lang="en-US" sz="1600" dirty="0" err="1">
                  <a:solidFill>
                    <a:srgbClr val="236D7F"/>
                  </a:solidFill>
                  <a:latin typeface="Source Sans Pro"/>
                  <a:cs typeface="Source Sans Pro"/>
                </a:rPr>
                <a:t>qa</a:t>
              </a:r>
              <a:r>
                <a:rPr lang="en-US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)</a:t>
              </a:r>
              <a:endParaRPr lang="en-AU" sz="1600" dirty="0">
                <a:solidFill>
                  <a:srgbClr val="236D7F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817" name="Group 816"/>
          <p:cNvGrpSpPr/>
          <p:nvPr/>
        </p:nvGrpSpPr>
        <p:grpSpPr>
          <a:xfrm>
            <a:off x="4328147" y="4585523"/>
            <a:ext cx="709665" cy="449605"/>
            <a:chOff x="2951176" y="2560983"/>
            <a:chExt cx="447378" cy="449605"/>
          </a:xfrm>
        </p:grpSpPr>
        <p:sp>
          <p:nvSpPr>
            <p:cNvPr id="818" name="Text Placeholder 33"/>
            <p:cNvSpPr txBox="1">
              <a:spLocks/>
            </p:cNvSpPr>
            <p:nvPr/>
          </p:nvSpPr>
          <p:spPr>
            <a:xfrm>
              <a:off x="2951176" y="2560983"/>
              <a:ext cx="447378" cy="19725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082">
                <a:spcBef>
                  <a:spcPts val="200"/>
                </a:spcBef>
                <a:buNone/>
                <a:defRPr/>
              </a:pPr>
              <a:r>
                <a:rPr lang="ur-PK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امارات</a:t>
              </a:r>
              <a:endParaRPr lang="en-AU" sz="1600" dirty="0">
                <a:solidFill>
                  <a:srgbClr val="236D7F"/>
                </a:solidFill>
                <a:latin typeface="Source Sans Pro"/>
                <a:cs typeface="Source Sans Pro"/>
              </a:endParaRPr>
            </a:p>
          </p:txBody>
        </p:sp>
        <p:sp>
          <p:nvSpPr>
            <p:cNvPr id="819" name="Text Placeholder 33"/>
            <p:cNvSpPr txBox="1">
              <a:spLocks/>
            </p:cNvSpPr>
            <p:nvPr/>
          </p:nvSpPr>
          <p:spPr>
            <a:xfrm>
              <a:off x="2951176" y="2799655"/>
              <a:ext cx="447378" cy="2109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082">
                <a:spcBef>
                  <a:spcPts val="200"/>
                </a:spcBef>
                <a:buNone/>
                <a:defRPr/>
              </a:pPr>
              <a:r>
                <a:rPr lang="en-US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(</a:t>
              </a:r>
              <a:r>
                <a:rPr lang="en-US" sz="1600" dirty="0" err="1">
                  <a:solidFill>
                    <a:srgbClr val="236D7F"/>
                  </a:solidFill>
                  <a:latin typeface="Source Sans Pro"/>
                  <a:cs typeface="Source Sans Pro"/>
                </a:rPr>
                <a:t>ae</a:t>
              </a:r>
              <a:r>
                <a:rPr lang="en-US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)</a:t>
              </a:r>
              <a:endParaRPr lang="en-AU" sz="1600" dirty="0">
                <a:solidFill>
                  <a:srgbClr val="236D7F"/>
                </a:solidFill>
                <a:latin typeface="Source Sans Pro"/>
                <a:cs typeface="Source Sans Pro"/>
              </a:endParaRPr>
            </a:p>
          </p:txBody>
        </p:sp>
      </p:grpSp>
      <p:grpSp>
        <p:nvGrpSpPr>
          <p:cNvPr id="820" name="Group 819"/>
          <p:cNvGrpSpPr/>
          <p:nvPr/>
        </p:nvGrpSpPr>
        <p:grpSpPr>
          <a:xfrm>
            <a:off x="4544314" y="4069427"/>
            <a:ext cx="447378" cy="449605"/>
            <a:chOff x="2951176" y="2560983"/>
            <a:chExt cx="447378" cy="449605"/>
          </a:xfrm>
        </p:grpSpPr>
        <p:sp>
          <p:nvSpPr>
            <p:cNvPr id="821" name="Text Placeholder 33"/>
            <p:cNvSpPr txBox="1">
              <a:spLocks/>
            </p:cNvSpPr>
            <p:nvPr/>
          </p:nvSpPr>
          <p:spPr>
            <a:xfrm>
              <a:off x="2951176" y="2560983"/>
              <a:ext cx="447378" cy="19725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082">
                <a:spcBef>
                  <a:spcPts val="200"/>
                </a:spcBef>
                <a:buNone/>
                <a:defRPr/>
              </a:pPr>
              <a:r>
                <a:rPr lang="ur-PK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عمان</a:t>
              </a:r>
              <a:endParaRPr lang="en-AU" sz="1600" dirty="0">
                <a:solidFill>
                  <a:srgbClr val="236D7F"/>
                </a:solidFill>
                <a:latin typeface="Source Sans Pro"/>
                <a:cs typeface="Source Sans Pro"/>
              </a:endParaRPr>
            </a:p>
          </p:txBody>
        </p:sp>
        <p:sp>
          <p:nvSpPr>
            <p:cNvPr id="822" name="Text Placeholder 33"/>
            <p:cNvSpPr txBox="1">
              <a:spLocks/>
            </p:cNvSpPr>
            <p:nvPr/>
          </p:nvSpPr>
          <p:spPr>
            <a:xfrm>
              <a:off x="2951176" y="2799655"/>
              <a:ext cx="447378" cy="2109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082">
                <a:spcBef>
                  <a:spcPts val="200"/>
                </a:spcBef>
                <a:buNone/>
                <a:defRPr/>
              </a:pPr>
              <a:r>
                <a:rPr lang="en-US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(</a:t>
              </a:r>
              <a:r>
                <a:rPr lang="en-US" sz="1600" dirty="0" err="1">
                  <a:solidFill>
                    <a:srgbClr val="236D7F"/>
                  </a:solidFill>
                  <a:latin typeface="Source Sans Pro"/>
                  <a:cs typeface="Source Sans Pro"/>
                </a:rPr>
                <a:t>om</a:t>
              </a:r>
              <a:r>
                <a:rPr lang="en-US" sz="1600" dirty="0">
                  <a:solidFill>
                    <a:srgbClr val="236D7F"/>
                  </a:solidFill>
                  <a:latin typeface="Source Sans Pro"/>
                  <a:cs typeface="Source Sans Pro"/>
                </a:rPr>
                <a:t>)</a:t>
              </a:r>
              <a:endParaRPr lang="en-AU" sz="1600" dirty="0">
                <a:solidFill>
                  <a:srgbClr val="236D7F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endParaRPr>
            </a:p>
          </p:txBody>
        </p:sp>
      </p:grpSp>
      <p:sp>
        <p:nvSpPr>
          <p:cNvPr id="823" name="Rectangle 822"/>
          <p:cNvSpPr/>
          <p:nvPr/>
        </p:nvSpPr>
        <p:spPr>
          <a:xfrm>
            <a:off x="973" y="1506886"/>
            <a:ext cx="2127873" cy="488985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Source Sans Pro"/>
                <a:cs typeface="Source Sans Pro"/>
              </a:rPr>
              <a:t>ccTLDs: 46 </a:t>
            </a:r>
          </a:p>
        </p:txBody>
      </p:sp>
      <p:cxnSp>
        <p:nvCxnSpPr>
          <p:cNvPr id="824" name="Straight Connector 823"/>
          <p:cNvCxnSpPr/>
          <p:nvPr/>
        </p:nvCxnSpPr>
        <p:spPr>
          <a:xfrm>
            <a:off x="2636507" y="1755140"/>
            <a:ext cx="5163" cy="320040"/>
          </a:xfrm>
          <a:prstGeom prst="line">
            <a:avLst/>
          </a:prstGeom>
          <a:ln>
            <a:solidFill>
              <a:srgbClr val="DB6033"/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61"/>
          <p:cNvCxnSpPr>
            <a:stCxn id="772" idx="1"/>
          </p:cNvCxnSpPr>
          <p:nvPr/>
        </p:nvCxnSpPr>
        <p:spPr>
          <a:xfrm rot="10800000" flipV="1">
            <a:off x="3058236" y="1124260"/>
            <a:ext cx="243480" cy="1220416"/>
          </a:xfrm>
          <a:prstGeom prst="bentConnector2">
            <a:avLst/>
          </a:prstGeom>
          <a:ln>
            <a:solidFill>
              <a:srgbClr val="DB6033"/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6" name="Straight Connector 861"/>
          <p:cNvCxnSpPr/>
          <p:nvPr/>
        </p:nvCxnSpPr>
        <p:spPr>
          <a:xfrm rot="10800000" flipV="1">
            <a:off x="3594394" y="3043289"/>
            <a:ext cx="199244" cy="328862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7" name="Straight Connector 15"/>
          <p:cNvCxnSpPr/>
          <p:nvPr/>
        </p:nvCxnSpPr>
        <p:spPr>
          <a:xfrm>
            <a:off x="4922097" y="3123656"/>
            <a:ext cx="102357" cy="491269"/>
          </a:xfrm>
          <a:prstGeom prst="bentConnector2">
            <a:avLst/>
          </a:prstGeom>
          <a:ln>
            <a:solidFill>
              <a:schemeClr val="accent3"/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8" name="Straight Connector 827"/>
          <p:cNvCxnSpPr/>
          <p:nvPr/>
        </p:nvCxnSpPr>
        <p:spPr>
          <a:xfrm>
            <a:off x="5572438" y="3271202"/>
            <a:ext cx="1247" cy="786054"/>
          </a:xfrm>
          <a:prstGeom prst="line">
            <a:avLst/>
          </a:prstGeom>
          <a:ln>
            <a:solidFill>
              <a:srgbClr val="1B6F74"/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9" name="Straight Connector 861"/>
          <p:cNvCxnSpPr/>
          <p:nvPr/>
        </p:nvCxnSpPr>
        <p:spPr>
          <a:xfrm rot="10800000" flipV="1">
            <a:off x="8148703" y="2720666"/>
            <a:ext cx="115805" cy="449340"/>
          </a:xfrm>
          <a:prstGeom prst="bentConnector2">
            <a:avLst/>
          </a:prstGeom>
          <a:ln>
            <a:solidFill>
              <a:srgbClr val="1B6F74"/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0" name="Text Placeholder 33"/>
          <p:cNvSpPr txBox="1">
            <a:spLocks/>
          </p:cNvSpPr>
          <p:nvPr/>
        </p:nvSpPr>
        <p:spPr>
          <a:xfrm>
            <a:off x="7141212" y="4434621"/>
            <a:ext cx="447378" cy="4201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ja-JP" alt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澳門</a:t>
            </a:r>
            <a:r>
              <a:rPr lang="en-US" sz="1600" dirty="0">
                <a:solidFill>
                  <a:srgbClr val="236D7F"/>
                </a:solidFill>
                <a:latin typeface="Source Sans Pro"/>
                <a:cs typeface="Source Sans Pro"/>
              </a:rPr>
              <a:t>(mo)</a:t>
            </a:r>
            <a:endParaRPr lang="en-AU" sz="1600" dirty="0">
              <a:solidFill>
                <a:srgbClr val="236D7F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831" name="Straight Connector 15"/>
          <p:cNvCxnSpPr/>
          <p:nvPr/>
        </p:nvCxnSpPr>
        <p:spPr>
          <a:xfrm rot="10800000">
            <a:off x="7391070" y="4009002"/>
            <a:ext cx="247180" cy="216236"/>
          </a:xfrm>
          <a:prstGeom prst="bentConnector3">
            <a:avLst>
              <a:gd name="adj1" fmla="val 97954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099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066" y="-7478"/>
            <a:ext cx="9144000" cy="1065811"/>
          </a:xfrm>
          <a:prstGeom prst="rect">
            <a:avLst/>
          </a:prstGeom>
          <a:solidFill>
            <a:srgbClr val="1768B1"/>
          </a:solidFill>
        </p:spPr>
        <p:txBody>
          <a:bodyPr vert="horz" lIns="91440" tIns="45720" rIns="91440" bIns="45720"/>
          <a:lstStyle>
            <a:lvl1pPr marL="292100" algn="l" defTabSz="457200" rtl="0" eaLnBrk="1" latinLnBrk="0" hangingPunct="1">
              <a:lnSpc>
                <a:spcPts val="398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bg1"/>
                </a:solidFill>
                <a:latin typeface="Source Sans Pro"/>
                <a:ea typeface="+mj-ea"/>
                <a:cs typeface="Source Sans Pro"/>
              </a:defRPr>
            </a:lvl1pPr>
          </a:lstStyle>
          <a:p>
            <a:r>
              <a:rPr lang="en-US" dirty="0"/>
              <a:t>Focus on ICANN </a:t>
            </a:r>
            <a:r>
              <a:rPr lang="ru-RU" dirty="0"/>
              <a:t>5</a:t>
            </a:r>
            <a:r>
              <a:rPr lang="en-US" dirty="0"/>
              <a:t>-Year Strategic Goals (FY16-FY20</a:t>
            </a:r>
            <a:r>
              <a:rPr lang="en-US" sz="2400" dirty="0"/>
              <a:t>)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9499" y="1224949"/>
            <a:ext cx="8542701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rIns="2700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>
              <a:buClr>
                <a:srgbClr val="43ACD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/>
                <a:cs typeface="Source Sans Pro"/>
              </a:rPr>
              <a:t>Further </a:t>
            </a:r>
            <a:r>
              <a:rPr lang="en-US" sz="2000" b="1" dirty="0">
                <a:solidFill>
                  <a:srgbClr val="0070C0"/>
                </a:solidFill>
                <a:latin typeface="Source Sans Pro"/>
                <a:cs typeface="Source Sans Pro"/>
              </a:rPr>
              <a:t>globalize/internationalize</a:t>
            </a:r>
            <a:r>
              <a:rPr lang="en-US" sz="2000" b="1" dirty="0"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and </a:t>
            </a:r>
            <a:r>
              <a:rPr lang="en-US" sz="2000" b="1" dirty="0">
                <a:solidFill>
                  <a:srgbClr val="0070C0"/>
                </a:solidFill>
                <a:latin typeface="Source Sans Pro"/>
                <a:cs typeface="Source Sans Pro"/>
              </a:rPr>
              <a:t>regionalize</a:t>
            </a:r>
            <a:r>
              <a:rPr lang="en-US" sz="2000" dirty="0">
                <a:latin typeface="Source Sans Pro"/>
                <a:cs typeface="Source Sans Pro"/>
              </a:rPr>
              <a:t> ICANN functions</a:t>
            </a:r>
            <a:endParaRPr lang="ru-RU" sz="2000" dirty="0">
              <a:latin typeface="Source Sans Pro"/>
              <a:cs typeface="Source Sans Pro"/>
            </a:endParaRPr>
          </a:p>
          <a:p>
            <a:pPr marL="342900" indent="-342900">
              <a:buClr>
                <a:srgbClr val="43ACDA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Source Sans Pro"/>
              <a:cs typeface="Source Sans Pro"/>
            </a:endParaRPr>
          </a:p>
          <a:p>
            <a:pPr marL="342900" indent="-342900">
              <a:buClr>
                <a:srgbClr val="43ACD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/>
                <a:cs typeface="Source Sans Pro"/>
              </a:rPr>
              <a:t>Bring ICANN to the world by creating a </a:t>
            </a:r>
            <a:r>
              <a:rPr lang="en-US" sz="2000" b="1" dirty="0">
                <a:solidFill>
                  <a:srgbClr val="0070C0"/>
                </a:solidFill>
                <a:latin typeface="Source Sans Pro"/>
                <a:cs typeface="Source Sans Pro"/>
              </a:rPr>
              <a:t>balanced</a:t>
            </a:r>
            <a:r>
              <a:rPr lang="en-US" sz="2000" dirty="0">
                <a:solidFill>
                  <a:srgbClr val="0070C0"/>
                </a:solidFill>
                <a:latin typeface="Source Sans Pro"/>
                <a:cs typeface="Source Sans Pro"/>
              </a:rPr>
              <a:t> and </a:t>
            </a:r>
            <a:r>
              <a:rPr lang="en-US" sz="2000" b="1" dirty="0">
                <a:solidFill>
                  <a:srgbClr val="0070C0"/>
                </a:solidFill>
                <a:latin typeface="Source Sans Pro"/>
                <a:cs typeface="Source Sans Pro"/>
              </a:rPr>
              <a:t>proactive</a:t>
            </a:r>
            <a:r>
              <a:rPr lang="en-US" sz="2000" dirty="0">
                <a:solidFill>
                  <a:srgbClr val="0070C0"/>
                </a:solidFill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approach to </a:t>
            </a:r>
            <a:r>
              <a:rPr lang="en-US" sz="2000" b="1" dirty="0">
                <a:solidFill>
                  <a:srgbClr val="0070C0"/>
                </a:solidFill>
                <a:latin typeface="Source Sans Pro"/>
                <a:cs typeface="Source Sans Pro"/>
              </a:rPr>
              <a:t>regional engagement </a:t>
            </a:r>
            <a:r>
              <a:rPr lang="en-US" sz="2000" dirty="0">
                <a:latin typeface="Source Sans Pro"/>
                <a:cs typeface="Source Sans Pro"/>
              </a:rPr>
              <a:t>with stakeholders</a:t>
            </a:r>
            <a:endParaRPr lang="ru-RU" sz="2000" dirty="0">
              <a:latin typeface="Source Sans Pro"/>
              <a:cs typeface="Source Sans Pro"/>
            </a:endParaRPr>
          </a:p>
          <a:p>
            <a:pPr marL="342900" indent="-342900">
              <a:buClr>
                <a:srgbClr val="43ACDA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Source Sans Pro"/>
              <a:cs typeface="Source Sans Pro"/>
            </a:endParaRPr>
          </a:p>
          <a:p>
            <a:pPr marL="342900" indent="-342900">
              <a:buClr>
                <a:srgbClr val="43ACD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/>
                <a:cs typeface="Source Sans Pro"/>
              </a:rPr>
              <a:t>Support the evolution of the </a:t>
            </a:r>
            <a:r>
              <a:rPr lang="en-US" sz="2000" b="1" dirty="0">
                <a:solidFill>
                  <a:srgbClr val="0070C0"/>
                </a:solidFill>
                <a:latin typeface="Source Sans Pro"/>
                <a:cs typeface="Source Sans Pro"/>
              </a:rPr>
              <a:t>domain name marketplace </a:t>
            </a:r>
            <a:r>
              <a:rPr lang="en-US" sz="2000" dirty="0">
                <a:latin typeface="Source Sans Pro"/>
                <a:cs typeface="Source Sans Pro"/>
              </a:rPr>
              <a:t>to be </a:t>
            </a:r>
            <a:r>
              <a:rPr lang="en-US" sz="2000" b="1" dirty="0">
                <a:solidFill>
                  <a:srgbClr val="0070C0"/>
                </a:solidFill>
                <a:latin typeface="Source Sans Pro"/>
                <a:cs typeface="Source Sans Pro"/>
              </a:rPr>
              <a:t>robust, stable and trusted</a:t>
            </a:r>
          </a:p>
          <a:p>
            <a:pPr marL="342900" indent="-342900">
              <a:buClr>
                <a:srgbClr val="43ACDA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Source Sans Pro"/>
              <a:cs typeface="Source Sans Pro"/>
            </a:endParaRPr>
          </a:p>
          <a:p>
            <a:pPr marL="342900" indent="-342900">
              <a:buClr>
                <a:srgbClr val="43ACD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/>
                <a:cs typeface="Source Sans Pro"/>
              </a:rPr>
              <a:t>Encourage engagement with the existing </a:t>
            </a:r>
            <a:r>
              <a:rPr lang="en-US" sz="2000" b="1" dirty="0">
                <a:solidFill>
                  <a:srgbClr val="0070C0"/>
                </a:solidFill>
                <a:latin typeface="Source Sans Pro"/>
                <a:cs typeface="Source Sans Pro"/>
              </a:rPr>
              <a:t>Internet governance ecosystem</a:t>
            </a:r>
            <a:r>
              <a:rPr lang="en-US" sz="2000" b="1" dirty="0"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at national, regional and global levels</a:t>
            </a:r>
          </a:p>
          <a:p>
            <a:pPr marL="342900" indent="-342900">
              <a:buClr>
                <a:srgbClr val="43ACDA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Source Sans Pro"/>
              <a:cs typeface="Source Sans Pro"/>
            </a:endParaRPr>
          </a:p>
          <a:p>
            <a:pPr marL="342900" indent="-342900">
              <a:buClr>
                <a:srgbClr val="43ACD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/>
                <a:cs typeface="Source Sans Pro"/>
              </a:rPr>
              <a:t>Establish mechanisms to </a:t>
            </a:r>
            <a:r>
              <a:rPr lang="en-US" sz="2000" b="1" dirty="0">
                <a:solidFill>
                  <a:srgbClr val="0070C0"/>
                </a:solidFill>
                <a:latin typeface="Source Sans Pro"/>
                <a:cs typeface="Source Sans Pro"/>
              </a:rPr>
              <a:t>increase trust within the ecosystem </a:t>
            </a:r>
            <a:r>
              <a:rPr lang="en-US" sz="2000" dirty="0">
                <a:latin typeface="Source Sans Pro"/>
                <a:cs typeface="Source Sans Pro"/>
              </a:rPr>
              <a:t>rooted in the </a:t>
            </a:r>
            <a:r>
              <a:rPr lang="en-US" sz="2000" b="1" dirty="0">
                <a:solidFill>
                  <a:srgbClr val="0070C0"/>
                </a:solidFill>
                <a:latin typeface="Source Sans Pro"/>
                <a:cs typeface="Source Sans Pro"/>
              </a:rPr>
              <a:t>public interest</a:t>
            </a:r>
            <a:r>
              <a:rPr lang="en-US" sz="2000" dirty="0">
                <a:solidFill>
                  <a:srgbClr val="0070C0"/>
                </a:solidFill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and within </a:t>
            </a:r>
            <a:r>
              <a:rPr lang="en-US" sz="2000" b="1" dirty="0">
                <a:solidFill>
                  <a:srgbClr val="0070C0"/>
                </a:solidFill>
                <a:latin typeface="Source Sans Pro"/>
                <a:cs typeface="Source Sans Pro"/>
              </a:rPr>
              <a:t>ICANN’s remit</a:t>
            </a:r>
          </a:p>
          <a:p>
            <a:pPr marL="342900" indent="-342900">
              <a:buClr>
                <a:srgbClr val="43ACDA"/>
              </a:buClr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0070C0"/>
              </a:solidFill>
              <a:latin typeface="Source Sans Pro"/>
              <a:cs typeface="Source Sans Pro"/>
            </a:endParaRPr>
          </a:p>
          <a:p>
            <a:pPr marL="342900" indent="-342900">
              <a:buClr>
                <a:srgbClr val="43ACDA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Source Sans Pro"/>
                <a:cs typeface="Source Sans Pro"/>
              </a:rPr>
              <a:t>Empower current and new stakeholders</a:t>
            </a:r>
            <a:r>
              <a:rPr lang="en-US" sz="2000" dirty="0">
                <a:latin typeface="Source Sans Pro"/>
                <a:cs typeface="Source Sans Pro"/>
              </a:rPr>
              <a:t> to fully participate in ICANN activities</a:t>
            </a:r>
            <a:r>
              <a:rPr lang="en-US" sz="2000" dirty="0"/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700969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7478"/>
            <a:ext cx="9144000" cy="113289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Possible topics for interaction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91886" y="1382286"/>
            <a:ext cx="865163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200" b="1" dirty="0">
                <a:latin typeface="+mj-lt"/>
                <a:cs typeface="Source Sans Pro Light"/>
              </a:rPr>
              <a:t>Glossary of applied terminology</a:t>
            </a: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200" b="1" dirty="0">
                <a:latin typeface="+mj-lt"/>
                <a:cs typeface="Source Sans Pro Light"/>
              </a:rPr>
              <a:t>Regulation of identifiers on new stages of New gTLD launch</a:t>
            </a:r>
            <a:endParaRPr lang="ru-RU" sz="2200" b="1" dirty="0">
              <a:latin typeface="+mj-l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200" b="1" dirty="0">
                <a:latin typeface="+mj-lt"/>
                <a:cs typeface="Source Sans Pro Light"/>
              </a:rPr>
              <a:t>Network identification on global level</a:t>
            </a:r>
            <a:endParaRPr lang="ru-RU" sz="2200" b="1" dirty="0">
              <a:latin typeface="+mj-l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200" b="1" dirty="0">
                <a:latin typeface="+mj-lt"/>
                <a:cs typeface="Source Sans Pro Light"/>
              </a:rPr>
              <a:t>Role of every stakeholder, inside and outside Ukraine: National Cyber Strategy</a:t>
            </a:r>
            <a:endParaRPr lang="ru-RU" sz="2200" b="1" dirty="0">
              <a:latin typeface="+mj-l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200" b="1" dirty="0">
                <a:latin typeface="+mj-lt"/>
                <a:cs typeface="Source Sans Pro Light"/>
              </a:rPr>
              <a:t>Ban (control) of the cyber warfare</a:t>
            </a:r>
            <a:endParaRPr lang="ru-RU" sz="2200" b="1" dirty="0">
              <a:latin typeface="+mj-l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200" b="1" dirty="0">
                <a:latin typeface="+mj-lt"/>
                <a:cs typeface="Source Sans Pro Light"/>
              </a:rPr>
              <a:t>Awareness raising and capacity building programs</a:t>
            </a:r>
            <a:endParaRPr lang="ru-RU" sz="2200" b="1" dirty="0">
              <a:latin typeface="+mj-l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200" b="1" dirty="0">
                <a:latin typeface="+mj-lt"/>
                <a:cs typeface="Source Sans Pro Light"/>
              </a:rPr>
              <a:t>Training for law-enforcement agencies</a:t>
            </a:r>
            <a:endParaRPr lang="ru-RU" sz="2200" b="1" dirty="0">
              <a:latin typeface="+mj-l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200" b="1" dirty="0">
                <a:latin typeface="+mj-lt"/>
                <a:cs typeface="Source Sans Pro Light"/>
              </a:rPr>
              <a:t>Joint investigation of incidents and cybercrimes</a:t>
            </a:r>
            <a:endParaRPr lang="ru-RU" sz="2200" b="1" dirty="0">
              <a:latin typeface="+mj-l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200" b="1" dirty="0">
                <a:latin typeface="+mj-lt"/>
                <a:cs typeface="Source Sans Pro Light"/>
              </a:rPr>
              <a:t>Harmonization of domestic legal regulation</a:t>
            </a: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200" b="1" dirty="0">
                <a:latin typeface="+mj-lt"/>
                <a:cs typeface="Source Sans Pro Light"/>
              </a:rPr>
              <a:t>Participation in IG processes on global level</a:t>
            </a:r>
            <a:endParaRPr lang="en-US" sz="2200" dirty="0">
              <a:cs typeface="Source Sans Pro Light"/>
            </a:endParaRPr>
          </a:p>
          <a:p>
            <a:pPr marL="1200150" lvl="2" indent="-285750">
              <a:buSzPct val="75000"/>
              <a:buFont typeface="Wingdings" charset="2"/>
              <a:buChar char=""/>
            </a:pPr>
            <a:endParaRPr lang="en-US" sz="2400" i="1" dirty="0">
              <a:latin typeface="+mj-l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866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Source Sans Pro"/>
                <a:cs typeface="Source Sans Pro"/>
              </a:rPr>
              <a:t>What Internet Governance 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3280" y="121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09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57123" y="4624671"/>
            <a:ext cx="8046501" cy="12919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7380" y="2935377"/>
            <a:ext cx="8046501" cy="1291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7123" y="2939626"/>
            <a:ext cx="898346" cy="12919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7123" y="4620422"/>
            <a:ext cx="898346" cy="12919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7382" y="1259103"/>
            <a:ext cx="8046501" cy="1290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7382" y="1259103"/>
            <a:ext cx="898346" cy="1291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Main Focus Areas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73947" y="1504978"/>
            <a:ext cx="356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Source Sans Pro"/>
                <a:cs typeface="Source Sans Pro"/>
              </a:rPr>
              <a:t>1</a:t>
            </a:r>
            <a:endParaRPr lang="en-US" sz="3600" b="1" baseline="300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33311" y="1421176"/>
            <a:ext cx="69827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60"/>
              </a:lnSpc>
            </a:pPr>
            <a:r>
              <a:rPr lang="en-US" sz="2400" b="1" dirty="0">
                <a:solidFill>
                  <a:srgbClr val="FFFFFF"/>
                </a:solidFill>
                <a:latin typeface="Source Sans Pro"/>
                <a:cs typeface="Source Sans Pro"/>
              </a:rPr>
              <a:t>Security, stability and resiliency of the system of unique identifiers (global Internet infrastructure)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73947" y="3207532"/>
            <a:ext cx="52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Source Sans Pro"/>
                <a:cs typeface="Source Sans Pro"/>
              </a:rPr>
              <a:t>2</a:t>
            </a:r>
            <a:endParaRPr lang="en-US" sz="3600" b="1" baseline="300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65212" y="3303851"/>
            <a:ext cx="698272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60"/>
              </a:lnSpc>
            </a:pPr>
            <a:r>
              <a:rPr lang="en-US" sz="2400" b="1" dirty="0">
                <a:solidFill>
                  <a:srgbClr val="FFFFFF"/>
                </a:solidFill>
                <a:latin typeface="Source Sans Pro"/>
                <a:cs typeface="Source Sans Pro"/>
              </a:rPr>
              <a:t>DNS Industry: prosperity for national economy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3947" y="4895947"/>
            <a:ext cx="52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Source Sans Pro"/>
                <a:cs typeface="Source Sans Pro"/>
              </a:rPr>
              <a:t>3</a:t>
            </a:r>
            <a:endParaRPr lang="en-US" sz="3600" b="1" baseline="300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67540" y="5047105"/>
            <a:ext cx="710436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60"/>
              </a:lnSpc>
            </a:pPr>
            <a:r>
              <a:rPr lang="en-US" sz="2400" b="1" dirty="0">
                <a:solidFill>
                  <a:srgbClr val="FFFFFF"/>
                </a:solidFill>
                <a:latin typeface="Source Sans Pro"/>
                <a:cs typeface="Source Sans Pro"/>
              </a:rPr>
              <a:t>ICANN-related policy making process</a:t>
            </a:r>
          </a:p>
        </p:txBody>
      </p:sp>
    </p:spTree>
    <p:extLst>
      <p:ext uri="{BB962C8B-B14F-4D97-AF65-F5344CB8AC3E}">
        <p14:creationId xmlns:p14="http://schemas.microsoft.com/office/powerpoint/2010/main" val="3907432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478"/>
            <a:ext cx="9162172" cy="710655"/>
          </a:xfrm>
        </p:spPr>
        <p:txBody>
          <a:bodyPr/>
          <a:lstStyle/>
          <a:p>
            <a:r>
              <a:rPr lang="en-US" dirty="0"/>
              <a:t>Regional Strategic Objectives</a:t>
            </a:r>
          </a:p>
        </p:txBody>
      </p:sp>
      <p:sp>
        <p:nvSpPr>
          <p:cNvPr id="3" name="Rectangle 2"/>
          <p:cNvSpPr/>
          <p:nvPr/>
        </p:nvSpPr>
        <p:spPr>
          <a:xfrm flipH="1">
            <a:off x="2841023" y="3374908"/>
            <a:ext cx="2055566" cy="20579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60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15855" y="1166692"/>
            <a:ext cx="2246317" cy="22082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8172" y="1166692"/>
            <a:ext cx="2859195" cy="4266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8" name="Text Placeholder 32"/>
          <p:cNvSpPr txBox="1">
            <a:spLocks/>
          </p:cNvSpPr>
          <p:nvPr/>
        </p:nvSpPr>
        <p:spPr>
          <a:xfrm>
            <a:off x="205426" y="2256714"/>
            <a:ext cx="2036183" cy="25579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d-ID" sz="12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9" name="Text Placeholder 33"/>
          <p:cNvSpPr txBox="1">
            <a:spLocks/>
          </p:cNvSpPr>
          <p:nvPr/>
        </p:nvSpPr>
        <p:spPr>
          <a:xfrm>
            <a:off x="1211" y="1191589"/>
            <a:ext cx="2859195" cy="424127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</a:pPr>
            <a:r>
              <a:rPr lang="en-AU" sz="2000" b="1" dirty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Regional Strategy as      </a:t>
            </a:r>
            <a:r>
              <a:rPr lang="en-AU" sz="2000" b="1" dirty="0">
                <a:solidFill>
                  <a:srgbClr val="FFFF00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part of the corporate</a:t>
            </a:r>
          </a:p>
          <a:p>
            <a:pPr marL="0" indent="0" defTabSz="457082">
              <a:spcBef>
                <a:spcPct val="20000"/>
              </a:spcBef>
              <a:buNone/>
            </a:pPr>
            <a:r>
              <a:rPr lang="en-AU" sz="2000" b="1" dirty="0">
                <a:solidFill>
                  <a:srgbClr val="FFFF00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Strategy </a:t>
            </a:r>
            <a:r>
              <a:rPr lang="en-AU" sz="2000" b="1" dirty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of ICANN</a:t>
            </a:r>
          </a:p>
          <a:p>
            <a:pPr marL="0" indent="0" defTabSz="457082">
              <a:spcBef>
                <a:spcPct val="20000"/>
              </a:spcBef>
              <a:buNone/>
            </a:pPr>
            <a:endParaRPr lang="en-AU" sz="2000" b="1" dirty="0">
              <a:solidFill>
                <a:srgbClr val="FFFFFF"/>
              </a:solidFill>
              <a:latin typeface="Source Sans Pro"/>
              <a:ea typeface="Segoe UI" panose="020B0502040204020203" pitchFamily="34" charset="0"/>
              <a:cs typeface="Source Sans Pro"/>
            </a:endParaRPr>
          </a:p>
          <a:p>
            <a:pPr defTabSz="457082">
              <a:spcBef>
                <a:spcPct val="20000"/>
              </a:spcBef>
            </a:pPr>
            <a:r>
              <a:rPr lang="en-AU" sz="2000" dirty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Compliance with the </a:t>
            </a:r>
            <a:r>
              <a:rPr lang="en-AU" sz="2000" dirty="0">
                <a:solidFill>
                  <a:srgbClr val="FFFF00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global strategies </a:t>
            </a:r>
            <a:r>
              <a:rPr lang="en-AU" sz="2000" dirty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and goals</a:t>
            </a:r>
          </a:p>
          <a:p>
            <a:pPr defTabSz="457082">
              <a:spcBef>
                <a:spcPct val="20000"/>
              </a:spcBef>
            </a:pPr>
            <a:r>
              <a:rPr lang="en-AU" sz="2000" dirty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Due time and </a:t>
            </a:r>
            <a:r>
              <a:rPr lang="en-AU" sz="2000" dirty="0">
                <a:solidFill>
                  <a:srgbClr val="FFFF00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adequate allocation of resources</a:t>
            </a:r>
          </a:p>
          <a:p>
            <a:pPr defTabSz="457082">
              <a:spcBef>
                <a:spcPct val="20000"/>
              </a:spcBef>
            </a:pPr>
            <a:r>
              <a:rPr lang="en-AU" sz="2000" dirty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Sharing </a:t>
            </a:r>
            <a:r>
              <a:rPr lang="en-AU" sz="2000" dirty="0">
                <a:solidFill>
                  <a:srgbClr val="FFFF00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best practices </a:t>
            </a:r>
            <a:r>
              <a:rPr lang="en-AU" sz="2000" dirty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from other regions and countries</a:t>
            </a:r>
          </a:p>
          <a:p>
            <a:pPr defTabSz="457082">
              <a:spcBef>
                <a:spcPct val="20000"/>
              </a:spcBef>
            </a:pPr>
            <a:r>
              <a:rPr lang="en-AU" sz="2000" dirty="0">
                <a:solidFill>
                  <a:srgbClr val="FFFF00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Cross-regional</a:t>
            </a:r>
            <a:r>
              <a:rPr lang="en-AU" sz="2000" dirty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 interaction</a:t>
            </a:r>
          </a:p>
          <a:p>
            <a:pPr defTabSz="457082">
              <a:spcBef>
                <a:spcPct val="20000"/>
              </a:spcBef>
            </a:pPr>
            <a:endParaRPr lang="en-AU" sz="1600" dirty="0">
              <a:solidFill>
                <a:schemeClr val="bg1"/>
              </a:solidFill>
              <a:latin typeface="Source Sans Pro"/>
              <a:ea typeface="Segoe UI" panose="020B0502040204020203" pitchFamily="34" charset="0"/>
              <a:cs typeface="Source Sans Pro"/>
            </a:endParaRPr>
          </a:p>
          <a:p>
            <a:pPr marL="0" indent="0" defTabSz="457082">
              <a:spcBef>
                <a:spcPct val="20000"/>
              </a:spcBef>
              <a:buNone/>
            </a:pPr>
            <a:endParaRPr lang="en-AU" sz="1600" b="1" dirty="0">
              <a:solidFill>
                <a:schemeClr val="bg1"/>
              </a:solidFill>
              <a:latin typeface="Source Sans Pro"/>
              <a:ea typeface="Segoe UI" panose="020B0502040204020203" pitchFamily="34" charset="0"/>
              <a:cs typeface="Source Sans Pr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1024" y="1166692"/>
            <a:ext cx="4074831" cy="22082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12" name="Text Placeholder 32"/>
          <p:cNvSpPr txBox="1">
            <a:spLocks/>
          </p:cNvSpPr>
          <p:nvPr/>
        </p:nvSpPr>
        <p:spPr>
          <a:xfrm>
            <a:off x="3117372" y="1792677"/>
            <a:ext cx="3675103" cy="1582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prstClr val="white"/>
                </a:solidFill>
                <a:latin typeface="Source Sans Pro"/>
                <a:cs typeface="Source Sans Pro"/>
              </a:rPr>
              <a:t>ICANN as a 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ource Sans Pro"/>
                <a:cs typeface="Source Sans Pro"/>
              </a:rPr>
              <a:t>trusted point of expertise</a:t>
            </a:r>
            <a:r>
              <a:rPr lang="en-US" sz="2000" dirty="0">
                <a:solidFill>
                  <a:prstClr val="white"/>
                </a:solidFill>
                <a:latin typeface="Source Sans Pro"/>
                <a:cs typeface="Source Sans Pro"/>
              </a:rPr>
              <a:t> for </a:t>
            </a:r>
            <a:r>
              <a:rPr lang="en-US" sz="2000" dirty="0">
                <a:solidFill>
                  <a:schemeClr val="bg1"/>
                </a:solidFill>
                <a:latin typeface="Source Sans Pro"/>
                <a:cs typeface="Source Sans Pro"/>
              </a:rPr>
              <a:t>DNS functionality, stability, security and resiliency </a:t>
            </a:r>
            <a:r>
              <a:rPr lang="en-US" sz="2000" dirty="0">
                <a:solidFill>
                  <a:prstClr val="white"/>
                </a:solidFill>
                <a:latin typeface="Source Sans Pro"/>
                <a:cs typeface="Source Sans Pro"/>
              </a:rPr>
              <a:t>with respect to local context</a:t>
            </a:r>
            <a:endParaRPr lang="id-ID" sz="20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13" name="Text Placeholder 33"/>
          <p:cNvSpPr txBox="1">
            <a:spLocks/>
          </p:cNvSpPr>
          <p:nvPr/>
        </p:nvSpPr>
        <p:spPr>
          <a:xfrm>
            <a:off x="3117372" y="1316106"/>
            <a:ext cx="2728400" cy="442051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</a:pPr>
            <a:r>
              <a:rPr lang="en-AU" sz="2000" b="1" dirty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Objective 1</a:t>
            </a:r>
          </a:p>
        </p:txBody>
      </p:sp>
      <p:sp>
        <p:nvSpPr>
          <p:cNvPr id="15" name="Rectangle 14"/>
          <p:cNvSpPr/>
          <p:nvPr/>
        </p:nvSpPr>
        <p:spPr>
          <a:xfrm flipH="1">
            <a:off x="4896589" y="3374908"/>
            <a:ext cx="4265582" cy="20579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16" name="Text Placeholder 32"/>
          <p:cNvSpPr txBox="1">
            <a:spLocks/>
          </p:cNvSpPr>
          <p:nvPr/>
        </p:nvSpPr>
        <p:spPr>
          <a:xfrm>
            <a:off x="5289843" y="3824973"/>
            <a:ext cx="3558432" cy="142714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prstClr val="white"/>
                </a:solidFill>
                <a:latin typeface="Source Sans Pro"/>
                <a:cs typeface="Source Sans Pro"/>
              </a:rPr>
              <a:t>Focused and in-depth work with stakeholders to make engagement with ICANN 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ource Sans Pro"/>
                <a:cs typeface="Source Sans Pro"/>
              </a:rPr>
              <a:t>mutually beneficial</a:t>
            </a:r>
            <a:endParaRPr lang="id-ID" sz="2000" b="1" dirty="0">
              <a:solidFill>
                <a:schemeClr val="accent3">
                  <a:lumMod val="60000"/>
                  <a:lumOff val="40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17" name="Text Placeholder 33"/>
          <p:cNvSpPr txBox="1">
            <a:spLocks/>
          </p:cNvSpPr>
          <p:nvPr/>
        </p:nvSpPr>
        <p:spPr>
          <a:xfrm>
            <a:off x="5289843" y="3503629"/>
            <a:ext cx="3667890" cy="442051"/>
          </a:xfrm>
          <a:prstGeom prst="rect">
            <a:avLst/>
          </a:prstGeom>
          <a:noFill/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</a:pPr>
            <a:r>
              <a:rPr lang="en-AU" sz="2000" b="1" dirty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Objective 2</a:t>
            </a:r>
          </a:p>
        </p:txBody>
      </p:sp>
      <p:pic>
        <p:nvPicPr>
          <p:cNvPr id="22" name="Picture 21" descr="0203-earth.eps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991" y="1637998"/>
            <a:ext cx="1214083" cy="1237431"/>
          </a:xfrm>
          <a:prstGeom prst="rect">
            <a:avLst/>
          </a:prstGeom>
        </p:spPr>
      </p:pic>
      <p:pic>
        <p:nvPicPr>
          <p:cNvPr id="18" name="Picture 17" descr="0185-clipboard.eps"/>
          <p:cNvPicPr>
            <a:picLocks noChangeAspect="1"/>
          </p:cNvPicPr>
          <p:nvPr/>
        </p:nvPicPr>
        <p:blipFill>
          <a:blip r:embed="rId4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173" y="3687661"/>
            <a:ext cx="1168931" cy="137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74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dirty="0"/>
              <a:t>  Done with #IANA transition, what now (1)?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792" y="856558"/>
            <a:ext cx="8549659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Source Sans Pro"/>
              <a:cs typeface="Source Sans Pro"/>
            </a:endParaRPr>
          </a:p>
          <a:p>
            <a:pPr marL="285750" indent="-285750"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Source Sans Pro"/>
                <a:cs typeface="Source Sans Pro"/>
              </a:rPr>
              <a:t>Sharing ICANN expertise</a:t>
            </a:r>
            <a:r>
              <a:rPr lang="en-US" sz="2400" dirty="0">
                <a:latin typeface="Source Sans Pro"/>
                <a:cs typeface="Source Sans Pro"/>
              </a:rPr>
              <a:t> at industry events in the region (IGFs, TLDCON, </a:t>
            </a:r>
            <a:r>
              <a:rPr lang="en-US" sz="2400" dirty="0" err="1">
                <a:latin typeface="Source Sans Pro"/>
                <a:cs typeface="Source Sans Pro"/>
              </a:rPr>
              <a:t>CyberCrimeCon</a:t>
            </a:r>
            <a:r>
              <a:rPr lang="en-US" sz="2400" dirty="0">
                <a:latin typeface="Source Sans Pro"/>
                <a:cs typeface="Source Sans Pro"/>
              </a:rPr>
              <a:t>, Eastern European DNS Forum </a:t>
            </a:r>
            <a:r>
              <a:rPr lang="en-US" sz="2400" dirty="0" err="1">
                <a:latin typeface="Source Sans Pro"/>
                <a:cs typeface="Source Sans Pro"/>
              </a:rPr>
              <a:t>etc</a:t>
            </a:r>
            <a:r>
              <a:rPr lang="en-US" sz="2400" dirty="0">
                <a:latin typeface="Source Sans Pro"/>
                <a:cs typeface="Source Sans Pro"/>
              </a:rPr>
              <a:t>)</a:t>
            </a:r>
          </a:p>
          <a:p>
            <a:pPr marL="285750" indent="-285750">
              <a:buFontTx/>
              <a:buChar char="•"/>
            </a:pPr>
            <a:endParaRPr lang="en-US" sz="2400" dirty="0">
              <a:latin typeface="Source Sans Pro"/>
              <a:cs typeface="Source Sans Pro"/>
            </a:endParaRPr>
          </a:p>
          <a:p>
            <a:pPr marL="285750" indent="-285750">
              <a:buFontTx/>
              <a:buChar char="•"/>
            </a:pPr>
            <a:r>
              <a:rPr lang="en-US" sz="2400" dirty="0">
                <a:latin typeface="Source Sans Pro"/>
                <a:cs typeface="Source Sans Pro"/>
              </a:rPr>
              <a:t>Facilitating </a:t>
            </a:r>
            <a:r>
              <a:rPr lang="en-US" sz="2400" b="1" dirty="0">
                <a:solidFill>
                  <a:srgbClr val="0070C0"/>
                </a:solidFill>
                <a:latin typeface="Source Sans Pro"/>
                <a:cs typeface="Source Sans Pro"/>
              </a:rPr>
              <a:t>Cybercrime trainings </a:t>
            </a:r>
            <a:r>
              <a:rPr lang="en-US" sz="2400" dirty="0">
                <a:latin typeface="Source Sans Pro"/>
                <a:cs typeface="Source Sans Pro"/>
              </a:rPr>
              <a:t>for Law Enforcement agencies with SSR team</a:t>
            </a:r>
          </a:p>
          <a:p>
            <a:pPr marL="285750" indent="-285750">
              <a:buFontTx/>
              <a:buChar char="•"/>
            </a:pPr>
            <a:endParaRPr lang="en-US" sz="2400" dirty="0">
              <a:latin typeface="Source Sans Pro"/>
              <a:cs typeface="Source Sans Pro"/>
            </a:endParaRPr>
          </a:p>
          <a:p>
            <a:pPr marL="285750" indent="-285750">
              <a:buFontTx/>
              <a:buChar char="•"/>
            </a:pPr>
            <a:r>
              <a:rPr lang="en-US" sz="2400" dirty="0">
                <a:latin typeface="Source Sans Pro"/>
                <a:cs typeface="Source Sans Pro"/>
              </a:rPr>
              <a:t>Facilitating few </a:t>
            </a:r>
            <a:r>
              <a:rPr lang="en-US" sz="2400" b="1" dirty="0">
                <a:solidFill>
                  <a:srgbClr val="0070C0"/>
                </a:solidFill>
                <a:latin typeface="Source Sans Pro"/>
                <a:cs typeface="Source Sans Pro"/>
              </a:rPr>
              <a:t>L-root instances </a:t>
            </a:r>
            <a:r>
              <a:rPr lang="en-US" sz="2400" dirty="0" err="1">
                <a:latin typeface="Source Sans Pro"/>
                <a:cs typeface="Source Sans Pro"/>
              </a:rPr>
              <a:t>instalation</a:t>
            </a:r>
            <a:endParaRPr lang="en-US" sz="2400" dirty="0">
              <a:latin typeface="Source Sans Pro"/>
              <a:cs typeface="Source Sans Pro"/>
            </a:endParaRPr>
          </a:p>
          <a:p>
            <a:pPr marL="285750" indent="-285750">
              <a:buFontTx/>
              <a:buChar char="•"/>
            </a:pPr>
            <a:endParaRPr lang="en-US" sz="2400" dirty="0">
              <a:latin typeface="Source Sans Pro"/>
              <a:cs typeface="Source Sans Pro"/>
            </a:endParaRPr>
          </a:p>
          <a:p>
            <a:pPr marL="285750" indent="-285750">
              <a:buFontTx/>
              <a:buChar char="•"/>
            </a:pPr>
            <a:r>
              <a:rPr lang="en-US" sz="2400" dirty="0">
                <a:latin typeface="Source Sans Pro"/>
                <a:cs typeface="Source Sans Pro"/>
              </a:rPr>
              <a:t>Conducting </a:t>
            </a:r>
            <a:r>
              <a:rPr lang="en-US" sz="2400" b="1" dirty="0">
                <a:solidFill>
                  <a:srgbClr val="0070C0"/>
                </a:solidFill>
                <a:latin typeface="Source Sans Pro"/>
                <a:cs typeface="Source Sans Pro"/>
              </a:rPr>
              <a:t>new </a:t>
            </a:r>
            <a:r>
              <a:rPr lang="en-US" sz="2400" b="1" dirty="0" err="1">
                <a:solidFill>
                  <a:srgbClr val="0070C0"/>
                </a:solidFill>
                <a:latin typeface="Source Sans Pro"/>
                <a:cs typeface="Source Sans Pro"/>
              </a:rPr>
              <a:t>gTLDs</a:t>
            </a:r>
            <a:r>
              <a:rPr lang="en-US" sz="2400" b="1" dirty="0">
                <a:solidFill>
                  <a:srgbClr val="0070C0"/>
                </a:solidFill>
                <a:latin typeface="Source Sans Pro"/>
                <a:cs typeface="Source Sans Pro"/>
              </a:rPr>
              <a:t> briefings </a:t>
            </a:r>
            <a:r>
              <a:rPr lang="en-US" sz="2400" dirty="0">
                <a:latin typeface="Source Sans Pro"/>
                <a:cs typeface="Source Sans Pro"/>
              </a:rPr>
              <a:t>for local media</a:t>
            </a:r>
            <a:endParaRPr lang="ru-RU" sz="2400" dirty="0">
              <a:latin typeface="Source Sans Pro"/>
              <a:cs typeface="Source Sans Pro"/>
            </a:endParaRPr>
          </a:p>
          <a:p>
            <a:pPr marL="285750" indent="-285750">
              <a:buFontTx/>
              <a:buChar char="•"/>
            </a:pPr>
            <a:endParaRPr lang="ru-RU" sz="2400" dirty="0">
              <a:latin typeface="Source Sans Pro"/>
              <a:cs typeface="Source Sans Pro"/>
            </a:endParaRPr>
          </a:p>
          <a:p>
            <a:pPr marL="285750" indent="-285750"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Source Sans Pro"/>
                <a:cs typeface="Source Sans Pro"/>
              </a:rPr>
              <a:t>Webinar </a:t>
            </a:r>
            <a:r>
              <a:rPr lang="en-US" sz="2400" dirty="0">
                <a:latin typeface="Source Sans Pro"/>
                <a:cs typeface="Source Sans Pro"/>
              </a:rPr>
              <a:t>updates (what would you like to be hearing about next time? Would you like to host it next time?)</a:t>
            </a:r>
          </a:p>
          <a:p>
            <a:pPr marL="285750" indent="-285750">
              <a:buFontTx/>
              <a:buChar char="•"/>
            </a:pPr>
            <a:endParaRPr lang="en-US" sz="2000" dirty="0">
              <a:latin typeface="Source Sans Pro"/>
              <a:cs typeface="Source Sans Pro"/>
            </a:endParaRPr>
          </a:p>
          <a:p>
            <a:pPr marL="285750" indent="-285750">
              <a:buFontTx/>
              <a:buChar char="•"/>
            </a:pPr>
            <a:endParaRPr lang="en-US" sz="2000" dirty="0">
              <a:latin typeface="Source Sans Pro"/>
              <a:cs typeface="Source Sans Pro"/>
            </a:endParaRPr>
          </a:p>
          <a:p>
            <a:pPr marL="285750" indent="-285750">
              <a:buFontTx/>
              <a:buChar char="•"/>
            </a:pPr>
            <a:endParaRPr lang="en-US" sz="2000" dirty="0">
              <a:latin typeface="Source Sans Pro"/>
              <a:cs typeface="Source Sans Pro"/>
            </a:endParaRPr>
          </a:p>
          <a:p>
            <a:pPr marL="285750" indent="-285750">
              <a:buFontTx/>
              <a:buChar char="•"/>
            </a:pPr>
            <a:endParaRPr lang="en-US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51874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Done with #IANA transition, what now (2)?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471" y="1196227"/>
            <a:ext cx="83380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400" dirty="0">
                <a:latin typeface="Source Sans Pro"/>
                <a:cs typeface="Source Sans Pro"/>
              </a:rPr>
              <a:t>Looking for more engagement with </a:t>
            </a:r>
            <a:r>
              <a:rPr lang="en-US" sz="2400" b="1" dirty="0">
                <a:solidFill>
                  <a:srgbClr val="0070C0"/>
                </a:solidFill>
                <a:latin typeface="Source Sans Pro"/>
                <a:cs typeface="Source Sans Pro"/>
              </a:rPr>
              <a:t>academia</a:t>
            </a:r>
            <a:r>
              <a:rPr lang="en-US" sz="2400" dirty="0">
                <a:latin typeface="Source Sans Pro"/>
                <a:cs typeface="Source Sans Pro"/>
              </a:rPr>
              <a:t> </a:t>
            </a:r>
          </a:p>
          <a:p>
            <a:pPr marL="285750" indent="-285750">
              <a:buFontTx/>
              <a:buChar char="•"/>
            </a:pPr>
            <a:endParaRPr lang="en-US" sz="2400" dirty="0">
              <a:latin typeface="Source Sans Pro"/>
              <a:cs typeface="Source Sans Pro"/>
            </a:endParaRPr>
          </a:p>
          <a:p>
            <a:pPr marL="285750" indent="-285750"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Source Sans Pro"/>
                <a:cs typeface="Source Sans Pro"/>
              </a:rPr>
              <a:t>KSK Rollover </a:t>
            </a:r>
            <a:r>
              <a:rPr lang="en-US" sz="2400" dirty="0">
                <a:latin typeface="Source Sans Pro"/>
                <a:cs typeface="Source Sans Pro"/>
              </a:rPr>
              <a:t>updates – watch the space in the next 1,5 years!</a:t>
            </a:r>
          </a:p>
          <a:p>
            <a:pPr marL="285750" indent="-285750">
              <a:buFontTx/>
              <a:buChar char="•"/>
            </a:pPr>
            <a:endParaRPr lang="en-US" sz="2400" dirty="0">
              <a:latin typeface="Source Sans Pro"/>
              <a:cs typeface="Source Sans Pro"/>
            </a:endParaRPr>
          </a:p>
          <a:p>
            <a:pPr marL="285750" indent="-285750">
              <a:buFontTx/>
              <a:buChar char="•"/>
            </a:pPr>
            <a:r>
              <a:rPr lang="en-US" sz="2400" dirty="0">
                <a:latin typeface="Source Sans Pro"/>
                <a:cs typeface="Source Sans Pro"/>
              </a:rPr>
              <a:t>Facilitating </a:t>
            </a:r>
            <a:r>
              <a:rPr lang="en-US" sz="2400" b="1" dirty="0">
                <a:solidFill>
                  <a:srgbClr val="0070C0"/>
                </a:solidFill>
                <a:latin typeface="Source Sans Pro"/>
                <a:cs typeface="Source Sans Pro"/>
              </a:rPr>
              <a:t>IDN label generation panels </a:t>
            </a:r>
            <a:r>
              <a:rPr lang="en-US" sz="2400" dirty="0">
                <a:latin typeface="Source Sans Pro"/>
                <a:cs typeface="Source Sans Pro"/>
              </a:rPr>
              <a:t>(Cyrillic, Georgian, Armenian, …) work</a:t>
            </a:r>
          </a:p>
          <a:p>
            <a:pPr marL="742950" lvl="1" indent="-285750">
              <a:buFontTx/>
              <a:buChar char="•"/>
            </a:pPr>
            <a:r>
              <a:rPr lang="en-US" sz="2400" dirty="0">
                <a:latin typeface="Source Sans Pro"/>
                <a:cs typeface="Source Sans Pro"/>
              </a:rPr>
              <a:t>Universal acceptance</a:t>
            </a:r>
          </a:p>
          <a:p>
            <a:pPr marL="285750" indent="-285750">
              <a:buFontTx/>
              <a:buChar char="•"/>
            </a:pPr>
            <a:endParaRPr lang="en-US" sz="2400" dirty="0">
              <a:latin typeface="Source Sans Pro"/>
              <a:cs typeface="Source Sans Pro"/>
            </a:endParaRPr>
          </a:p>
          <a:p>
            <a:pPr marL="285750" indent="-285750">
              <a:buFontTx/>
              <a:buChar char="•"/>
            </a:pPr>
            <a:r>
              <a:rPr lang="en-US" sz="2400" dirty="0">
                <a:latin typeface="Source Sans Pro"/>
                <a:cs typeface="Source Sans Pro"/>
              </a:rPr>
              <a:t>Growing </a:t>
            </a:r>
            <a:r>
              <a:rPr lang="en-US" sz="2400" b="1" dirty="0">
                <a:solidFill>
                  <a:srgbClr val="0070C0"/>
                </a:solidFill>
                <a:latin typeface="Source Sans Pro"/>
                <a:cs typeface="Source Sans Pro"/>
              </a:rPr>
              <a:t>more ICANN accredited registrars </a:t>
            </a:r>
          </a:p>
          <a:p>
            <a:pPr marL="285750" indent="-285750">
              <a:buFontTx/>
              <a:buChar char="•"/>
            </a:pPr>
            <a:endParaRPr lang="en-US" sz="2400" dirty="0">
              <a:latin typeface="Source Sans Pro"/>
              <a:cs typeface="Source Sans Pro"/>
            </a:endParaRPr>
          </a:p>
          <a:p>
            <a:pPr marL="285750" indent="-285750">
              <a:buFontTx/>
              <a:buChar char="•"/>
            </a:pPr>
            <a:r>
              <a:rPr lang="en-US" sz="2400" dirty="0">
                <a:latin typeface="Source Sans Pro"/>
                <a:cs typeface="Source Sans Pro"/>
              </a:rPr>
              <a:t>Promoting </a:t>
            </a:r>
            <a:r>
              <a:rPr lang="en-US" sz="2400" b="1" dirty="0" err="1">
                <a:solidFill>
                  <a:srgbClr val="0070C0"/>
                </a:solidFill>
                <a:latin typeface="Source Sans Pro"/>
                <a:cs typeface="Source Sans Pro"/>
              </a:rPr>
              <a:t>NextGen</a:t>
            </a:r>
            <a:r>
              <a:rPr lang="en-US" sz="2400" b="1" dirty="0">
                <a:solidFill>
                  <a:srgbClr val="0070C0"/>
                </a:solidFill>
                <a:latin typeface="Source Sans Pro"/>
                <a:cs typeface="Source Sans Pro"/>
              </a:rPr>
              <a:t> and Fellowship </a:t>
            </a:r>
            <a:r>
              <a:rPr lang="en-US" sz="2400" dirty="0">
                <a:latin typeface="Source Sans Pro"/>
                <a:cs typeface="Source Sans Pro"/>
              </a:rPr>
              <a:t>engagement</a:t>
            </a:r>
          </a:p>
          <a:p>
            <a:pPr marL="285750" indent="-285750">
              <a:buFontTx/>
              <a:buChar char="•"/>
            </a:pPr>
            <a:endParaRPr lang="en-US" sz="2000" dirty="0">
              <a:latin typeface="Source Sans Pro"/>
              <a:cs typeface="Source Sans Pro"/>
            </a:endParaRPr>
          </a:p>
          <a:p>
            <a:pPr marL="285750" indent="-285750">
              <a:buFontTx/>
              <a:buChar char="•"/>
            </a:pPr>
            <a:endParaRPr lang="en-US" sz="2000" dirty="0">
              <a:latin typeface="Source Sans Pro"/>
              <a:cs typeface="Source Sans Pro"/>
            </a:endParaRPr>
          </a:p>
          <a:p>
            <a:pPr marL="285750" indent="-285750">
              <a:buFontTx/>
              <a:buChar char="•"/>
            </a:pPr>
            <a:endParaRPr lang="en-US" sz="2000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02407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Source Sans Pro"/>
                <a:cs typeface="Source Sans Pro"/>
              </a:rPr>
              <a:t>ICANN </a:t>
            </a:r>
          </a:p>
          <a:p>
            <a:r>
              <a:rPr lang="en-US" b="1" dirty="0">
                <a:latin typeface="Source Sans Pro"/>
                <a:cs typeface="Source Sans Pro"/>
              </a:rPr>
              <a:t>in countering cybercrime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3280" y="121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7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4914" y="1255279"/>
            <a:ext cx="555641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chemeClr val="tx2"/>
                </a:solidFill>
                <a:latin typeface="Source Sans Pro"/>
                <a:cs typeface="Source Sans Pro"/>
              </a:rPr>
              <a:t>Addresses </a:t>
            </a:r>
            <a:r>
              <a:rPr lang="en-US" sz="2400" dirty="0">
                <a:solidFill>
                  <a:srgbClr val="0C1F24"/>
                </a:solidFill>
                <a:latin typeface="Source Sans Pro"/>
                <a:cs typeface="Source Sans Pro"/>
              </a:rPr>
              <a:t>identify locations of Internet devices or hosts</a:t>
            </a:r>
          </a:p>
          <a:p>
            <a:pPr marL="742950" lvl="1" indent="-285750">
              <a:lnSpc>
                <a:spcPct val="110000"/>
              </a:lnSpc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IP version 4</a:t>
            </a:r>
          </a:p>
          <a:p>
            <a:pPr marL="742950" lvl="1" indent="-285750">
              <a:lnSpc>
                <a:spcPct val="110000"/>
              </a:lnSpc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IP version 6</a:t>
            </a:r>
          </a:p>
          <a:p>
            <a:pPr marL="285750" indent="-285750">
              <a:lnSpc>
                <a:spcPct val="110000"/>
              </a:lnSpc>
              <a:buSzPct val="75000"/>
              <a:buFont typeface="Wingdings" charset="2"/>
              <a:buChar char=""/>
            </a:pPr>
            <a:endParaRPr lang="en-US" sz="24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285750" indent="-285750">
              <a:lnSpc>
                <a:spcPct val="110000"/>
              </a:lnSpc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1A87C9"/>
                </a:solidFill>
                <a:latin typeface="Source Sans Pro"/>
                <a:cs typeface="Source Sans Pro"/>
              </a:rPr>
              <a:t>Domain names </a:t>
            </a:r>
            <a:r>
              <a:rPr lang="en-US" sz="2400" dirty="0">
                <a:solidFill>
                  <a:srgbClr val="0C1F24"/>
                </a:solidFill>
                <a:latin typeface="Source Sans Pro"/>
                <a:cs typeface="Source Sans Pro"/>
              </a:rPr>
              <a:t>provide user friendly identification of hosts</a:t>
            </a:r>
          </a:p>
          <a:p>
            <a:pPr marL="742950" lvl="1" indent="-285750">
              <a:lnSpc>
                <a:spcPct val="110000"/>
              </a:lnSpc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Latin script (A-Z, 0-9, and hyphen)</a:t>
            </a:r>
          </a:p>
          <a:p>
            <a:pPr marL="742950" lvl="1" indent="-285750">
              <a:lnSpc>
                <a:spcPct val="110000"/>
              </a:lnSpc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Internationalized Domain Names accommodate non-Latin languages or scripts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One Internet, Many Identifier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85" y="1255279"/>
            <a:ext cx="2200388" cy="2431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211" y="3683927"/>
            <a:ext cx="2117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1"/>
                </a:solidFill>
                <a:latin typeface="Source Sans Pro"/>
                <a:cs typeface="Source Sans Pro"/>
              </a:rPr>
              <a:t>ICANN coordinates</a:t>
            </a:r>
            <a:br>
              <a:rPr lang="en-US" sz="2000" i="1" dirty="0">
                <a:solidFill>
                  <a:schemeClr val="accent1"/>
                </a:solidFill>
                <a:latin typeface="Source Sans Pro"/>
                <a:cs typeface="Source Sans Pro"/>
              </a:rPr>
            </a:br>
            <a:r>
              <a:rPr lang="en-US" sz="2000" i="1" dirty="0">
                <a:solidFill>
                  <a:schemeClr val="accent1"/>
                </a:solidFill>
                <a:latin typeface="Source Sans Pro"/>
                <a:cs typeface="Source Sans Pro"/>
              </a:rPr>
              <a:t>the administration</a:t>
            </a:r>
            <a:br>
              <a:rPr lang="en-US" sz="2000" i="1" dirty="0">
                <a:solidFill>
                  <a:schemeClr val="accent1"/>
                </a:solidFill>
                <a:latin typeface="Source Sans Pro"/>
                <a:cs typeface="Source Sans Pro"/>
              </a:rPr>
            </a:br>
            <a:r>
              <a:rPr lang="en-US" sz="2000" i="1" dirty="0">
                <a:solidFill>
                  <a:schemeClr val="accent1"/>
                </a:solidFill>
                <a:latin typeface="Source Sans Pro"/>
                <a:cs typeface="Source Sans Pro"/>
              </a:rPr>
              <a:t>of global identifier systems</a:t>
            </a:r>
          </a:p>
        </p:txBody>
      </p:sp>
    </p:spTree>
    <p:extLst>
      <p:ext uri="{BB962C8B-B14F-4D97-AF65-F5344CB8AC3E}">
        <p14:creationId xmlns:p14="http://schemas.microsoft.com/office/powerpoint/2010/main" val="3617180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4637" y="1243939"/>
            <a:ext cx="582847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1A87C9"/>
                </a:solidFill>
                <a:latin typeface="Source Sans Pro"/>
                <a:cs typeface="Source Sans Pro"/>
              </a:rPr>
              <a:t>Port numbers </a:t>
            </a:r>
            <a:r>
              <a:rPr lang="en-US" sz="2400" dirty="0">
                <a:solidFill>
                  <a:srgbClr val="0C1F24"/>
                </a:solidFill>
                <a:latin typeface="Source Sans Pro"/>
                <a:cs typeface="Source Sans Pro"/>
              </a:rPr>
              <a:t>identify Internet application endpoints, e.g.,</a:t>
            </a:r>
          </a:p>
          <a:p>
            <a:pPr marL="742950" lvl="1" indent="-285750">
              <a:lnSpc>
                <a:spcPct val="110000"/>
              </a:lnSpc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A browser and a web server</a:t>
            </a:r>
          </a:p>
          <a:p>
            <a:pPr marL="742950" lvl="1" indent="-285750">
              <a:lnSpc>
                <a:spcPct val="110000"/>
              </a:lnSpc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Called and calling parties of an Internet telephony connection</a:t>
            </a:r>
          </a:p>
          <a:p>
            <a:pPr marL="285750" indent="-285750">
              <a:lnSpc>
                <a:spcPct val="110000"/>
              </a:lnSpc>
              <a:buSzPct val="75000"/>
              <a:buFont typeface="Wingdings" charset="2"/>
              <a:buChar char=""/>
            </a:pPr>
            <a:endParaRPr lang="en-US" sz="24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285750" indent="-285750">
              <a:lnSpc>
                <a:spcPct val="110000"/>
              </a:lnSpc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1A87C9"/>
                </a:solidFill>
                <a:latin typeface="Source Sans Pro"/>
                <a:cs typeface="Source Sans Pro"/>
              </a:rPr>
              <a:t>Parameters</a:t>
            </a:r>
            <a:r>
              <a:rPr lang="en-US" sz="2400" dirty="0">
                <a:solidFill>
                  <a:srgbClr val="0C1F24"/>
                </a:solidFill>
                <a:latin typeface="Source Sans Pro"/>
                <a:cs typeface="Source Sans Pro"/>
              </a:rPr>
              <a:t> identify numbers that Internet protocols need to operate correctly</a:t>
            </a:r>
          </a:p>
          <a:p>
            <a:pPr marL="742950" lvl="1" indent="-285750">
              <a:lnSpc>
                <a:spcPct val="110000"/>
              </a:lnSpc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Uniform resource identifiers</a:t>
            </a:r>
          </a:p>
          <a:p>
            <a:pPr marL="742950" lvl="1" indent="-285750">
              <a:lnSpc>
                <a:spcPct val="110000"/>
              </a:lnSpc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Character encodings</a:t>
            </a:r>
          </a:p>
          <a:p>
            <a:pPr marL="742950" lvl="1" indent="-285750">
              <a:lnSpc>
                <a:spcPct val="110000"/>
              </a:lnSpc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Values for specific protocol fields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One Internet, Many Identifier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85" y="1243939"/>
            <a:ext cx="2200388" cy="2431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6211" y="3683927"/>
            <a:ext cx="2117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1"/>
                </a:solidFill>
                <a:latin typeface="Source Sans Pro"/>
                <a:cs typeface="Source Sans Pro"/>
              </a:rPr>
              <a:t>Identifier systems</a:t>
            </a:r>
            <a:br>
              <a:rPr lang="en-US" sz="2000" i="1" dirty="0">
                <a:solidFill>
                  <a:schemeClr val="accent1"/>
                </a:solidFill>
                <a:latin typeface="Source Sans Pro"/>
                <a:cs typeface="Source Sans Pro"/>
              </a:rPr>
            </a:br>
            <a:r>
              <a:rPr lang="en-US" sz="2000" i="1" dirty="0">
                <a:solidFill>
                  <a:schemeClr val="accent1"/>
                </a:solidFill>
                <a:latin typeface="Source Sans Pro"/>
                <a:cs typeface="Source Sans Pro"/>
              </a:rPr>
              <a:t>are managed in</a:t>
            </a:r>
          </a:p>
          <a:p>
            <a:r>
              <a:rPr lang="en-US" sz="2000" i="1" dirty="0">
                <a:solidFill>
                  <a:schemeClr val="accent1"/>
                </a:solidFill>
                <a:latin typeface="Source Sans Pro"/>
                <a:cs typeface="Source Sans Pro"/>
              </a:rPr>
              <a:t>databases or</a:t>
            </a:r>
          </a:p>
          <a:p>
            <a:r>
              <a:rPr lang="en-US" sz="2000" i="1" dirty="0">
                <a:solidFill>
                  <a:schemeClr val="accent1"/>
                </a:solidFill>
                <a:latin typeface="Source Sans Pro"/>
                <a:cs typeface="Source Sans Pro"/>
              </a:rPr>
              <a:t>“registries”</a:t>
            </a:r>
          </a:p>
        </p:txBody>
      </p:sp>
    </p:spTree>
    <p:extLst>
      <p:ext uri="{BB962C8B-B14F-4D97-AF65-F5344CB8AC3E}">
        <p14:creationId xmlns:p14="http://schemas.microsoft.com/office/powerpoint/2010/main" val="2514229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1F497D"/>
          </a:solidFill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What is the Domain Name Space?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066800"/>
            <a:ext cx="8120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Source Sans Pro"/>
                <a:cs typeface="Source Sans Pro"/>
              </a:rPr>
              <a:t>The formal structure of the DNS database is </a:t>
            </a:r>
          </a:p>
          <a:p>
            <a:pPr algn="ctr"/>
            <a:r>
              <a:rPr lang="en-US" dirty="0">
                <a:solidFill>
                  <a:schemeClr val="accent6"/>
                </a:solidFill>
                <a:latin typeface="Source Sans Pro"/>
                <a:cs typeface="Source Sans Pro"/>
              </a:rPr>
              <a:t>an inverted tree with the root node at the top</a:t>
            </a:r>
            <a:endParaRPr lang="en-US" i="1" dirty="0">
              <a:solidFill>
                <a:schemeClr val="accent6"/>
              </a:solidFill>
              <a:latin typeface="Source Sans Pro"/>
              <a:cs typeface="Source Sans Pro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516688" y="2057400"/>
            <a:ext cx="1676400" cy="838200"/>
          </a:xfrm>
          <a:prstGeom prst="wedgeRoundRectCallout">
            <a:avLst>
              <a:gd name="adj1" fmla="val -124431"/>
              <a:gd name="adj2" fmla="val 303032"/>
              <a:gd name="adj3" fmla="val 16667"/>
            </a:avLst>
          </a:prstGeom>
          <a:solidFill>
            <a:srgbClr val="1A87C9"/>
          </a:solidFill>
          <a:ln>
            <a:noFill/>
          </a:ln>
          <a:extLst/>
        </p:spPr>
        <p:txBody>
          <a:bodyPr/>
          <a:lstStyle/>
          <a:p>
            <a:pPr algn="ctr"/>
            <a:endParaRPr lang="en-US">
              <a:latin typeface="Source Sans Pro"/>
              <a:cs typeface="Source Sans Pro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516688" y="2209800"/>
            <a:ext cx="1676400" cy="838200"/>
          </a:xfrm>
          <a:prstGeom prst="wedgeRoundRectCallout">
            <a:avLst>
              <a:gd name="adj1" fmla="val 60037"/>
              <a:gd name="adj2" fmla="val 229546"/>
              <a:gd name="adj3" fmla="val 16667"/>
            </a:avLst>
          </a:prstGeom>
          <a:solidFill>
            <a:srgbClr val="1A87C9"/>
          </a:solidFill>
          <a:ln>
            <a:noFill/>
          </a:ln>
          <a:extLst/>
        </p:spPr>
        <p:txBody>
          <a:bodyPr/>
          <a:lstStyle/>
          <a:p>
            <a:pPr algn="ctr"/>
            <a:endParaRPr lang="en-US">
              <a:latin typeface="Source Sans Pro"/>
              <a:cs typeface="Source Sans Pro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516688" y="2130420"/>
            <a:ext cx="1676400" cy="760412"/>
          </a:xfrm>
          <a:prstGeom prst="wedgeRoundRectCallout">
            <a:avLst>
              <a:gd name="adj1" fmla="val -1134"/>
              <a:gd name="adj2" fmla="val 138069"/>
              <a:gd name="adj3" fmla="val 16667"/>
            </a:avLst>
          </a:prstGeom>
          <a:solidFill>
            <a:srgbClr val="1A87C9"/>
          </a:solidFill>
          <a:ln>
            <a:noFill/>
          </a:ln>
          <a:extLst/>
        </p:spPr>
        <p:txBody>
          <a:bodyPr/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Source Sans Pro"/>
                <a:cs typeface="Source Sans Pro"/>
              </a:rPr>
              <a:t>Each node has a </a:t>
            </a:r>
            <a:r>
              <a:rPr lang="en-US" sz="2400" b="1" dirty="0">
                <a:solidFill>
                  <a:srgbClr val="FFFFFF"/>
                </a:solidFill>
                <a:latin typeface="Source Sans Pro"/>
                <a:cs typeface="Source Sans Pro"/>
              </a:rPr>
              <a:t>label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98008" y="2057400"/>
            <a:ext cx="2286000" cy="1143000"/>
          </a:xfrm>
          <a:prstGeom prst="wedgeRoundRectCallout">
            <a:avLst>
              <a:gd name="adj1" fmla="val 103958"/>
              <a:gd name="adj2" fmla="val 37639"/>
              <a:gd name="adj3" fmla="val 16667"/>
            </a:avLst>
          </a:prstGeom>
          <a:solidFill>
            <a:srgbClr val="1A87C9"/>
          </a:solidFill>
          <a:ln>
            <a:noFill/>
          </a:ln>
          <a:extLst/>
        </p:spPr>
        <p:txBody>
          <a:bodyPr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Source Sans Pro"/>
                <a:cs typeface="Source Sans Pro"/>
              </a:rPr>
              <a:t>The root node is designated using a terminating </a:t>
            </a:r>
            <a:r>
              <a:rPr lang="ja-JP" altLang="en-US" sz="1800" dirty="0">
                <a:solidFill>
                  <a:schemeClr val="bg1"/>
                </a:solidFill>
                <a:latin typeface="Source Sans Pro"/>
                <a:cs typeface="Source Sans Pro"/>
              </a:rPr>
              <a:t>“</a:t>
            </a:r>
            <a:r>
              <a:rPr lang="en-US" altLang="ja-JP" sz="1800" dirty="0">
                <a:solidFill>
                  <a:schemeClr val="bg1"/>
                </a:solidFill>
                <a:latin typeface="Source Sans Pro"/>
                <a:cs typeface="Source Sans Pro"/>
              </a:rPr>
              <a:t>dot</a:t>
            </a:r>
            <a:r>
              <a:rPr lang="ja-JP" altLang="en-US" sz="1800" dirty="0">
                <a:solidFill>
                  <a:schemeClr val="bg1"/>
                </a:solidFill>
                <a:latin typeface="Source Sans Pro"/>
                <a:cs typeface="Source Sans Pro"/>
              </a:rPr>
              <a:t>”</a:t>
            </a:r>
            <a:endParaRPr lang="en-US" sz="18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grpSp>
        <p:nvGrpSpPr>
          <p:cNvPr id="10" name="Group 11"/>
          <p:cNvGrpSpPr>
            <a:grpSpLocks noChangeAspect="1"/>
          </p:cNvGrpSpPr>
          <p:nvPr/>
        </p:nvGrpSpPr>
        <p:grpSpPr bwMode="auto">
          <a:xfrm>
            <a:off x="660400" y="2590800"/>
            <a:ext cx="7950200" cy="2589212"/>
            <a:chOff x="376" y="1920"/>
            <a:chExt cx="5008" cy="1631"/>
          </a:xfrm>
        </p:grpSpPr>
        <p:sp>
          <p:nvSpPr>
            <p:cNvPr id="11" name="AutoShape 10"/>
            <p:cNvSpPr>
              <a:spLocks noChangeAspect="1" noChangeArrowheads="1" noTextEdit="1"/>
            </p:cNvSpPr>
            <p:nvPr/>
          </p:nvSpPr>
          <p:spPr bwMode="auto">
            <a:xfrm>
              <a:off x="376" y="1920"/>
              <a:ext cx="5008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878" y="2295"/>
              <a:ext cx="1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360" y="2393"/>
              <a:ext cx="1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78" y="2393"/>
              <a:ext cx="1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400" y="2393"/>
              <a:ext cx="1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360" y="2393"/>
              <a:ext cx="15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2878" y="2393"/>
              <a:ext cx="15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360" y="2708"/>
              <a:ext cx="1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851" y="2806"/>
              <a:ext cx="1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864" y="2806"/>
              <a:ext cx="1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851" y="2806"/>
              <a:ext cx="50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360" y="2806"/>
              <a:ext cx="50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851" y="3121"/>
              <a:ext cx="1" cy="1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59" y="3317"/>
              <a:ext cx="787" cy="2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493" y="3351"/>
              <a:ext cx="72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  <a:latin typeface="Source Sans Pro"/>
                  <a:cs typeface="Source Sans Pro"/>
                </a:rPr>
                <a:t>3rd-level node</a:t>
              </a:r>
              <a:endParaRPr lang="en-US" dirty="0">
                <a:latin typeface="Source Sans Pro"/>
                <a:cs typeface="Source Sans Pro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459" y="3317"/>
              <a:ext cx="787" cy="217"/>
            </a:xfrm>
            <a:prstGeom prst="rect">
              <a:avLst/>
            </a:prstGeom>
            <a:noFill/>
            <a:ln w="12700">
              <a:solidFill>
                <a:srgbClr val="9191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391" y="2904"/>
              <a:ext cx="923" cy="2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425" y="2937"/>
              <a:ext cx="75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  <a:latin typeface="Source Sans Pro"/>
                  <a:cs typeface="Source Sans Pro"/>
                </a:rPr>
                <a:t>2nd-level node</a:t>
              </a:r>
              <a:endParaRPr lang="en-US" dirty="0">
                <a:latin typeface="Source Sans Pro"/>
                <a:cs typeface="Source Sans Pro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391" y="2904"/>
              <a:ext cx="923" cy="217"/>
            </a:xfrm>
            <a:prstGeom prst="rect">
              <a:avLst/>
            </a:prstGeom>
            <a:noFill/>
            <a:ln w="12700">
              <a:solidFill>
                <a:srgbClr val="9191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405" y="2904"/>
              <a:ext cx="923" cy="2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439" y="2937"/>
              <a:ext cx="75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500">
                  <a:solidFill>
                    <a:srgbClr val="000000"/>
                  </a:solidFill>
                  <a:latin typeface="Source Sans Pro"/>
                  <a:cs typeface="Source Sans Pro"/>
                </a:rPr>
                <a:t>2nd-level node</a:t>
              </a:r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405" y="2904"/>
              <a:ext cx="923" cy="217"/>
            </a:xfrm>
            <a:prstGeom prst="rect">
              <a:avLst/>
            </a:prstGeom>
            <a:noFill/>
            <a:ln w="12700">
              <a:solidFill>
                <a:srgbClr val="9191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900" y="2491"/>
              <a:ext cx="923" cy="2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1032" y="2524"/>
              <a:ext cx="75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  <a:latin typeface="Source Sans Pro"/>
                  <a:cs typeface="Source Sans Pro"/>
                </a:rPr>
                <a:t>top-level node</a:t>
              </a:r>
              <a:endParaRPr lang="en-US" dirty="0">
                <a:latin typeface="Source Sans Pro"/>
                <a:cs typeface="Source Sans Pro"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900" y="2491"/>
              <a:ext cx="923" cy="217"/>
            </a:xfrm>
            <a:prstGeom prst="rect">
              <a:avLst/>
            </a:prstGeom>
            <a:noFill/>
            <a:ln w="12700">
              <a:solidFill>
                <a:srgbClr val="9191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2878" y="2708"/>
              <a:ext cx="1" cy="1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2878" y="3121"/>
              <a:ext cx="1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2437" y="3219"/>
              <a:ext cx="1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3315" y="3219"/>
              <a:ext cx="1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2437" y="3219"/>
              <a:ext cx="4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2878" y="3219"/>
              <a:ext cx="43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2045" y="3317"/>
              <a:ext cx="788" cy="2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2079" y="3351"/>
              <a:ext cx="72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500">
                  <a:solidFill>
                    <a:srgbClr val="000000"/>
                  </a:solidFill>
                  <a:latin typeface="Source Sans Pro"/>
                  <a:cs typeface="Source Sans Pro"/>
                </a:rPr>
                <a:t>3rd-level node</a:t>
              </a:r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2045" y="3317"/>
              <a:ext cx="788" cy="217"/>
            </a:xfrm>
            <a:prstGeom prst="rect">
              <a:avLst/>
            </a:prstGeom>
            <a:noFill/>
            <a:ln w="12700">
              <a:solidFill>
                <a:srgbClr val="9191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2923" y="3317"/>
              <a:ext cx="788" cy="2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2957" y="3351"/>
              <a:ext cx="72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500">
                  <a:solidFill>
                    <a:srgbClr val="000000"/>
                  </a:solidFill>
                  <a:latin typeface="Source Sans Pro"/>
                  <a:cs typeface="Source Sans Pro"/>
                </a:rPr>
                <a:t>3rd-level node</a:t>
              </a:r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2923" y="3317"/>
              <a:ext cx="788" cy="217"/>
            </a:xfrm>
            <a:prstGeom prst="rect">
              <a:avLst/>
            </a:prstGeom>
            <a:noFill/>
            <a:ln w="12700">
              <a:solidFill>
                <a:srgbClr val="9191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2418" y="2904"/>
              <a:ext cx="924" cy="2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2452" y="2937"/>
              <a:ext cx="75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  <a:latin typeface="Source Sans Pro"/>
                  <a:cs typeface="Source Sans Pro"/>
                </a:rPr>
                <a:t>2nd-level node</a:t>
              </a:r>
              <a:endParaRPr lang="en-US" dirty="0">
                <a:latin typeface="Source Sans Pro"/>
                <a:cs typeface="Source Sans Pro"/>
              </a:endParaRP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2418" y="2904"/>
              <a:ext cx="924" cy="217"/>
            </a:xfrm>
            <a:prstGeom prst="rect">
              <a:avLst/>
            </a:prstGeom>
            <a:noFill/>
            <a:ln w="12700">
              <a:solidFill>
                <a:srgbClr val="9191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2418" y="2491"/>
              <a:ext cx="924" cy="2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2550" y="2524"/>
              <a:ext cx="75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500">
                  <a:solidFill>
                    <a:srgbClr val="000000"/>
                  </a:solidFill>
                  <a:latin typeface="Source Sans Pro"/>
                  <a:cs typeface="Source Sans Pro"/>
                </a:rPr>
                <a:t>top-level node</a:t>
              </a:r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2418" y="2491"/>
              <a:ext cx="924" cy="217"/>
            </a:xfrm>
            <a:prstGeom prst="rect">
              <a:avLst/>
            </a:prstGeom>
            <a:noFill/>
            <a:ln w="12700">
              <a:solidFill>
                <a:srgbClr val="9191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>
              <a:off x="4400" y="2708"/>
              <a:ext cx="1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3892" y="2806"/>
              <a:ext cx="1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4905" y="2806"/>
              <a:ext cx="1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3892" y="2806"/>
              <a:ext cx="50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4400" y="2806"/>
              <a:ext cx="50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3432" y="2904"/>
              <a:ext cx="923" cy="2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3466" y="2937"/>
              <a:ext cx="75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500">
                  <a:solidFill>
                    <a:srgbClr val="000000"/>
                  </a:solidFill>
                  <a:latin typeface="Source Sans Pro"/>
                  <a:cs typeface="Source Sans Pro"/>
                </a:rPr>
                <a:t>2nd-level node</a:t>
              </a:r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3432" y="2904"/>
              <a:ext cx="923" cy="217"/>
            </a:xfrm>
            <a:prstGeom prst="rect">
              <a:avLst/>
            </a:prstGeom>
            <a:noFill/>
            <a:ln w="12700">
              <a:solidFill>
                <a:srgbClr val="9191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4446" y="2904"/>
              <a:ext cx="923" cy="2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4480" y="2937"/>
              <a:ext cx="75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500">
                  <a:solidFill>
                    <a:srgbClr val="000000"/>
                  </a:solidFill>
                  <a:latin typeface="Source Sans Pro"/>
                  <a:cs typeface="Source Sans Pro"/>
                </a:rPr>
                <a:t>2nd-level node</a:t>
              </a:r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4446" y="2904"/>
              <a:ext cx="923" cy="217"/>
            </a:xfrm>
            <a:prstGeom prst="rect">
              <a:avLst/>
            </a:prstGeom>
            <a:noFill/>
            <a:ln w="12700">
              <a:solidFill>
                <a:srgbClr val="9191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3941" y="2491"/>
              <a:ext cx="923" cy="2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4073" y="2524"/>
              <a:ext cx="75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500">
                  <a:solidFill>
                    <a:srgbClr val="000000"/>
                  </a:solidFill>
                  <a:latin typeface="Source Sans Pro"/>
                  <a:cs typeface="Source Sans Pro"/>
                </a:rPr>
                <a:t>top-level node</a:t>
              </a:r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3941" y="2491"/>
              <a:ext cx="923" cy="217"/>
            </a:xfrm>
            <a:prstGeom prst="rect">
              <a:avLst/>
            </a:prstGeom>
            <a:noFill/>
            <a:ln w="12700">
              <a:solidFill>
                <a:srgbClr val="9191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2418" y="1937"/>
              <a:ext cx="924" cy="35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2610" y="2015"/>
              <a:ext cx="50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  <a:latin typeface="Source Sans Pro"/>
                  <a:cs typeface="Source Sans Pro"/>
                </a:rPr>
                <a:t>root node</a:t>
              </a:r>
              <a:endParaRPr lang="en-US" dirty="0">
                <a:latin typeface="Source Sans Pro"/>
                <a:cs typeface="Source Sans Pro"/>
              </a:endParaRPr>
            </a:p>
          </p:txBody>
        </p:sp>
        <p:sp>
          <p:nvSpPr>
            <p:cNvPr id="70" name="Rectangle 71"/>
            <p:cNvSpPr>
              <a:spLocks noChangeArrowheads="1"/>
            </p:cNvSpPr>
            <p:nvPr/>
          </p:nvSpPr>
          <p:spPr bwMode="auto">
            <a:xfrm>
              <a:off x="2418" y="1937"/>
              <a:ext cx="924" cy="358"/>
            </a:xfrm>
            <a:prstGeom prst="rect">
              <a:avLst/>
            </a:prstGeom>
            <a:noFill/>
            <a:ln w="12700">
              <a:solidFill>
                <a:srgbClr val="9191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Source Sans Pro"/>
                <a:cs typeface="Source Sans Pro"/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678395" y="5447151"/>
            <a:ext cx="8120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Source Sans Pro"/>
                <a:cs typeface="Source Sans Pro"/>
              </a:rPr>
              <a:t>The DNS is </a:t>
            </a:r>
            <a:r>
              <a:rPr lang="en-US" i="1" dirty="0">
                <a:latin typeface="Source Sans Pro"/>
                <a:cs typeface="Source Sans Pro"/>
              </a:rPr>
              <a:t>a</a:t>
            </a:r>
            <a:r>
              <a:rPr lang="en-US" dirty="0">
                <a:latin typeface="Source Sans Pro"/>
                <a:cs typeface="Source Sans Pro"/>
              </a:rPr>
              <a:t> public name space.</a:t>
            </a:r>
          </a:p>
          <a:p>
            <a:pPr algn="ctr"/>
            <a:r>
              <a:rPr lang="en-US" dirty="0">
                <a:latin typeface="Source Sans Pro"/>
                <a:cs typeface="Source Sans Pro"/>
              </a:rPr>
              <a:t>It is one of </a:t>
            </a:r>
            <a:r>
              <a:rPr lang="en-US" i="1" dirty="0">
                <a:latin typeface="Source Sans Pro"/>
                <a:cs typeface="Source Sans Pro"/>
              </a:rPr>
              <a:t>many</a:t>
            </a:r>
            <a:r>
              <a:rPr lang="en-US" dirty="0">
                <a:latin typeface="Source Sans Pro"/>
                <a:cs typeface="Source Sans Pro"/>
              </a:rPr>
              <a:t> name spaces used on the Internet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5BF4-0E6B-2343-93DB-CE22C98704F6}" type="datetime1">
              <a:rPr lang="en-US" smtClean="0"/>
              <a:t>5/25/2017</a:t>
            </a:fld>
            <a:endParaRPr lang="en-US"/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26982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1F497D"/>
          </a:solidFill>
        </p:spPr>
        <p:txBody>
          <a:bodyPr anchor="t" anchorCtr="0"/>
          <a:lstStyle/>
          <a:p>
            <a:r>
              <a:rPr lang="en-US" sz="4000" dirty="0">
                <a:solidFill>
                  <a:srgbClr val="FFFFFF"/>
                </a:solidFill>
              </a:rPr>
              <a:t>Labels and Domain Names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838200"/>
            <a:ext cx="812087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accent6"/>
                </a:solidFill>
                <a:latin typeface="Source Sans Pro"/>
                <a:cs typeface="Source Sans Pro"/>
              </a:rPr>
              <a:t>Each node in the DNS name space has a label</a:t>
            </a:r>
          </a:p>
          <a:p>
            <a:pPr algn="ctr"/>
            <a:r>
              <a:rPr lang="en-US" i="1" dirty="0">
                <a:solidFill>
                  <a:schemeClr val="accent6"/>
                </a:solidFill>
                <a:latin typeface="Source Sans Pro"/>
                <a:cs typeface="Source Sans Pro"/>
              </a:rPr>
              <a:t>The domain name of a node is the list of the labels on the path from the node to the root of the DNS</a:t>
            </a:r>
          </a:p>
        </p:txBody>
      </p:sp>
      <p:grpSp>
        <p:nvGrpSpPr>
          <p:cNvPr id="270" name="Group 11"/>
          <p:cNvGrpSpPr>
            <a:grpSpLocks noChangeAspect="1"/>
          </p:cNvGrpSpPr>
          <p:nvPr/>
        </p:nvGrpSpPr>
        <p:grpSpPr bwMode="auto">
          <a:xfrm>
            <a:off x="358775" y="2227616"/>
            <a:ext cx="6365875" cy="2535237"/>
            <a:chOff x="391" y="1937"/>
            <a:chExt cx="4010" cy="1597"/>
          </a:xfrm>
        </p:grpSpPr>
        <p:sp>
          <p:nvSpPr>
            <p:cNvPr id="272" name="Line 12"/>
            <p:cNvSpPr>
              <a:spLocks noChangeShapeType="1"/>
            </p:cNvSpPr>
            <p:nvPr/>
          </p:nvSpPr>
          <p:spPr bwMode="auto">
            <a:xfrm>
              <a:off x="2878" y="2295"/>
              <a:ext cx="1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73" name="Line 13"/>
            <p:cNvSpPr>
              <a:spLocks noChangeShapeType="1"/>
            </p:cNvSpPr>
            <p:nvPr/>
          </p:nvSpPr>
          <p:spPr bwMode="auto">
            <a:xfrm>
              <a:off x="1360" y="2393"/>
              <a:ext cx="1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75" name="Line 15"/>
            <p:cNvSpPr>
              <a:spLocks noChangeShapeType="1"/>
            </p:cNvSpPr>
            <p:nvPr/>
          </p:nvSpPr>
          <p:spPr bwMode="auto">
            <a:xfrm>
              <a:off x="4400" y="2393"/>
              <a:ext cx="1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76" name="Line 16"/>
            <p:cNvSpPr>
              <a:spLocks noChangeShapeType="1"/>
            </p:cNvSpPr>
            <p:nvPr/>
          </p:nvSpPr>
          <p:spPr bwMode="auto">
            <a:xfrm>
              <a:off x="1360" y="2393"/>
              <a:ext cx="15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77" name="Line 17"/>
            <p:cNvSpPr>
              <a:spLocks noChangeShapeType="1"/>
            </p:cNvSpPr>
            <p:nvPr/>
          </p:nvSpPr>
          <p:spPr bwMode="auto">
            <a:xfrm>
              <a:off x="2878" y="2393"/>
              <a:ext cx="15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78" name="Line 18"/>
            <p:cNvSpPr>
              <a:spLocks noChangeShapeType="1"/>
            </p:cNvSpPr>
            <p:nvPr/>
          </p:nvSpPr>
          <p:spPr bwMode="auto">
            <a:xfrm>
              <a:off x="1360" y="2708"/>
              <a:ext cx="1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79" name="Line 19"/>
            <p:cNvSpPr>
              <a:spLocks noChangeShapeType="1"/>
            </p:cNvSpPr>
            <p:nvPr/>
          </p:nvSpPr>
          <p:spPr bwMode="auto">
            <a:xfrm>
              <a:off x="851" y="2806"/>
              <a:ext cx="1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80" name="Line 20"/>
            <p:cNvSpPr>
              <a:spLocks noChangeShapeType="1"/>
            </p:cNvSpPr>
            <p:nvPr/>
          </p:nvSpPr>
          <p:spPr bwMode="auto">
            <a:xfrm>
              <a:off x="1864" y="2806"/>
              <a:ext cx="1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81" name="Line 21"/>
            <p:cNvSpPr>
              <a:spLocks noChangeShapeType="1"/>
            </p:cNvSpPr>
            <p:nvPr/>
          </p:nvSpPr>
          <p:spPr bwMode="auto">
            <a:xfrm>
              <a:off x="851" y="2806"/>
              <a:ext cx="50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82" name="Line 22"/>
            <p:cNvSpPr>
              <a:spLocks noChangeShapeType="1"/>
            </p:cNvSpPr>
            <p:nvPr/>
          </p:nvSpPr>
          <p:spPr bwMode="auto">
            <a:xfrm>
              <a:off x="1360" y="2806"/>
              <a:ext cx="50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83" name="Line 23"/>
            <p:cNvSpPr>
              <a:spLocks noChangeShapeType="1"/>
            </p:cNvSpPr>
            <p:nvPr/>
          </p:nvSpPr>
          <p:spPr bwMode="auto">
            <a:xfrm>
              <a:off x="851" y="3121"/>
              <a:ext cx="1" cy="1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84" name="Rectangle 24"/>
            <p:cNvSpPr>
              <a:spLocks noChangeArrowheads="1"/>
            </p:cNvSpPr>
            <p:nvPr/>
          </p:nvSpPr>
          <p:spPr bwMode="auto">
            <a:xfrm>
              <a:off x="459" y="3317"/>
              <a:ext cx="787" cy="2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85" name="Rectangle 25"/>
            <p:cNvSpPr>
              <a:spLocks noChangeArrowheads="1"/>
            </p:cNvSpPr>
            <p:nvPr/>
          </p:nvSpPr>
          <p:spPr bwMode="auto">
            <a:xfrm>
              <a:off x="493" y="3351"/>
              <a:ext cx="72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Source Sans Pro"/>
                  <a:cs typeface="Source Sans Pro"/>
                </a:rPr>
                <a:t>3rd-level node</a:t>
              </a:r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86" name="Rectangle 26"/>
            <p:cNvSpPr>
              <a:spLocks noChangeArrowheads="1"/>
            </p:cNvSpPr>
            <p:nvPr/>
          </p:nvSpPr>
          <p:spPr bwMode="auto">
            <a:xfrm>
              <a:off x="459" y="3317"/>
              <a:ext cx="787" cy="217"/>
            </a:xfrm>
            <a:prstGeom prst="rect">
              <a:avLst/>
            </a:prstGeom>
            <a:noFill/>
            <a:ln w="12700">
              <a:solidFill>
                <a:srgbClr val="9191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87" name="Rectangle 27"/>
            <p:cNvSpPr>
              <a:spLocks noChangeArrowheads="1"/>
            </p:cNvSpPr>
            <p:nvPr/>
          </p:nvSpPr>
          <p:spPr bwMode="auto">
            <a:xfrm>
              <a:off x="391" y="2904"/>
              <a:ext cx="923" cy="2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88" name="Rectangle 28"/>
            <p:cNvSpPr>
              <a:spLocks noChangeArrowheads="1"/>
            </p:cNvSpPr>
            <p:nvPr/>
          </p:nvSpPr>
          <p:spPr bwMode="auto">
            <a:xfrm>
              <a:off x="425" y="2937"/>
              <a:ext cx="75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Source Sans Pro"/>
                  <a:cs typeface="Source Sans Pro"/>
                </a:rPr>
                <a:t>2nd-level node</a:t>
              </a:r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89" name="Rectangle 29"/>
            <p:cNvSpPr>
              <a:spLocks noChangeArrowheads="1"/>
            </p:cNvSpPr>
            <p:nvPr/>
          </p:nvSpPr>
          <p:spPr bwMode="auto">
            <a:xfrm>
              <a:off x="391" y="2904"/>
              <a:ext cx="923" cy="217"/>
            </a:xfrm>
            <a:prstGeom prst="rect">
              <a:avLst/>
            </a:prstGeom>
            <a:noFill/>
            <a:ln w="12700">
              <a:solidFill>
                <a:srgbClr val="9191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90" name="Rectangle 30"/>
            <p:cNvSpPr>
              <a:spLocks noChangeArrowheads="1"/>
            </p:cNvSpPr>
            <p:nvPr/>
          </p:nvSpPr>
          <p:spPr bwMode="auto">
            <a:xfrm>
              <a:off x="1405" y="2904"/>
              <a:ext cx="923" cy="2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91" name="Rectangle 31"/>
            <p:cNvSpPr>
              <a:spLocks noChangeArrowheads="1"/>
            </p:cNvSpPr>
            <p:nvPr/>
          </p:nvSpPr>
          <p:spPr bwMode="auto">
            <a:xfrm>
              <a:off x="1439" y="2937"/>
              <a:ext cx="75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  <a:latin typeface="Source Sans Pro"/>
                  <a:cs typeface="Source Sans Pro"/>
                </a:rPr>
                <a:t>2nd-level node</a:t>
              </a:r>
              <a:endParaRPr lang="en-US" dirty="0">
                <a:latin typeface="Source Sans Pro"/>
                <a:cs typeface="Source Sans Pro"/>
              </a:endParaRPr>
            </a:p>
          </p:txBody>
        </p:sp>
        <p:sp>
          <p:nvSpPr>
            <p:cNvPr id="292" name="Rectangle 32"/>
            <p:cNvSpPr>
              <a:spLocks noChangeArrowheads="1"/>
            </p:cNvSpPr>
            <p:nvPr/>
          </p:nvSpPr>
          <p:spPr bwMode="auto">
            <a:xfrm>
              <a:off x="1405" y="2904"/>
              <a:ext cx="923" cy="217"/>
            </a:xfrm>
            <a:prstGeom prst="rect">
              <a:avLst/>
            </a:prstGeom>
            <a:noFill/>
            <a:ln w="12700">
              <a:solidFill>
                <a:srgbClr val="9191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93" name="Rectangle 33"/>
            <p:cNvSpPr>
              <a:spLocks noChangeArrowheads="1"/>
            </p:cNvSpPr>
            <p:nvPr/>
          </p:nvSpPr>
          <p:spPr bwMode="auto">
            <a:xfrm>
              <a:off x="900" y="2491"/>
              <a:ext cx="923" cy="2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94" name="Rectangle 34"/>
            <p:cNvSpPr>
              <a:spLocks noChangeArrowheads="1"/>
            </p:cNvSpPr>
            <p:nvPr/>
          </p:nvSpPr>
          <p:spPr bwMode="auto">
            <a:xfrm>
              <a:off x="1032" y="2524"/>
              <a:ext cx="75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Source Sans Pro"/>
                  <a:cs typeface="Source Sans Pro"/>
                </a:rPr>
                <a:t>top-level node</a:t>
              </a:r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95" name="Rectangle 35"/>
            <p:cNvSpPr>
              <a:spLocks noChangeArrowheads="1"/>
            </p:cNvSpPr>
            <p:nvPr/>
          </p:nvSpPr>
          <p:spPr bwMode="auto">
            <a:xfrm>
              <a:off x="900" y="2491"/>
              <a:ext cx="923" cy="217"/>
            </a:xfrm>
            <a:prstGeom prst="rect">
              <a:avLst/>
            </a:prstGeom>
            <a:noFill/>
            <a:ln w="12700">
              <a:solidFill>
                <a:srgbClr val="9191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328" name="Rectangle 68"/>
            <p:cNvSpPr>
              <a:spLocks noChangeArrowheads="1"/>
            </p:cNvSpPr>
            <p:nvPr/>
          </p:nvSpPr>
          <p:spPr bwMode="auto">
            <a:xfrm>
              <a:off x="2418" y="1937"/>
              <a:ext cx="924" cy="35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329" name="Rectangle 69"/>
            <p:cNvSpPr>
              <a:spLocks noChangeArrowheads="1"/>
            </p:cNvSpPr>
            <p:nvPr/>
          </p:nvSpPr>
          <p:spPr bwMode="auto">
            <a:xfrm>
              <a:off x="2610" y="2015"/>
              <a:ext cx="50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  <a:latin typeface="Source Sans Pro"/>
                  <a:cs typeface="Source Sans Pro"/>
                </a:rPr>
                <a:t>root node</a:t>
              </a:r>
              <a:endParaRPr lang="en-US" dirty="0">
                <a:latin typeface="Source Sans Pro"/>
                <a:cs typeface="Source Sans Pro"/>
              </a:endParaRPr>
            </a:p>
          </p:txBody>
        </p:sp>
        <p:sp>
          <p:nvSpPr>
            <p:cNvPr id="330" name="Rectangle 71"/>
            <p:cNvSpPr>
              <a:spLocks noChangeArrowheads="1"/>
            </p:cNvSpPr>
            <p:nvPr/>
          </p:nvSpPr>
          <p:spPr bwMode="auto">
            <a:xfrm>
              <a:off x="2418" y="1937"/>
              <a:ext cx="924" cy="358"/>
            </a:xfrm>
            <a:prstGeom prst="rect">
              <a:avLst/>
            </a:prstGeom>
            <a:noFill/>
            <a:ln w="12700">
              <a:solidFill>
                <a:srgbClr val="9191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</p:grpSp>
      <p:sp>
        <p:nvSpPr>
          <p:cNvPr id="331" name="AutoShape 9"/>
          <p:cNvSpPr>
            <a:spLocks noChangeArrowheads="1"/>
          </p:cNvSpPr>
          <p:nvPr/>
        </p:nvSpPr>
        <p:spPr bwMode="auto">
          <a:xfrm>
            <a:off x="6005689" y="2209800"/>
            <a:ext cx="2286000" cy="1143000"/>
          </a:xfrm>
          <a:prstGeom prst="wedgeRoundRectCallout">
            <a:avLst>
              <a:gd name="adj1" fmla="val -84447"/>
              <a:gd name="adj2" fmla="val -18752"/>
              <a:gd name="adj3" fmla="val 16667"/>
            </a:avLst>
          </a:prstGeom>
          <a:solidFill>
            <a:schemeClr val="tx2"/>
          </a:solidFill>
          <a:ln>
            <a:noFill/>
          </a:ln>
          <a:extLst/>
        </p:spPr>
        <p:txBody>
          <a:bodyPr/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Source Sans Pro"/>
                <a:cs typeface="Source Sans Pro"/>
              </a:rPr>
              <a:t>The root node </a:t>
            </a:r>
          </a:p>
          <a:p>
            <a:pPr algn="ctr"/>
            <a:r>
              <a:rPr lang="ja-JP" altLang="en-US" sz="1800" dirty="0">
                <a:solidFill>
                  <a:srgbClr val="FFFFFF"/>
                </a:solidFill>
                <a:latin typeface="Source Sans Pro"/>
                <a:cs typeface="Source Sans Pro"/>
              </a:rPr>
              <a:t>”</a:t>
            </a:r>
            <a:r>
              <a:rPr lang="en-US" altLang="ja-JP" sz="3600" dirty="0">
                <a:solidFill>
                  <a:srgbClr val="FFFFFF"/>
                </a:solidFill>
                <a:latin typeface="Source Sans Pro"/>
                <a:cs typeface="Source Sans Pro"/>
              </a:rPr>
              <a:t>.</a:t>
            </a:r>
            <a:r>
              <a:rPr lang="en-US" altLang="ja-JP" sz="1800" dirty="0">
                <a:solidFill>
                  <a:srgbClr val="FFFFFF"/>
                </a:solidFill>
                <a:latin typeface="Source Sans Pro"/>
                <a:cs typeface="Source Sans Pro"/>
              </a:rPr>
              <a:t>”</a:t>
            </a:r>
            <a:endParaRPr lang="en-US" sz="18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332" name="AutoShape 9"/>
          <p:cNvSpPr>
            <a:spLocks noChangeArrowheads="1"/>
          </p:cNvSpPr>
          <p:nvPr/>
        </p:nvSpPr>
        <p:spPr bwMode="auto">
          <a:xfrm>
            <a:off x="3403856" y="2907066"/>
            <a:ext cx="2209800" cy="1089024"/>
          </a:xfrm>
          <a:prstGeom prst="wedgeRoundRectCallout">
            <a:avLst>
              <a:gd name="adj1" fmla="val -80630"/>
              <a:gd name="adj2" fmla="val -14527"/>
              <a:gd name="adj3" fmla="val 16667"/>
            </a:avLst>
          </a:prstGeom>
          <a:solidFill>
            <a:schemeClr val="tx2"/>
          </a:solidFill>
          <a:ln>
            <a:noFill/>
          </a:ln>
          <a:extLst/>
        </p:spPr>
        <p:txBody>
          <a:bodyPr/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Source Sans Pro"/>
                <a:cs typeface="Source Sans Pro"/>
              </a:rPr>
              <a:t>Top Level Domain</a:t>
            </a:r>
            <a:br>
              <a:rPr lang="en-US" sz="1800" dirty="0">
                <a:solidFill>
                  <a:srgbClr val="FFFFFF"/>
                </a:solidFill>
                <a:latin typeface="Source Sans Pro"/>
                <a:cs typeface="Source Sans Pro"/>
              </a:rPr>
            </a:br>
            <a:r>
              <a:rPr lang="en-US" sz="1800" dirty="0">
                <a:solidFill>
                  <a:srgbClr val="FFFFFF"/>
                </a:solidFill>
                <a:latin typeface="Source Sans Pro"/>
                <a:cs typeface="Source Sans Pro"/>
              </a:rPr>
              <a:t>e.g.</a:t>
            </a:r>
          </a:p>
          <a:p>
            <a:pPr algn="ctr"/>
            <a:r>
              <a:rPr lang="en-US" sz="1800" dirty="0">
                <a:solidFill>
                  <a:srgbClr val="FFFFFF"/>
                </a:solidFill>
                <a:latin typeface="Source Sans Pro"/>
                <a:cs typeface="Source Sans Pro"/>
              </a:rPr>
              <a:t>COM</a:t>
            </a:r>
          </a:p>
        </p:txBody>
      </p:sp>
      <p:sp>
        <p:nvSpPr>
          <p:cNvPr id="333" name="AutoShape 9"/>
          <p:cNvSpPr>
            <a:spLocks noChangeArrowheads="1"/>
          </p:cNvSpPr>
          <p:nvPr/>
        </p:nvSpPr>
        <p:spPr bwMode="auto">
          <a:xfrm>
            <a:off x="3433763" y="4280781"/>
            <a:ext cx="2209800" cy="1089024"/>
          </a:xfrm>
          <a:prstGeom prst="wedgeRoundRectCallout">
            <a:avLst>
              <a:gd name="adj1" fmla="val -136323"/>
              <a:gd name="adj2" fmla="val -55953"/>
              <a:gd name="adj3" fmla="val 16667"/>
            </a:avLst>
          </a:prstGeom>
          <a:solidFill>
            <a:schemeClr val="tx2"/>
          </a:solidFill>
          <a:ln>
            <a:noFill/>
          </a:ln>
          <a:extLst/>
        </p:spPr>
        <p:txBody>
          <a:bodyPr/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Source Sans Pro"/>
                <a:cs typeface="Source Sans Pro"/>
              </a:rPr>
              <a:t>2</a:t>
            </a:r>
            <a:r>
              <a:rPr lang="en-US" sz="1800" baseline="30000" dirty="0">
                <a:solidFill>
                  <a:srgbClr val="FFFFFF"/>
                </a:solidFill>
                <a:latin typeface="Source Sans Pro"/>
                <a:cs typeface="Source Sans Pro"/>
              </a:rPr>
              <a:t>nd</a:t>
            </a:r>
            <a:r>
              <a:rPr lang="en-US" sz="1800" dirty="0">
                <a:solidFill>
                  <a:srgbClr val="FFFFFF"/>
                </a:solidFill>
                <a:latin typeface="Source Sans Pro"/>
                <a:cs typeface="Source Sans Pro"/>
              </a:rPr>
              <a:t> Level Domain</a:t>
            </a:r>
            <a:br>
              <a:rPr lang="en-US" sz="1800" dirty="0">
                <a:solidFill>
                  <a:srgbClr val="FFFFFF"/>
                </a:solidFill>
                <a:latin typeface="Source Sans Pro"/>
                <a:cs typeface="Source Sans Pro"/>
              </a:rPr>
            </a:br>
            <a:r>
              <a:rPr lang="en-US" sz="1800" dirty="0">
                <a:solidFill>
                  <a:srgbClr val="FFFFFF"/>
                </a:solidFill>
                <a:latin typeface="Source Sans Pro"/>
                <a:cs typeface="Source Sans Pro"/>
              </a:rPr>
              <a:t>e.g.</a:t>
            </a:r>
          </a:p>
          <a:p>
            <a:pPr algn="ctr"/>
            <a:r>
              <a:rPr lang="en-US" sz="1800" dirty="0">
                <a:solidFill>
                  <a:srgbClr val="FFFFFF"/>
                </a:solidFill>
                <a:latin typeface="Source Sans Pro"/>
                <a:cs typeface="Source Sans Pro"/>
              </a:rPr>
              <a:t>EXAMPLE</a:t>
            </a:r>
          </a:p>
        </p:txBody>
      </p:sp>
      <p:sp>
        <p:nvSpPr>
          <p:cNvPr id="334" name="AutoShape 9"/>
          <p:cNvSpPr>
            <a:spLocks noChangeArrowheads="1"/>
          </p:cNvSpPr>
          <p:nvPr/>
        </p:nvSpPr>
        <p:spPr bwMode="auto">
          <a:xfrm>
            <a:off x="1217612" y="5081412"/>
            <a:ext cx="2209800" cy="1089024"/>
          </a:xfrm>
          <a:prstGeom prst="wedgeRoundRectCallout">
            <a:avLst>
              <a:gd name="adj1" fmla="val -71955"/>
              <a:gd name="adj2" fmla="val -71502"/>
              <a:gd name="adj3" fmla="val 16667"/>
            </a:avLst>
          </a:prstGeom>
          <a:solidFill>
            <a:schemeClr val="tx2"/>
          </a:solidFill>
          <a:ln>
            <a:noFill/>
          </a:ln>
          <a:extLst/>
        </p:spPr>
        <p:txBody>
          <a:bodyPr/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3</a:t>
            </a:r>
            <a:r>
              <a:rPr lang="en-US" sz="1800" baseline="30000" dirty="0">
                <a:solidFill>
                  <a:srgbClr val="FFFFFF"/>
                </a:solidFill>
              </a:rPr>
              <a:t>rd</a:t>
            </a:r>
            <a:r>
              <a:rPr lang="en-US" sz="1800" dirty="0">
                <a:solidFill>
                  <a:srgbClr val="FFFFFF"/>
                </a:solidFill>
              </a:rPr>
              <a:t> Level Domain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e.g.</a:t>
            </a:r>
          </a:p>
          <a:p>
            <a:pPr algn="ctr"/>
            <a:r>
              <a:rPr lang="en-US" sz="1800" dirty="0">
                <a:solidFill>
                  <a:srgbClr val="FFFFFF"/>
                </a:solidFill>
              </a:rPr>
              <a:t>WWW</a:t>
            </a:r>
          </a:p>
        </p:txBody>
      </p:sp>
      <p:sp>
        <p:nvSpPr>
          <p:cNvPr id="335" name="Oval 334"/>
          <p:cNvSpPr/>
          <p:nvPr/>
        </p:nvSpPr>
        <p:spPr>
          <a:xfrm>
            <a:off x="152400" y="4280781"/>
            <a:ext cx="1930400" cy="727075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  <a:cs typeface="Source Sans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3617655"/>
            <a:ext cx="52625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latin typeface="Source Sans Pro"/>
                <a:cs typeface="Source Sans Pro"/>
              </a:rPr>
              <a:t>The domain name for the</a:t>
            </a:r>
            <a:br>
              <a:rPr lang="en-US" sz="2000" dirty="0">
                <a:latin typeface="Source Sans Pro"/>
                <a:cs typeface="Source Sans Pro"/>
              </a:rPr>
            </a:br>
            <a:r>
              <a:rPr lang="en-US" sz="2000" dirty="0">
                <a:latin typeface="Source Sans Pro"/>
                <a:cs typeface="Source Sans Pro"/>
              </a:rPr>
              <a:t>node circled in </a:t>
            </a:r>
            <a:r>
              <a:rPr lang="en-US" sz="2000" dirty="0">
                <a:solidFill>
                  <a:srgbClr val="FF0000"/>
                </a:solidFill>
                <a:latin typeface="Source Sans Pro"/>
                <a:cs typeface="Source Sans Pro"/>
              </a:rPr>
              <a:t>RED</a:t>
            </a:r>
            <a:r>
              <a:rPr lang="en-US" sz="2000" dirty="0">
                <a:latin typeface="Source Sans Pro"/>
                <a:cs typeface="Source Sans Pro"/>
              </a:rPr>
              <a:t> is</a:t>
            </a:r>
            <a:br>
              <a:rPr lang="en-US" sz="2000" dirty="0">
                <a:latin typeface="Source Sans Pro"/>
                <a:cs typeface="Source Sans Pro"/>
              </a:rPr>
            </a:br>
            <a:br>
              <a:rPr lang="en-US" sz="2000" dirty="0">
                <a:latin typeface="Source Sans Pro"/>
                <a:cs typeface="Source Sans Pro"/>
              </a:rPr>
            </a:br>
            <a:r>
              <a:rPr lang="en-US" sz="2000" dirty="0" err="1">
                <a:latin typeface="Source Sans Pro"/>
                <a:cs typeface="Source Sans Pro"/>
              </a:rPr>
              <a:t>www.example.com</a:t>
            </a:r>
            <a:r>
              <a:rPr lang="en-US" sz="2000" dirty="0">
                <a:latin typeface="Source Sans Pro"/>
                <a:cs typeface="Source Sans Pro"/>
              </a:rPr>
              <a:t>.</a:t>
            </a:r>
            <a:br>
              <a:rPr lang="en-US" sz="2000" dirty="0">
                <a:latin typeface="Source Sans Pro"/>
                <a:cs typeface="Source Sans Pro"/>
              </a:rPr>
            </a:br>
            <a:br>
              <a:rPr lang="en-US" sz="2000" dirty="0">
                <a:latin typeface="Source Sans Pro"/>
                <a:cs typeface="Source Sans Pro"/>
              </a:rPr>
            </a:br>
            <a:r>
              <a:rPr lang="en-US" sz="2000" dirty="0">
                <a:latin typeface="Source Sans Pro"/>
                <a:cs typeface="Source Sans Pro"/>
              </a:rPr>
              <a:t>this is called a </a:t>
            </a:r>
            <a:br>
              <a:rPr lang="en-US" sz="2000" dirty="0">
                <a:latin typeface="Source Sans Pro"/>
                <a:cs typeface="Source Sans Pro"/>
              </a:rPr>
            </a:br>
            <a:r>
              <a:rPr lang="en-US" sz="2000" dirty="0">
                <a:latin typeface="Source Sans Pro"/>
                <a:cs typeface="Source Sans Pro"/>
              </a:rPr>
              <a:t>FULLY QUALIFIED DOMAIN NAME (FQDN)</a:t>
            </a:r>
          </a:p>
          <a:p>
            <a:pPr algn="r"/>
            <a:r>
              <a:rPr lang="en-US" sz="2000" dirty="0">
                <a:latin typeface="Source Sans Pro"/>
                <a:cs typeface="Source Sans Pro"/>
              </a:rPr>
              <a:t>FQDNs are globally unique in the public DNS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Investigating DNS Abuse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6CBF-6E8D-CA44-AD3F-964C7BD23CB3}" type="datetime1">
              <a:rPr lang="en-US" smtClean="0"/>
              <a:t>5/25/2017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92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528" y="991634"/>
            <a:ext cx="8103072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"/>
                <a:cs typeface="Source Sans Pro"/>
              </a:rPr>
              <a:t>Top Level Domains are delegated from the root of the DNS</a:t>
            </a:r>
          </a:p>
          <a:p>
            <a:pPr marL="285750" indent="-285750">
              <a:lnSpc>
                <a:spcPct val="120000"/>
              </a:lnSpc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"/>
                <a:cs typeface="Source Sans Pro"/>
              </a:rPr>
              <a:t>Generic Top Level Domains are operated by registry operators under contract to ICANN</a:t>
            </a:r>
          </a:p>
          <a:p>
            <a:pPr marL="285750" indent="-285750">
              <a:lnSpc>
                <a:spcPct val="120000"/>
              </a:lnSpc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"/>
                <a:cs typeface="Source Sans Pro"/>
              </a:rPr>
              <a:t>Country code Top Level Domains are operated by a registry operator designated by a sovereign nation</a:t>
            </a:r>
          </a:p>
          <a:p>
            <a:pPr marL="285750" indent="-285750">
              <a:lnSpc>
                <a:spcPct val="120000"/>
              </a:lnSpc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"/>
                <a:cs typeface="Source Sans Pro"/>
              </a:rPr>
              <a:t>Internationalized Domain names may use non-Latin characters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F497D"/>
          </a:solidFill>
        </p:spPr>
        <p:txBody>
          <a:bodyPr anchor="t" anchorCtr="0"/>
          <a:lstStyle/>
          <a:p>
            <a:r>
              <a:rPr lang="en-US" sz="4000" dirty="0">
                <a:solidFill>
                  <a:srgbClr val="FFFFFF"/>
                </a:solidFill>
              </a:rPr>
              <a:t>Top Level Domains</a:t>
            </a:r>
          </a:p>
        </p:txBody>
      </p:sp>
      <p:sp>
        <p:nvSpPr>
          <p:cNvPr id="4" name="Rectangle 159"/>
          <p:cNvSpPr>
            <a:spLocks noChangeArrowheads="1"/>
          </p:cNvSpPr>
          <p:nvPr/>
        </p:nvSpPr>
        <p:spPr bwMode="auto">
          <a:xfrm>
            <a:off x="5955655" y="3963072"/>
            <a:ext cx="3048000" cy="2286000"/>
          </a:xfrm>
          <a:prstGeom prst="rect">
            <a:avLst/>
          </a:prstGeom>
          <a:solidFill>
            <a:schemeClr val="bg2">
              <a:alpha val="9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/>
          <a:p>
            <a:pPr algn="ctr"/>
            <a:r>
              <a:rPr lang="en-US" sz="1800">
                <a:solidFill>
                  <a:srgbClr val="000000"/>
                </a:solidFill>
                <a:latin typeface="Source Sans Pro"/>
                <a:cs typeface="Source Sans Pro"/>
              </a:rPr>
              <a:t>Names in country-code TLDs</a:t>
            </a:r>
          </a:p>
        </p:txBody>
      </p:sp>
      <p:sp>
        <p:nvSpPr>
          <p:cNvPr id="5" name="Rectangle 158"/>
          <p:cNvSpPr>
            <a:spLocks noChangeArrowheads="1"/>
          </p:cNvSpPr>
          <p:nvPr/>
        </p:nvSpPr>
        <p:spPr bwMode="auto">
          <a:xfrm>
            <a:off x="149032" y="3963072"/>
            <a:ext cx="5791200" cy="2286000"/>
          </a:xfrm>
          <a:prstGeom prst="rect">
            <a:avLst/>
          </a:prstGeom>
          <a:solidFill>
            <a:schemeClr val="bg2">
              <a:alpha val="9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/>
          <a:p>
            <a:pPr algn="ctr"/>
            <a:r>
              <a:rPr lang="en-US" sz="2000">
                <a:latin typeface="Source Sans Pro"/>
                <a:cs typeface="Source Sans Pro"/>
              </a:rPr>
              <a:t>Names in generic Top Level Domains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H="1">
            <a:off x="4736455" y="3945387"/>
            <a:ext cx="3175" cy="3143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Source Sans Pro"/>
              <a:cs typeface="Source Sans Pro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1383655" y="4031112"/>
            <a:ext cx="0" cy="1524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Source Sans Pro"/>
              <a:cs typeface="Source Sans Pro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136255" y="4031112"/>
            <a:ext cx="1588" cy="1190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Source Sans Pro"/>
              <a:cs typeface="Source Sans Pro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5681018" y="4064450"/>
            <a:ext cx="1587" cy="1190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Source Sans Pro"/>
              <a:cs typeface="Source Sans Pro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6474768" y="4064450"/>
            <a:ext cx="1587" cy="1190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Source Sans Pro"/>
              <a:cs typeface="Source Sans Pro"/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7266930" y="4064450"/>
            <a:ext cx="1588" cy="1190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Source Sans Pro"/>
              <a:cs typeface="Source Sans Pro"/>
            </a:endParaRP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8060680" y="4064450"/>
            <a:ext cx="1588" cy="1190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Source Sans Pro"/>
              <a:cs typeface="Source Sans Pro"/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393055" y="4031112"/>
            <a:ext cx="830580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Source Sans Pro"/>
              <a:cs typeface="Source Sans Pro"/>
            </a:endParaRPr>
          </a:p>
        </p:txBody>
      </p: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2755255" y="4477200"/>
            <a:ext cx="795338" cy="239712"/>
            <a:chOff x="2322" y="2520"/>
            <a:chExt cx="501" cy="15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Line 66"/>
            <p:cNvSpPr>
              <a:spLocks noChangeShapeType="1"/>
            </p:cNvSpPr>
            <p:nvPr/>
          </p:nvSpPr>
          <p:spPr bwMode="auto">
            <a:xfrm>
              <a:off x="2572" y="2520"/>
              <a:ext cx="1" cy="75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17" name="Line 67"/>
            <p:cNvSpPr>
              <a:spLocks noChangeShapeType="1"/>
            </p:cNvSpPr>
            <p:nvPr/>
          </p:nvSpPr>
          <p:spPr bwMode="auto">
            <a:xfrm>
              <a:off x="2322" y="2595"/>
              <a:ext cx="1" cy="76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18" name="Line 68"/>
            <p:cNvSpPr>
              <a:spLocks noChangeShapeType="1"/>
            </p:cNvSpPr>
            <p:nvPr/>
          </p:nvSpPr>
          <p:spPr bwMode="auto">
            <a:xfrm>
              <a:off x="2822" y="2595"/>
              <a:ext cx="1" cy="76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19" name="Line 69"/>
            <p:cNvSpPr>
              <a:spLocks noChangeShapeType="1"/>
            </p:cNvSpPr>
            <p:nvPr/>
          </p:nvSpPr>
          <p:spPr bwMode="auto">
            <a:xfrm>
              <a:off x="2322" y="2595"/>
              <a:ext cx="250" cy="1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0" name="Line 70"/>
            <p:cNvSpPr>
              <a:spLocks noChangeShapeType="1"/>
            </p:cNvSpPr>
            <p:nvPr/>
          </p:nvSpPr>
          <p:spPr bwMode="auto">
            <a:xfrm>
              <a:off x="2572" y="2595"/>
              <a:ext cx="250" cy="1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</p:grpSp>
      <p:sp>
        <p:nvSpPr>
          <p:cNvPr id="21" name="Rectangle 107"/>
          <p:cNvSpPr>
            <a:spLocks noChangeArrowheads="1"/>
          </p:cNvSpPr>
          <p:nvPr/>
        </p:nvSpPr>
        <p:spPr bwMode="auto">
          <a:xfrm>
            <a:off x="4264020" y="3497712"/>
            <a:ext cx="938213" cy="447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lIns="0" tIns="0" rIns="0" bIns="0" anchor="ctr" anchorCtr="1"/>
          <a:lstStyle/>
          <a:p>
            <a:endParaRPr lang="en-US"/>
          </a:p>
        </p:txBody>
      </p:sp>
      <p:sp>
        <p:nvSpPr>
          <p:cNvPr id="22" name="Rectangle 115"/>
          <p:cNvSpPr>
            <a:spLocks noChangeArrowheads="1"/>
          </p:cNvSpPr>
          <p:nvPr/>
        </p:nvSpPr>
        <p:spPr bwMode="auto">
          <a:xfrm>
            <a:off x="926455" y="4107312"/>
            <a:ext cx="9144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lIns="0" tIns="0" rIns="0" bIns="0" anchor="ctr" anchorCtr="1"/>
          <a:lstStyle/>
          <a:p>
            <a:pPr algn="ctr"/>
            <a:r>
              <a:rPr lang="en-US">
                <a:latin typeface="Source Sans Pro"/>
                <a:cs typeface="Source Sans Pro"/>
              </a:rPr>
              <a:t>org</a:t>
            </a:r>
          </a:p>
        </p:txBody>
      </p:sp>
      <p:sp>
        <p:nvSpPr>
          <p:cNvPr id="23" name="Rectangle 116"/>
          <p:cNvSpPr>
            <a:spLocks noChangeArrowheads="1"/>
          </p:cNvSpPr>
          <p:nvPr/>
        </p:nvSpPr>
        <p:spPr bwMode="auto">
          <a:xfrm>
            <a:off x="393055" y="4716912"/>
            <a:ext cx="9144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lIns="0" tIns="0" rIns="0" bIns="0" anchor="ctr" anchorCtr="1"/>
          <a:lstStyle/>
          <a:p>
            <a:pPr algn="ctr"/>
            <a:r>
              <a:rPr lang="en-US">
                <a:latin typeface="Source Sans Pro"/>
                <a:cs typeface="Source Sans Pro"/>
              </a:rPr>
              <a:t>icann</a:t>
            </a:r>
          </a:p>
        </p:txBody>
      </p:sp>
      <p:grpSp>
        <p:nvGrpSpPr>
          <p:cNvPr id="24" name="Group 127"/>
          <p:cNvGrpSpPr>
            <a:grpSpLocks/>
          </p:cNvGrpSpPr>
          <p:nvPr/>
        </p:nvGrpSpPr>
        <p:grpSpPr bwMode="auto">
          <a:xfrm>
            <a:off x="469255" y="5097912"/>
            <a:ext cx="795338" cy="239713"/>
            <a:chOff x="2322" y="2520"/>
            <a:chExt cx="501" cy="15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5" name="Line 128"/>
            <p:cNvSpPr>
              <a:spLocks noChangeShapeType="1"/>
            </p:cNvSpPr>
            <p:nvPr/>
          </p:nvSpPr>
          <p:spPr bwMode="auto">
            <a:xfrm>
              <a:off x="2572" y="2520"/>
              <a:ext cx="1" cy="75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6" name="Line 129"/>
            <p:cNvSpPr>
              <a:spLocks noChangeShapeType="1"/>
            </p:cNvSpPr>
            <p:nvPr/>
          </p:nvSpPr>
          <p:spPr bwMode="auto">
            <a:xfrm>
              <a:off x="2322" y="2595"/>
              <a:ext cx="1" cy="76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7" name="Line 130"/>
            <p:cNvSpPr>
              <a:spLocks noChangeShapeType="1"/>
            </p:cNvSpPr>
            <p:nvPr/>
          </p:nvSpPr>
          <p:spPr bwMode="auto">
            <a:xfrm>
              <a:off x="2822" y="2595"/>
              <a:ext cx="1" cy="76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8" name="Line 131"/>
            <p:cNvSpPr>
              <a:spLocks noChangeShapeType="1"/>
            </p:cNvSpPr>
            <p:nvPr/>
          </p:nvSpPr>
          <p:spPr bwMode="auto">
            <a:xfrm>
              <a:off x="2322" y="2595"/>
              <a:ext cx="250" cy="1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29" name="Line 132"/>
            <p:cNvSpPr>
              <a:spLocks noChangeShapeType="1"/>
            </p:cNvSpPr>
            <p:nvPr/>
          </p:nvSpPr>
          <p:spPr bwMode="auto">
            <a:xfrm>
              <a:off x="2572" y="2595"/>
              <a:ext cx="250" cy="1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</p:grpSp>
      <p:grpSp>
        <p:nvGrpSpPr>
          <p:cNvPr id="30" name="Group 133"/>
          <p:cNvGrpSpPr>
            <a:grpSpLocks/>
          </p:cNvGrpSpPr>
          <p:nvPr/>
        </p:nvGrpSpPr>
        <p:grpSpPr bwMode="auto">
          <a:xfrm>
            <a:off x="1002655" y="4488312"/>
            <a:ext cx="795338" cy="239713"/>
            <a:chOff x="2322" y="2520"/>
            <a:chExt cx="501" cy="15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1" name="Line 134"/>
            <p:cNvSpPr>
              <a:spLocks noChangeShapeType="1"/>
            </p:cNvSpPr>
            <p:nvPr/>
          </p:nvSpPr>
          <p:spPr bwMode="auto">
            <a:xfrm>
              <a:off x="2572" y="2520"/>
              <a:ext cx="1" cy="75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32" name="Line 135"/>
            <p:cNvSpPr>
              <a:spLocks noChangeShapeType="1"/>
            </p:cNvSpPr>
            <p:nvPr/>
          </p:nvSpPr>
          <p:spPr bwMode="auto">
            <a:xfrm>
              <a:off x="2322" y="2595"/>
              <a:ext cx="1" cy="76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33" name="Line 136"/>
            <p:cNvSpPr>
              <a:spLocks noChangeShapeType="1"/>
            </p:cNvSpPr>
            <p:nvPr/>
          </p:nvSpPr>
          <p:spPr bwMode="auto">
            <a:xfrm>
              <a:off x="2822" y="2595"/>
              <a:ext cx="1" cy="76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34" name="Line 137"/>
            <p:cNvSpPr>
              <a:spLocks noChangeShapeType="1"/>
            </p:cNvSpPr>
            <p:nvPr/>
          </p:nvSpPr>
          <p:spPr bwMode="auto">
            <a:xfrm>
              <a:off x="2322" y="2595"/>
              <a:ext cx="250" cy="1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35" name="Line 138"/>
            <p:cNvSpPr>
              <a:spLocks noChangeShapeType="1"/>
            </p:cNvSpPr>
            <p:nvPr/>
          </p:nvSpPr>
          <p:spPr bwMode="auto">
            <a:xfrm>
              <a:off x="2572" y="2595"/>
              <a:ext cx="250" cy="1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</p:grpSp>
      <p:sp>
        <p:nvSpPr>
          <p:cNvPr id="36" name="Rectangle 117"/>
          <p:cNvSpPr>
            <a:spLocks noChangeArrowheads="1"/>
          </p:cNvSpPr>
          <p:nvPr/>
        </p:nvSpPr>
        <p:spPr bwMode="auto">
          <a:xfrm>
            <a:off x="1383655" y="4716912"/>
            <a:ext cx="9144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lIns="0" tIns="0" rIns="0" bIns="0" anchor="ctr" anchorCtr="1"/>
          <a:lstStyle/>
          <a:p>
            <a:pPr algn="ctr"/>
            <a:r>
              <a:rPr lang="en-US">
                <a:latin typeface="Source Sans Pro"/>
                <a:cs typeface="Source Sans Pro"/>
              </a:rPr>
              <a:t>ncfta</a:t>
            </a:r>
          </a:p>
        </p:txBody>
      </p:sp>
      <p:sp>
        <p:nvSpPr>
          <p:cNvPr id="37" name="Rectangle 118"/>
          <p:cNvSpPr>
            <a:spLocks noChangeArrowheads="1"/>
          </p:cNvSpPr>
          <p:nvPr/>
        </p:nvSpPr>
        <p:spPr bwMode="auto">
          <a:xfrm>
            <a:off x="205920" y="5319072"/>
            <a:ext cx="6858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lIns="0" tIns="0" rIns="0" bIns="0" anchor="ctr" anchorCtr="1"/>
          <a:lstStyle/>
          <a:p>
            <a:pPr algn="ctr"/>
            <a:r>
              <a:rPr lang="en-US" dirty="0">
                <a:latin typeface="Source Sans Pro"/>
                <a:cs typeface="Source Sans Pro"/>
              </a:rPr>
              <a:t>www</a:t>
            </a:r>
          </a:p>
        </p:txBody>
      </p:sp>
      <p:sp>
        <p:nvSpPr>
          <p:cNvPr id="38" name="Rectangle 119"/>
          <p:cNvSpPr>
            <a:spLocks noChangeArrowheads="1"/>
          </p:cNvSpPr>
          <p:nvPr/>
        </p:nvSpPr>
        <p:spPr bwMode="auto">
          <a:xfrm>
            <a:off x="983155" y="5315172"/>
            <a:ext cx="6858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lIns="0" tIns="0" rIns="0" bIns="0" anchor="ctr" anchorCtr="1"/>
          <a:lstStyle/>
          <a:p>
            <a:pPr algn="ctr"/>
            <a:r>
              <a:rPr lang="en-US">
                <a:latin typeface="Source Sans Pro"/>
                <a:cs typeface="Source Sans Pro"/>
              </a:rPr>
              <a:t>ssac</a:t>
            </a:r>
          </a:p>
        </p:txBody>
      </p:sp>
      <p:sp>
        <p:nvSpPr>
          <p:cNvPr id="39" name="Rectangle 139"/>
          <p:cNvSpPr>
            <a:spLocks noChangeArrowheads="1"/>
          </p:cNvSpPr>
          <p:nvPr/>
        </p:nvSpPr>
        <p:spPr bwMode="auto">
          <a:xfrm>
            <a:off x="2679055" y="4107312"/>
            <a:ext cx="9144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lIns="0" tIns="0" rIns="0" bIns="0" anchor="ctr" anchorCtr="1"/>
          <a:lstStyle/>
          <a:p>
            <a:pPr algn="ctr"/>
            <a:r>
              <a:rPr lang="en-US">
                <a:latin typeface="Source Sans Pro"/>
                <a:cs typeface="Source Sans Pro"/>
              </a:rPr>
              <a:t>gov</a:t>
            </a:r>
          </a:p>
        </p:txBody>
      </p:sp>
      <p:sp>
        <p:nvSpPr>
          <p:cNvPr id="40" name="Rectangle 140"/>
          <p:cNvSpPr>
            <a:spLocks noChangeArrowheads="1"/>
          </p:cNvSpPr>
          <p:nvPr/>
        </p:nvSpPr>
        <p:spPr bwMode="auto">
          <a:xfrm>
            <a:off x="2374255" y="4716912"/>
            <a:ext cx="6858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lIns="0" tIns="0" rIns="0" bIns="0" anchor="ctr" anchorCtr="1"/>
          <a:lstStyle/>
          <a:p>
            <a:pPr algn="ctr"/>
            <a:r>
              <a:rPr lang="en-US">
                <a:latin typeface="Source Sans Pro"/>
                <a:cs typeface="Source Sans Pro"/>
              </a:rPr>
              <a:t>irs</a:t>
            </a:r>
          </a:p>
        </p:txBody>
      </p:sp>
      <p:sp>
        <p:nvSpPr>
          <p:cNvPr id="41" name="Rectangle 143"/>
          <p:cNvSpPr>
            <a:spLocks noChangeArrowheads="1"/>
          </p:cNvSpPr>
          <p:nvPr/>
        </p:nvSpPr>
        <p:spPr bwMode="auto">
          <a:xfrm>
            <a:off x="4279255" y="4107312"/>
            <a:ext cx="9144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lIns="0" tIns="0" rIns="0" bIns="0" anchor="ctr" anchorCtr="1"/>
          <a:lstStyle/>
          <a:p>
            <a:pPr algn="ctr"/>
            <a:r>
              <a:rPr lang="en-US">
                <a:latin typeface="Source Sans Pro"/>
                <a:cs typeface="Source Sans Pro"/>
              </a:rPr>
              <a:t>com</a:t>
            </a:r>
          </a:p>
        </p:txBody>
      </p:sp>
      <p:grpSp>
        <p:nvGrpSpPr>
          <p:cNvPr id="42" name="Group 144"/>
          <p:cNvGrpSpPr>
            <a:grpSpLocks/>
          </p:cNvGrpSpPr>
          <p:nvPr/>
        </p:nvGrpSpPr>
        <p:grpSpPr bwMode="auto">
          <a:xfrm>
            <a:off x="4660255" y="4488312"/>
            <a:ext cx="795338" cy="239713"/>
            <a:chOff x="2322" y="2520"/>
            <a:chExt cx="501" cy="15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3" name="Line 145"/>
            <p:cNvSpPr>
              <a:spLocks noChangeShapeType="1"/>
            </p:cNvSpPr>
            <p:nvPr/>
          </p:nvSpPr>
          <p:spPr bwMode="auto">
            <a:xfrm>
              <a:off x="2572" y="2520"/>
              <a:ext cx="1" cy="75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44" name="Line 146"/>
            <p:cNvSpPr>
              <a:spLocks noChangeShapeType="1"/>
            </p:cNvSpPr>
            <p:nvPr/>
          </p:nvSpPr>
          <p:spPr bwMode="auto">
            <a:xfrm>
              <a:off x="2322" y="2595"/>
              <a:ext cx="1" cy="76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45" name="Line 147"/>
            <p:cNvSpPr>
              <a:spLocks noChangeShapeType="1"/>
            </p:cNvSpPr>
            <p:nvPr/>
          </p:nvSpPr>
          <p:spPr bwMode="auto">
            <a:xfrm>
              <a:off x="2822" y="2595"/>
              <a:ext cx="1" cy="76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46" name="Line 148"/>
            <p:cNvSpPr>
              <a:spLocks noChangeShapeType="1"/>
            </p:cNvSpPr>
            <p:nvPr/>
          </p:nvSpPr>
          <p:spPr bwMode="auto">
            <a:xfrm>
              <a:off x="2322" y="2595"/>
              <a:ext cx="250" cy="1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47" name="Line 149"/>
            <p:cNvSpPr>
              <a:spLocks noChangeShapeType="1"/>
            </p:cNvSpPr>
            <p:nvPr/>
          </p:nvSpPr>
          <p:spPr bwMode="auto">
            <a:xfrm>
              <a:off x="2572" y="2595"/>
              <a:ext cx="250" cy="1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</p:grpSp>
      <p:sp>
        <p:nvSpPr>
          <p:cNvPr id="48" name="Text Box 151"/>
          <p:cNvSpPr txBox="1">
            <a:spLocks noChangeArrowheads="1"/>
          </p:cNvSpPr>
          <p:nvPr/>
        </p:nvSpPr>
        <p:spPr bwMode="auto">
          <a:xfrm>
            <a:off x="5422255" y="3954912"/>
            <a:ext cx="472052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>
                <a:latin typeface="Source Sans Pro"/>
                <a:cs typeface="Source Sans Pro"/>
              </a:rPr>
              <a:t>...</a:t>
            </a:r>
          </a:p>
        </p:txBody>
      </p:sp>
      <p:sp>
        <p:nvSpPr>
          <p:cNvPr id="49" name="Rectangle 152"/>
          <p:cNvSpPr>
            <a:spLocks noChangeArrowheads="1"/>
          </p:cNvSpPr>
          <p:nvPr/>
        </p:nvSpPr>
        <p:spPr bwMode="auto">
          <a:xfrm>
            <a:off x="3212455" y="4716912"/>
            <a:ext cx="6858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lIns="0" tIns="0" rIns="0" bIns="0" anchor="ctr" anchorCtr="1"/>
          <a:lstStyle/>
          <a:p>
            <a:pPr algn="ctr"/>
            <a:r>
              <a:rPr lang="en-US">
                <a:latin typeface="Source Sans Pro"/>
                <a:cs typeface="Source Sans Pro"/>
              </a:rPr>
              <a:t>ftc</a:t>
            </a:r>
          </a:p>
        </p:txBody>
      </p:sp>
      <p:sp>
        <p:nvSpPr>
          <p:cNvPr id="50" name="Rectangle 153"/>
          <p:cNvSpPr>
            <a:spLocks noChangeArrowheads="1"/>
          </p:cNvSpPr>
          <p:nvPr/>
        </p:nvSpPr>
        <p:spPr bwMode="auto">
          <a:xfrm>
            <a:off x="4050655" y="4716912"/>
            <a:ext cx="8382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lIns="0" tIns="0" rIns="0" bIns="0" anchor="ctr" anchorCtr="1"/>
          <a:lstStyle/>
          <a:p>
            <a:pPr algn="ctr"/>
            <a:r>
              <a:rPr lang="en-US">
                <a:latin typeface="Source Sans Pro"/>
                <a:cs typeface="Source Sans Pro"/>
              </a:rPr>
              <a:t>google</a:t>
            </a:r>
          </a:p>
        </p:txBody>
      </p:sp>
      <p:sp>
        <p:nvSpPr>
          <p:cNvPr id="51" name="Rectangle 154"/>
          <p:cNvSpPr>
            <a:spLocks noChangeArrowheads="1"/>
          </p:cNvSpPr>
          <p:nvPr/>
        </p:nvSpPr>
        <p:spPr bwMode="auto">
          <a:xfrm>
            <a:off x="4965055" y="4716912"/>
            <a:ext cx="8382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lIns="0" tIns="0" rIns="0" bIns="0" anchor="ctr" anchorCtr="1"/>
          <a:lstStyle/>
          <a:p>
            <a:pPr algn="ctr"/>
            <a:r>
              <a:rPr lang="en-US">
                <a:latin typeface="Source Sans Pro"/>
                <a:cs typeface="Source Sans Pro"/>
              </a:rPr>
              <a:t>msn</a:t>
            </a:r>
          </a:p>
        </p:txBody>
      </p:sp>
      <p:sp>
        <p:nvSpPr>
          <p:cNvPr id="52" name="Rectangle 155"/>
          <p:cNvSpPr>
            <a:spLocks noChangeArrowheads="1"/>
          </p:cNvSpPr>
          <p:nvPr/>
        </p:nvSpPr>
        <p:spPr bwMode="auto">
          <a:xfrm>
            <a:off x="6031855" y="4183512"/>
            <a:ext cx="9144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lIns="0" tIns="0" rIns="0" bIns="0" anchor="ctr" anchorCtr="1"/>
          <a:lstStyle/>
          <a:p>
            <a:pPr algn="ctr"/>
            <a:r>
              <a:rPr lang="en-US">
                <a:latin typeface="Source Sans Pro"/>
                <a:cs typeface="Source Sans Pro"/>
              </a:rPr>
              <a:t>AF</a:t>
            </a:r>
          </a:p>
        </p:txBody>
      </p:sp>
      <p:sp>
        <p:nvSpPr>
          <p:cNvPr id="53" name="Text Box 156"/>
          <p:cNvSpPr txBox="1">
            <a:spLocks noChangeArrowheads="1"/>
          </p:cNvSpPr>
          <p:nvPr/>
        </p:nvSpPr>
        <p:spPr bwMode="auto">
          <a:xfrm>
            <a:off x="7052618" y="3954912"/>
            <a:ext cx="472052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>
                <a:latin typeface="Source Sans Pro"/>
                <a:cs typeface="Source Sans Pro"/>
              </a:rPr>
              <a:t>...</a:t>
            </a:r>
          </a:p>
        </p:txBody>
      </p:sp>
      <p:sp>
        <p:nvSpPr>
          <p:cNvPr id="54" name="Rectangle 157"/>
          <p:cNvSpPr>
            <a:spLocks noChangeArrowheads="1"/>
          </p:cNvSpPr>
          <p:nvPr/>
        </p:nvSpPr>
        <p:spPr bwMode="auto">
          <a:xfrm>
            <a:off x="7632055" y="4183512"/>
            <a:ext cx="9144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lIns="0" tIns="0" rIns="0" bIns="0" anchor="ctr" anchorCtr="1"/>
          <a:lstStyle/>
          <a:p>
            <a:pPr algn="ctr"/>
            <a:r>
              <a:rPr lang="en-US">
                <a:latin typeface="Source Sans Pro"/>
                <a:cs typeface="Source Sans Pro"/>
              </a:rPr>
              <a:t>ZW</a:t>
            </a:r>
          </a:p>
        </p:txBody>
      </p:sp>
      <p:sp>
        <p:nvSpPr>
          <p:cNvPr id="55" name="Rectangle 160"/>
          <p:cNvSpPr>
            <a:spLocks noChangeArrowheads="1"/>
          </p:cNvSpPr>
          <p:nvPr/>
        </p:nvSpPr>
        <p:spPr bwMode="auto">
          <a:xfrm>
            <a:off x="6717655" y="5402712"/>
            <a:ext cx="8382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lIns="0" tIns="0" rIns="0" bIns="0" anchor="ctr" anchorCtr="1"/>
          <a:lstStyle/>
          <a:p>
            <a:pPr algn="ctr"/>
            <a:r>
              <a:rPr lang="en-US">
                <a:latin typeface="Source Sans Pro"/>
                <a:cs typeface="Source Sans Pro"/>
              </a:rPr>
              <a:t>google</a:t>
            </a:r>
          </a:p>
        </p:txBody>
      </p:sp>
      <p:grpSp>
        <p:nvGrpSpPr>
          <p:cNvPr id="56" name="Group 161"/>
          <p:cNvGrpSpPr>
            <a:grpSpLocks/>
          </p:cNvGrpSpPr>
          <p:nvPr/>
        </p:nvGrpSpPr>
        <p:grpSpPr bwMode="auto">
          <a:xfrm>
            <a:off x="6150918" y="4564512"/>
            <a:ext cx="795337" cy="239713"/>
            <a:chOff x="2322" y="2520"/>
            <a:chExt cx="501" cy="15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7" name="Line 162"/>
            <p:cNvSpPr>
              <a:spLocks noChangeShapeType="1"/>
            </p:cNvSpPr>
            <p:nvPr/>
          </p:nvSpPr>
          <p:spPr bwMode="auto">
            <a:xfrm>
              <a:off x="2572" y="2520"/>
              <a:ext cx="1" cy="75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58" name="Line 163"/>
            <p:cNvSpPr>
              <a:spLocks noChangeShapeType="1"/>
            </p:cNvSpPr>
            <p:nvPr/>
          </p:nvSpPr>
          <p:spPr bwMode="auto">
            <a:xfrm>
              <a:off x="2322" y="2595"/>
              <a:ext cx="1" cy="76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59" name="Line 164"/>
            <p:cNvSpPr>
              <a:spLocks noChangeShapeType="1"/>
            </p:cNvSpPr>
            <p:nvPr/>
          </p:nvSpPr>
          <p:spPr bwMode="auto">
            <a:xfrm>
              <a:off x="2822" y="2595"/>
              <a:ext cx="1" cy="76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60" name="Line 165"/>
            <p:cNvSpPr>
              <a:spLocks noChangeShapeType="1"/>
            </p:cNvSpPr>
            <p:nvPr/>
          </p:nvSpPr>
          <p:spPr bwMode="auto">
            <a:xfrm>
              <a:off x="2322" y="2595"/>
              <a:ext cx="250" cy="1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61" name="Line 166"/>
            <p:cNvSpPr>
              <a:spLocks noChangeShapeType="1"/>
            </p:cNvSpPr>
            <p:nvPr/>
          </p:nvSpPr>
          <p:spPr bwMode="auto">
            <a:xfrm>
              <a:off x="2572" y="2595"/>
              <a:ext cx="250" cy="1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</p:grpSp>
      <p:grpSp>
        <p:nvGrpSpPr>
          <p:cNvPr id="62" name="Group 167"/>
          <p:cNvGrpSpPr>
            <a:grpSpLocks/>
          </p:cNvGrpSpPr>
          <p:nvPr/>
        </p:nvGrpSpPr>
        <p:grpSpPr bwMode="auto">
          <a:xfrm>
            <a:off x="6303318" y="5174112"/>
            <a:ext cx="795337" cy="239713"/>
            <a:chOff x="2322" y="2520"/>
            <a:chExt cx="501" cy="15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3" name="Line 168"/>
            <p:cNvSpPr>
              <a:spLocks noChangeShapeType="1"/>
            </p:cNvSpPr>
            <p:nvPr/>
          </p:nvSpPr>
          <p:spPr bwMode="auto">
            <a:xfrm>
              <a:off x="2572" y="2520"/>
              <a:ext cx="1" cy="75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64" name="Line 169"/>
            <p:cNvSpPr>
              <a:spLocks noChangeShapeType="1"/>
            </p:cNvSpPr>
            <p:nvPr/>
          </p:nvSpPr>
          <p:spPr bwMode="auto">
            <a:xfrm>
              <a:off x="2322" y="2595"/>
              <a:ext cx="1" cy="76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65" name="Line 170"/>
            <p:cNvSpPr>
              <a:spLocks noChangeShapeType="1"/>
            </p:cNvSpPr>
            <p:nvPr/>
          </p:nvSpPr>
          <p:spPr bwMode="auto">
            <a:xfrm>
              <a:off x="2822" y="2595"/>
              <a:ext cx="1" cy="76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66" name="Line 171"/>
            <p:cNvSpPr>
              <a:spLocks noChangeShapeType="1"/>
            </p:cNvSpPr>
            <p:nvPr/>
          </p:nvSpPr>
          <p:spPr bwMode="auto">
            <a:xfrm>
              <a:off x="2322" y="2595"/>
              <a:ext cx="250" cy="1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  <p:sp>
          <p:nvSpPr>
            <p:cNvPr id="67" name="Line 172"/>
            <p:cNvSpPr>
              <a:spLocks noChangeShapeType="1"/>
            </p:cNvSpPr>
            <p:nvPr/>
          </p:nvSpPr>
          <p:spPr bwMode="auto">
            <a:xfrm>
              <a:off x="2572" y="2595"/>
              <a:ext cx="250" cy="1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Source Sans Pro"/>
                <a:cs typeface="Source Sans Pro"/>
              </a:endParaRPr>
            </a:p>
          </p:txBody>
        </p:sp>
      </p:grpSp>
      <p:sp>
        <p:nvSpPr>
          <p:cNvPr id="68" name="Rectangle 173"/>
          <p:cNvSpPr>
            <a:spLocks noChangeArrowheads="1"/>
          </p:cNvSpPr>
          <p:nvPr/>
        </p:nvSpPr>
        <p:spPr bwMode="auto">
          <a:xfrm>
            <a:off x="6489055" y="4793112"/>
            <a:ext cx="9144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lIns="0" tIns="0" rIns="0" bIns="0" anchor="ctr" anchorCtr="1"/>
          <a:lstStyle/>
          <a:p>
            <a:pPr algn="ctr"/>
            <a:r>
              <a:rPr lang="en-US">
                <a:latin typeface="Source Sans Pro"/>
                <a:cs typeface="Source Sans Pro"/>
              </a:rPr>
              <a:t>co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Investigating DNS Abuse</a:t>
            </a:r>
          </a:p>
        </p:txBody>
      </p:sp>
      <p:sp>
        <p:nvSpPr>
          <p:cNvPr id="69" name="Date Placeholder 6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6F6B-DA48-FA49-A6FE-473229263A50}" type="datetime1">
              <a:rPr lang="en-US" smtClean="0"/>
              <a:t>5/25/2017</a:t>
            </a:fld>
            <a:endParaRPr lang="en-US"/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2457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601" y="1402699"/>
            <a:ext cx="81030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Narrow approach: only technical aspects of Internet functioning</a:t>
            </a:r>
            <a:endParaRPr lang="en-US" sz="2000" dirty="0">
              <a:latin typeface="Source Sans Pro Light"/>
              <a:ea typeface="ＭＳ Ｐゴシック" charset="0"/>
              <a:cs typeface="Source Sans Pro Light"/>
            </a:endParaRPr>
          </a:p>
          <a:p>
            <a:pPr>
              <a:buSzPct val="75000"/>
            </a:pPr>
            <a:endParaRPr lang="en-US" sz="2000" dirty="0">
              <a:latin typeface="Source Sans Pro Light"/>
              <a:ea typeface="ＭＳ Ｐゴシック" charset="0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>
                <a:latin typeface="Source Sans Pro Light"/>
                <a:ea typeface="ＭＳ Ｐゴシック" charset="0"/>
                <a:cs typeface="Source Sans Pro Light"/>
              </a:rPr>
              <a:t>Broad approach: all related aspects should be taken into consideration (including access, multiculturalism and multilingualism, human rights, privacy etc.)</a:t>
            </a: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000" dirty="0">
              <a:latin typeface="Source Sans Pro Light"/>
              <a:ea typeface="ＭＳ Ｐゴシック" charset="0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>
                <a:latin typeface="Source Sans Pro Light"/>
                <a:ea typeface="ＭＳ Ｐゴシック" charset="0"/>
                <a:cs typeface="Source Sans Pro Light"/>
              </a:rPr>
              <a:t>“Zero approach”: the issue of the ‘Red Button’</a:t>
            </a:r>
          </a:p>
          <a:p>
            <a:pPr>
              <a:buSzPct val="75000"/>
            </a:pPr>
            <a:endParaRPr lang="en-US" sz="2000" dirty="0">
              <a:latin typeface="Source Sans Pro Light"/>
              <a:ea typeface="ＭＳ Ｐゴシック" charset="0"/>
              <a:cs typeface="Source Sans Pro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000" dirty="0"/>
              <a:t>Internet Governance: ‘Narrow’ and ‘Broad’ approach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72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2B58-9355-3E42-8FAF-487EC2CBF751}" type="datetime1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Investigating DNS Abuse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40</a:t>
            </a:fld>
            <a:endParaRPr lang="en-US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2819400" y="914400"/>
            <a:ext cx="6324600" cy="457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SzPct val="97000"/>
              <a:buFont typeface="Arial"/>
              <a:buChar char="•"/>
            </a:pPr>
            <a:r>
              <a:rPr lang="en-US" sz="2800" dirty="0">
                <a:solidFill>
                  <a:srgbClr val="0C1F24"/>
                </a:solidFill>
                <a:latin typeface="Source Sans Pro"/>
                <a:cs typeface="Source Sans Pro"/>
              </a:rPr>
              <a:t>Manage top-level domain (TLD) databases and generate TLD zone files</a:t>
            </a:r>
          </a:p>
          <a:p>
            <a:pPr marL="342900" indent="-342900" algn="l">
              <a:lnSpc>
                <a:spcPct val="120000"/>
              </a:lnSpc>
              <a:buSzPct val="97000"/>
              <a:buFont typeface="Arial"/>
              <a:buChar char="•"/>
            </a:pPr>
            <a:r>
              <a:rPr lang="en-US" sz="2800" dirty="0">
                <a:solidFill>
                  <a:srgbClr val="0C1F24"/>
                </a:solidFill>
                <a:latin typeface="Source Sans Pro"/>
                <a:cs typeface="Source Sans Pro"/>
              </a:rPr>
              <a:t>Registry operators may be</a:t>
            </a:r>
          </a:p>
          <a:p>
            <a:pPr marL="800100" lvl="1" indent="-342900">
              <a:lnSpc>
                <a:spcPct val="120000"/>
              </a:lnSpc>
              <a:buSzPct val="97000"/>
              <a:buFont typeface="Lucida Grande"/>
              <a:buChar char="-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Large corporations,</a:t>
            </a:r>
          </a:p>
          <a:p>
            <a:pPr marL="800100" lvl="1" indent="-342900">
              <a:lnSpc>
                <a:spcPct val="120000"/>
              </a:lnSpc>
              <a:buSzPct val="97000"/>
              <a:buFont typeface="Lucida Grande"/>
              <a:buChar char="-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For- or non-profit organizations</a:t>
            </a:r>
          </a:p>
          <a:p>
            <a:pPr marL="800100" lvl="1" indent="-342900">
              <a:lnSpc>
                <a:spcPct val="120000"/>
              </a:lnSpc>
              <a:buSzPct val="97000"/>
              <a:buFont typeface="Lucida Grande"/>
              <a:buChar char="-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Departments in universities</a:t>
            </a:r>
            <a:endParaRPr lang="en-US" sz="2000" dirty="0">
              <a:solidFill>
                <a:srgbClr val="0C1F24"/>
              </a:solidFill>
              <a:latin typeface="Source Sans Pro"/>
              <a:cs typeface="Source Sans Pro"/>
            </a:endParaRPr>
          </a:p>
          <a:p>
            <a:pPr marL="800100" lvl="1" indent="-342900">
              <a:buSzPct val="75000"/>
              <a:buFont typeface="Lucida Grande"/>
              <a:buChar char="-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Government agencies</a:t>
            </a:r>
          </a:p>
          <a:p>
            <a:pPr marL="914400" lvl="1" indent="-457200">
              <a:lnSpc>
                <a:spcPct val="120000"/>
              </a:lnSpc>
              <a:buSzPct val="75000"/>
              <a:buFont typeface="Arial"/>
              <a:buChar char="•"/>
            </a:pPr>
            <a:r>
              <a:rPr lang="en-US" sz="3400" dirty="0">
                <a:solidFill>
                  <a:srgbClr val="0C1F24"/>
                </a:solidFill>
                <a:latin typeface="Source Sans Pro"/>
                <a:cs typeface="Source Sans Pro"/>
              </a:rPr>
              <a:t>May outsource back-end operations</a:t>
            </a:r>
            <a:endParaRPr lang="en-US" sz="3400" dirty="0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0" y="-7938"/>
            <a:ext cx="9144000" cy="711201"/>
          </a:xfrm>
          <a:prstGeom prst="rect">
            <a:avLst/>
          </a:prstGeom>
          <a:solidFill>
            <a:srgbClr val="1F497D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Who’s Who in the DNS </a:t>
            </a:r>
            <a:r>
              <a:rPr lang="en-US" dirty="0" err="1">
                <a:solidFill>
                  <a:srgbClr val="FFFFFF"/>
                </a:solidFill>
              </a:rPr>
              <a:t>Ecosytem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-76200" y="1143000"/>
            <a:ext cx="3276600" cy="467910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scene3d>
            <a:camera prst="perspectiveContrastingRightFacing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365760"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n-US" sz="4800" dirty="0">
                <a:solidFill>
                  <a:prstClr val="white"/>
                </a:solidFill>
                <a:latin typeface="Source Sans Pro"/>
                <a:cs typeface="Source Sans Pro"/>
              </a:rPr>
              <a:t>Registries</a:t>
            </a:r>
            <a:endParaRPr lang="en-US" sz="4800" b="1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85710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4015" y="780520"/>
            <a:ext cx="5714085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75000"/>
              <a:buFont typeface="Arial"/>
              <a:buChar char="•"/>
            </a:pPr>
            <a:r>
              <a:rPr lang="en-US" sz="2800" dirty="0" err="1">
                <a:solidFill>
                  <a:srgbClr val="0C1F24"/>
                </a:solidFill>
                <a:latin typeface="Source Sans Pro"/>
                <a:cs typeface="Source Sans Pro"/>
              </a:rPr>
              <a:t>gTLD</a:t>
            </a:r>
            <a:r>
              <a:rPr lang="en-US" sz="2800" dirty="0">
                <a:solidFill>
                  <a:srgbClr val="0C1F24"/>
                </a:solidFill>
                <a:latin typeface="Source Sans Pro"/>
                <a:cs typeface="Source Sans Pro"/>
              </a:rPr>
              <a:t> registry operators contract with ICANN</a:t>
            </a:r>
          </a:p>
          <a:p>
            <a:pPr marL="800100" lvl="1" indent="-342900">
              <a:buSzPct val="75000"/>
              <a:buFont typeface="Lucida Grande"/>
              <a:buChar char="-"/>
            </a:pPr>
            <a:r>
              <a:rPr lang="en-US" dirty="0">
                <a:solidFill>
                  <a:srgbClr val="0C1F24"/>
                </a:solidFill>
                <a:latin typeface="Source Sans Pro Light"/>
                <a:cs typeface="Source Sans Pro Light"/>
              </a:rPr>
              <a:t>Must comply with ICANN policy</a:t>
            </a:r>
          </a:p>
          <a:p>
            <a:pPr marL="800100" lvl="1" indent="-342900">
              <a:buSzPct val="75000"/>
              <a:buFont typeface="Lucida Grande"/>
              <a:buChar char="-"/>
            </a:pPr>
            <a:r>
              <a:rPr lang="en-US" dirty="0">
                <a:solidFill>
                  <a:srgbClr val="1F497D"/>
                </a:solidFill>
                <a:latin typeface="Source Sans Pro Light"/>
                <a:cs typeface="Source Sans Pro Light"/>
                <a:hlinkClick r:id="rId3"/>
              </a:rPr>
              <a:t>http://www.icann.org/en/resources/registries/listing</a:t>
            </a:r>
            <a:endParaRPr lang="en-US" dirty="0">
              <a:solidFill>
                <a:srgbClr val="1F497D"/>
              </a:solidFill>
              <a:latin typeface="Source Sans Pro Light"/>
              <a:cs typeface="Source Sans Pro Light"/>
            </a:endParaRPr>
          </a:p>
          <a:p>
            <a:pPr marL="342900" indent="-342900">
              <a:buSzPct val="75000"/>
              <a:buFont typeface="Arial"/>
              <a:buChar char="•"/>
            </a:pPr>
            <a:endParaRPr lang="en-US" sz="2800" dirty="0">
              <a:solidFill>
                <a:srgbClr val="0C1F24"/>
              </a:solidFill>
              <a:latin typeface="Source Sans Pro"/>
              <a:cs typeface="Source Sans Pro"/>
            </a:endParaRPr>
          </a:p>
          <a:p>
            <a:pPr marL="342900" indent="-342900">
              <a:buSzPct val="75000"/>
              <a:buFont typeface="Arial"/>
              <a:buChar char="•"/>
            </a:pPr>
            <a:endParaRPr lang="en-US" sz="2800" dirty="0">
              <a:solidFill>
                <a:srgbClr val="0C1F24"/>
              </a:solidFill>
              <a:latin typeface="Source Sans Pro"/>
              <a:cs typeface="Source Sans Pro"/>
            </a:endParaRPr>
          </a:p>
          <a:p>
            <a:pPr marL="342900" indent="-342900">
              <a:buSzPct val="75000"/>
              <a:buFont typeface="Arial"/>
              <a:buChar char="•"/>
            </a:pPr>
            <a:r>
              <a:rPr lang="en-US" sz="2800" dirty="0" err="1">
                <a:solidFill>
                  <a:srgbClr val="0C1F24"/>
                </a:solidFill>
                <a:latin typeface="Source Sans Pro"/>
                <a:cs typeface="Source Sans Pro"/>
              </a:rPr>
              <a:t>ccTLDs</a:t>
            </a:r>
            <a:r>
              <a:rPr lang="en-US" sz="2800" dirty="0">
                <a:solidFill>
                  <a:srgbClr val="0C1F24"/>
                </a:solidFill>
                <a:latin typeface="Source Sans Pro"/>
                <a:cs typeface="Source Sans Pro"/>
              </a:rPr>
              <a:t> do not have contracts with ICANN</a:t>
            </a:r>
            <a:endParaRPr lang="en-US" sz="2000" dirty="0">
              <a:solidFill>
                <a:srgbClr val="0C1F24"/>
              </a:solidFill>
              <a:latin typeface="Source Sans Pro"/>
              <a:cs typeface="Source Sans Pro"/>
            </a:endParaRPr>
          </a:p>
          <a:p>
            <a:pPr marL="800100" lvl="1" indent="-342900">
              <a:buSzPct val="75000"/>
              <a:buFont typeface="Lucida Grande"/>
              <a:buChar char="-"/>
            </a:pPr>
            <a:r>
              <a:rPr lang="en-US" sz="2000" dirty="0">
                <a:solidFill>
                  <a:srgbClr val="0C1F24"/>
                </a:solidFill>
                <a:latin typeface="Source Sans Pro"/>
                <a:cs typeface="Source Sans Pro"/>
              </a:rPr>
              <a:t>May participate in ICANN policy via the CC Name Supporting </a:t>
            </a:r>
            <a:r>
              <a:rPr lang="en-US" sz="2000" dirty="0" err="1">
                <a:solidFill>
                  <a:srgbClr val="0C1F24"/>
                </a:solidFill>
                <a:latin typeface="Source Sans Pro"/>
                <a:cs typeface="Source Sans Pro"/>
              </a:rPr>
              <a:t>Organzation</a:t>
            </a:r>
            <a:endParaRPr lang="en-US" sz="2000" dirty="0">
              <a:solidFill>
                <a:srgbClr val="0C1F24"/>
              </a:solidFill>
              <a:latin typeface="Source Sans Pro"/>
              <a:cs typeface="Source Sans Pro"/>
            </a:endParaRPr>
          </a:p>
          <a:p>
            <a:pPr marL="800100" lvl="1" indent="-342900">
              <a:buSzPct val="75000"/>
              <a:buFont typeface="Lucida Grande"/>
              <a:buChar char="-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May have different registration or </a:t>
            </a:r>
            <a:r>
              <a:rPr lang="en-US" sz="2000" dirty="0" err="1">
                <a:solidFill>
                  <a:srgbClr val="0C1F24"/>
                </a:solidFill>
                <a:latin typeface="Source Sans Pro Light"/>
                <a:cs typeface="Source Sans Pro Light"/>
              </a:rPr>
              <a:t>Whois</a:t>
            </a: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 services from </a:t>
            </a:r>
            <a:r>
              <a:rPr lang="en-US" sz="2000" dirty="0" err="1">
                <a:solidFill>
                  <a:srgbClr val="0C1F24"/>
                </a:solidFill>
                <a:latin typeface="Source Sans Pro Light"/>
                <a:cs typeface="Source Sans Pro Light"/>
              </a:rPr>
              <a:t>gTLDs</a:t>
            </a:r>
            <a:endParaRPr lang="en-US" sz="20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800100" lvl="1" indent="-342900">
              <a:buSzPct val="75000"/>
              <a:buFont typeface="Lucida Grande"/>
              <a:buChar char="-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  <a:hlinkClick r:id="rId4"/>
              </a:rPr>
              <a:t>http://www.iana.org/domains/root/db</a:t>
            </a:r>
            <a:endParaRPr lang="en-US" sz="2000" dirty="0">
              <a:solidFill>
                <a:srgbClr val="0C1F24"/>
              </a:solidFill>
              <a:latin typeface="Source Sans Pro"/>
              <a:cs typeface="Source Sans Pro"/>
            </a:endParaRPr>
          </a:p>
          <a:p>
            <a:pPr marL="800100" lvl="1" indent="-342900">
              <a:buSzPct val="75000"/>
              <a:buFont typeface="Lucida Grande"/>
              <a:buChar char="-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  <a:hlinkClick r:id="rId5"/>
              </a:rPr>
              <a:t>http://ccnso.icann.org</a:t>
            </a:r>
            <a:endParaRPr lang="en-US" dirty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342900" indent="-342900">
              <a:buSzPct val="75000"/>
              <a:buFont typeface="Lucida Grande"/>
              <a:buChar char="-"/>
            </a:pPr>
            <a:endParaRPr lang="en-US" dirty="0">
              <a:solidFill>
                <a:srgbClr val="1F497D"/>
              </a:solidFill>
              <a:latin typeface="Source Sans Pro Light"/>
              <a:cs typeface="Source Sans Pro Ligh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Top Level Domain Registries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066800"/>
            <a:ext cx="3276600" cy="2197100"/>
          </a:xfrm>
          <a:prstGeom prst="rect">
            <a:avLst/>
          </a:prstGeom>
          <a:solidFill>
            <a:srgbClr val="F79646"/>
          </a:solidFill>
          <a:ln>
            <a:noFill/>
          </a:ln>
          <a:effectLst/>
          <a:scene3d>
            <a:camera prst="perspectiveContrastingRightFacing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365760"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n-US" sz="4800" dirty="0" err="1">
                <a:solidFill>
                  <a:prstClr val="white"/>
                </a:solidFill>
                <a:latin typeface="Source Sans Pro"/>
                <a:cs typeface="Source Sans Pro"/>
              </a:rPr>
              <a:t>gTLDs</a:t>
            </a:r>
            <a:endParaRPr lang="en-US" sz="4800" b="1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193C-7708-6640-9F54-A0A2A31C92A7}" type="datetime1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DNS Abuse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41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3556000"/>
            <a:ext cx="3276600" cy="2197100"/>
          </a:xfrm>
          <a:prstGeom prst="rect">
            <a:avLst/>
          </a:prstGeom>
          <a:solidFill>
            <a:srgbClr val="F79646"/>
          </a:solidFill>
          <a:ln>
            <a:noFill/>
          </a:ln>
          <a:effectLst/>
          <a:scene3d>
            <a:camera prst="perspectiveContrastingRightFacing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365760"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n-US" sz="4800" dirty="0" err="1">
                <a:solidFill>
                  <a:prstClr val="white"/>
                </a:solidFill>
                <a:latin typeface="Source Sans Pro"/>
                <a:cs typeface="Source Sans Pro"/>
              </a:rPr>
              <a:t>ccTLDs</a:t>
            </a:r>
            <a:endParaRPr lang="en-US" sz="4800" b="1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9828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2B58-9355-3E42-8FAF-487EC2CBF751}" type="datetime1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Investigating DNS Abuse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42</a:t>
            </a:fld>
            <a:endParaRPr lang="en-US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New Top Level Domains</a:t>
            </a:r>
          </a:p>
        </p:txBody>
      </p:sp>
      <p:sp>
        <p:nvSpPr>
          <p:cNvPr id="6" name="Rectangle 5"/>
          <p:cNvSpPr/>
          <p:nvPr/>
        </p:nvSpPr>
        <p:spPr>
          <a:xfrm>
            <a:off x="-76200" y="1244600"/>
            <a:ext cx="2851892" cy="4679106"/>
          </a:xfrm>
          <a:prstGeom prst="rect">
            <a:avLst/>
          </a:prstGeom>
          <a:solidFill>
            <a:srgbClr val="F79646"/>
          </a:solidFill>
          <a:ln>
            <a:noFill/>
          </a:ln>
          <a:effectLst/>
          <a:scene3d>
            <a:camera prst="perspectiveContrastingRightFacing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365760"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n-US" sz="5400" dirty="0" err="1">
                <a:solidFill>
                  <a:prstClr val="white"/>
                </a:solidFill>
                <a:latin typeface="Source Sans Pro"/>
                <a:cs typeface="Source Sans Pro"/>
              </a:rPr>
              <a:t>nTLDs</a:t>
            </a:r>
            <a:endParaRPr lang="en-US" sz="5400" b="1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514600"/>
            <a:ext cx="4416634" cy="236220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/>
          <a:srcRect t="32087" b="32087"/>
          <a:stretch>
            <a:fillRect/>
          </a:stretch>
        </p:blipFill>
        <p:spPr>
          <a:xfrm>
            <a:off x="5386033" y="4421735"/>
            <a:ext cx="3573075" cy="15218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0" y="1366391"/>
            <a:ext cx="6858000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/>
              <a:t>New TLDs are listed at ICANN as they are added to the root zone</a:t>
            </a:r>
            <a:endParaRPr lang="en-US" sz="1600" dirty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800" dirty="0"/>
              <a:t>http://newgtlds.icann.org/en/program-status/delegated-strings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800" dirty="0"/>
              <a:t>https://</a:t>
            </a:r>
            <a:r>
              <a:rPr lang="en-US" sz="1800" dirty="0" err="1"/>
              <a:t>newgtlds.icann.org</a:t>
            </a:r>
            <a:r>
              <a:rPr lang="en-US" sz="1800" dirty="0"/>
              <a:t>/</a:t>
            </a:r>
            <a:r>
              <a:rPr lang="en-US" sz="1800" dirty="0" err="1"/>
              <a:t>newgtlds.csv</a:t>
            </a:r>
            <a:endParaRPr lang="en-US" sz="1600" dirty="0"/>
          </a:p>
        </p:txBody>
      </p:sp>
      <p:sp>
        <p:nvSpPr>
          <p:cNvPr id="10" name="Bent Arrow 9"/>
          <p:cNvSpPr/>
          <p:nvPr/>
        </p:nvSpPr>
        <p:spPr>
          <a:xfrm rot="5400000">
            <a:off x="7218428" y="2507578"/>
            <a:ext cx="678220" cy="2138291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1892" y="5266044"/>
            <a:ext cx="241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Unrestricted access </a:t>
            </a:r>
            <a:br>
              <a:rPr lang="en-US" sz="1800" dirty="0"/>
            </a:br>
            <a:r>
              <a:rPr lang="en-US" sz="1800" dirty="0"/>
              <a:t>(no account required)</a:t>
            </a:r>
          </a:p>
        </p:txBody>
      </p:sp>
    </p:spTree>
    <p:extLst>
      <p:ext uri="{BB962C8B-B14F-4D97-AF65-F5344CB8AC3E}">
        <p14:creationId xmlns:p14="http://schemas.microsoft.com/office/powerpoint/2010/main" val="2332745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2B58-9355-3E42-8FAF-487EC2CBF751}" type="datetime1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Investigating DNS Abuse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5400"/>
            <a:ext cx="9144000" cy="749300"/>
          </a:xfrm>
          <a:prstGeom prst="rect">
            <a:avLst/>
          </a:prstGeom>
          <a:solidFill>
            <a:srgbClr val="1F497D"/>
          </a:solidFill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FFFFFF"/>
                </a:solidFill>
                <a:latin typeface="Trebuchet MS" charset="0"/>
                <a:cs typeface="ＭＳ Ｐゴシック" charset="0"/>
              </a:rPr>
              <a:t>Registrars</a:t>
            </a:r>
            <a:endParaRPr lang="en-US" sz="4000" dirty="0">
              <a:solidFill>
                <a:srgbClr val="FFFFFF"/>
              </a:solidFill>
              <a:latin typeface="Trebuchet MS" charset="0"/>
              <a:cs typeface="ＭＳ Ｐゴシック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06700" y="1143000"/>
            <a:ext cx="6229350" cy="5226386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Business entities that process domain name registrations</a:t>
            </a:r>
          </a:p>
          <a:p>
            <a:pPr marL="800100" lvl="1" indent="-342900">
              <a:buFont typeface="Courier New"/>
              <a:buChar char="o"/>
              <a:defRPr/>
            </a:pPr>
            <a:r>
              <a:rPr lang="en-US" sz="2400" dirty="0">
                <a:solidFill>
                  <a:srgbClr val="1F497D"/>
                </a:solidFill>
                <a:latin typeface="Calibri" charset="0"/>
              </a:rPr>
              <a:t>In GTLD space all registrars must be ICANN accredited and are subject to Registrar Accreditation Agreement (RAA) 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2000" dirty="0">
                <a:solidFill>
                  <a:srgbClr val="1F497D"/>
                </a:solidFill>
                <a:latin typeface="Calibri" charset="0"/>
              </a:rPr>
              <a:t>https://</a:t>
            </a:r>
            <a:r>
              <a:rPr lang="en-US" sz="2000" dirty="0" err="1">
                <a:solidFill>
                  <a:srgbClr val="1F497D"/>
                </a:solidFill>
                <a:latin typeface="Calibri" charset="0"/>
              </a:rPr>
              <a:t>www.icann.org</a:t>
            </a:r>
            <a:r>
              <a:rPr lang="en-US" sz="2000" dirty="0">
                <a:solidFill>
                  <a:srgbClr val="1F497D"/>
                </a:solidFill>
                <a:latin typeface="Calibri" charset="0"/>
              </a:rPr>
              <a:t>/resources/pages/approved-with-specs-2013-09-17-en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2000" dirty="0">
                <a:solidFill>
                  <a:srgbClr val="1F497D"/>
                </a:solidFill>
                <a:latin typeface="Calibri" charset="0"/>
              </a:rPr>
              <a:t>http://</a:t>
            </a:r>
            <a:r>
              <a:rPr lang="en-US" sz="2000" dirty="0" err="1">
                <a:solidFill>
                  <a:srgbClr val="1F497D"/>
                </a:solidFill>
                <a:latin typeface="Calibri" charset="0"/>
              </a:rPr>
              <a:t>www.icann.org</a:t>
            </a:r>
            <a:r>
              <a:rPr lang="en-US" sz="2000" dirty="0">
                <a:solidFill>
                  <a:srgbClr val="1F497D"/>
                </a:solidFill>
                <a:latin typeface="Calibri" charset="0"/>
              </a:rPr>
              <a:t>/registrar-reports/accredited-</a:t>
            </a:r>
            <a:r>
              <a:rPr lang="en-US" sz="2000" dirty="0" err="1">
                <a:solidFill>
                  <a:srgbClr val="1F497D"/>
                </a:solidFill>
                <a:latin typeface="Calibri" charset="0"/>
              </a:rPr>
              <a:t>list.html</a:t>
            </a:r>
            <a:endParaRPr lang="en-US" sz="2000" dirty="0">
              <a:solidFill>
                <a:srgbClr val="1F497D"/>
              </a:solidFill>
              <a:latin typeface="Calibri" charset="0"/>
            </a:endParaRPr>
          </a:p>
          <a:p>
            <a:pPr marL="800100" lvl="1" indent="-342900">
              <a:buFont typeface="Courier New"/>
              <a:buChar char="o"/>
              <a:defRPr/>
            </a:pPr>
            <a:r>
              <a:rPr lang="en-US" sz="2400" dirty="0" err="1">
                <a:solidFill>
                  <a:srgbClr val="1F497D"/>
                </a:solidFill>
                <a:latin typeface="Calibri" charset="0"/>
              </a:rPr>
              <a:t>CcTLDs</a:t>
            </a:r>
            <a:r>
              <a:rPr lang="en-US" sz="2400" dirty="0">
                <a:solidFill>
                  <a:srgbClr val="1F497D"/>
                </a:solidFill>
                <a:latin typeface="Calibri" charset="0"/>
              </a:rPr>
              <a:t> define their own registration processes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2000" dirty="0">
                <a:solidFill>
                  <a:srgbClr val="1F497D"/>
                </a:solidFill>
                <a:latin typeface="Calibri" charset="0"/>
              </a:rPr>
              <a:t>Some use ICANN accreditation or similar accreditation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Retail and “wholesale” (reseller) business models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Providing registration services is not an exclusive business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184" y="1690280"/>
            <a:ext cx="2851892" cy="4679106"/>
          </a:xfrm>
          <a:prstGeom prst="rect">
            <a:avLst/>
          </a:prstGeom>
          <a:solidFill>
            <a:srgbClr val="F79646"/>
          </a:solidFill>
          <a:ln>
            <a:noFill/>
          </a:ln>
          <a:effectLst/>
          <a:scene3d>
            <a:camera prst="perspectiveContrastingRightFacing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365760"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n-US" sz="4400" dirty="0">
                <a:solidFill>
                  <a:prstClr val="white"/>
                </a:solidFill>
                <a:latin typeface="Source Sans Pro"/>
                <a:cs typeface="Source Sans Pro"/>
              </a:rPr>
              <a:t>Registrars</a:t>
            </a:r>
            <a:endParaRPr lang="en-US" sz="5400" b="1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902450" y="6457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44D5A89-B8F5-9146-81C6-42BCDE11E2A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30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/>
          </a:solidFill>
        </p:spPr>
        <p:txBody>
          <a:bodyPr anchor="t" anchorCtr="0"/>
          <a:lstStyle/>
          <a:p>
            <a:r>
              <a:rPr lang="en-US" sz="4000" dirty="0">
                <a:solidFill>
                  <a:schemeClr val="bg1"/>
                </a:solidFill>
              </a:rPr>
              <a:t>Domain name “directory assistance”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00" y="850900"/>
            <a:ext cx="8382000" cy="565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79646"/>
                </a:solidFill>
              </a:rPr>
              <a:t>How does a resolver find the IP address of WWW.ICANN.ORG?</a:t>
            </a:r>
          </a:p>
          <a:p>
            <a:r>
              <a:rPr lang="en-US" sz="2000" dirty="0">
                <a:solidFill>
                  <a:srgbClr val="F79646"/>
                </a:solidFill>
              </a:rPr>
              <a:t>Resolvers find answers by asking questions </a:t>
            </a:r>
            <a:r>
              <a:rPr lang="en-US" sz="2000" i="1" dirty="0">
                <a:solidFill>
                  <a:srgbClr val="F79646"/>
                </a:solidFill>
              </a:rPr>
              <a:t>iteratively</a:t>
            </a:r>
            <a:endParaRPr lang="en-US" sz="2000" dirty="0">
              <a:solidFill>
                <a:srgbClr val="F79646"/>
              </a:solidFill>
            </a:endParaRPr>
          </a:p>
          <a:p>
            <a:pPr lvl="1"/>
            <a:endParaRPr lang="en-US" sz="1800" dirty="0">
              <a:solidFill>
                <a:srgbClr val="F79646"/>
              </a:solidFill>
            </a:endParaRPr>
          </a:p>
          <a:p>
            <a:pPr lvl="1"/>
            <a:endParaRPr lang="en-US" sz="1800" dirty="0">
              <a:solidFill>
                <a:srgbClr val="F79646"/>
              </a:solidFill>
            </a:endParaRPr>
          </a:p>
          <a:p>
            <a:pPr lvl="1"/>
            <a:endParaRPr lang="en-US" sz="1800" dirty="0">
              <a:solidFill>
                <a:srgbClr val="F79646"/>
              </a:solidFill>
            </a:endParaRPr>
          </a:p>
        </p:txBody>
      </p:sp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393326" y="4645025"/>
            <a:ext cx="11779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100" b="1" dirty="0"/>
              <a:t>dns1.icann.org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76" y="3816350"/>
            <a:ext cx="915147" cy="777875"/>
          </a:xfrm>
          <a:prstGeom prst="rect">
            <a:avLst/>
          </a:prstGeom>
        </p:spPr>
      </p:pic>
      <p:sp>
        <p:nvSpPr>
          <p:cNvPr id="8" name="Text Box 246"/>
          <p:cNvSpPr txBox="1">
            <a:spLocks noChangeArrowheads="1"/>
          </p:cNvSpPr>
          <p:nvPr/>
        </p:nvSpPr>
        <p:spPr bwMode="auto">
          <a:xfrm>
            <a:off x="4267200" y="2089151"/>
            <a:ext cx="13287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100" dirty="0" err="1"/>
              <a:t>m.root-servers.net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190" y="2422525"/>
            <a:ext cx="915147" cy="777875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588169" y="2286000"/>
            <a:ext cx="3450431" cy="990600"/>
          </a:xfrm>
          <a:prstGeom prst="wedgeRectCallout">
            <a:avLst>
              <a:gd name="adj1" fmla="val -35556"/>
              <a:gd name="adj2" fmla="val 881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Ask root name servers for </a:t>
            </a:r>
            <a:br>
              <a:rPr lang="en-US" sz="2000" dirty="0"/>
            </a:br>
            <a:r>
              <a:rPr lang="en-US" sz="2000" dirty="0"/>
              <a:t>IPv6 address of </a:t>
            </a:r>
            <a:r>
              <a:rPr lang="en-US" sz="2000" dirty="0" err="1"/>
              <a:t>www.icann.org</a:t>
            </a:r>
            <a:endParaRPr lang="en-US" sz="2000" dirty="0"/>
          </a:p>
        </p:txBody>
      </p:sp>
      <p:sp>
        <p:nvSpPr>
          <p:cNvPr id="11" name="Rectangular Callout 10"/>
          <p:cNvSpPr/>
          <p:nvPr/>
        </p:nvSpPr>
        <p:spPr>
          <a:xfrm>
            <a:off x="2209801" y="3914775"/>
            <a:ext cx="3200400" cy="990600"/>
          </a:xfrm>
          <a:prstGeom prst="wedgeRectCallout">
            <a:avLst>
              <a:gd name="adj1" fmla="val -70523"/>
              <a:gd name="adj2" fmla="val -28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Ask a0.org.afilias-nst.info</a:t>
            </a:r>
            <a:endParaRPr lang="en-US" sz="2000" dirty="0">
              <a:solidFill>
                <a:srgbClr val="4F81BD"/>
              </a:solidFill>
            </a:endParaRPr>
          </a:p>
          <a:p>
            <a:pPr algn="ctr"/>
            <a:r>
              <a:rPr lang="en-US" sz="2000" dirty="0"/>
              <a:t> for IPv6 address of </a:t>
            </a:r>
            <a:r>
              <a:rPr lang="en-US" sz="2000" dirty="0" err="1"/>
              <a:t>www.icann.org</a:t>
            </a:r>
            <a:endParaRPr lang="en-US" sz="2000" dirty="0"/>
          </a:p>
        </p:txBody>
      </p:sp>
      <p:sp>
        <p:nvSpPr>
          <p:cNvPr id="13" name="Text Box 239"/>
          <p:cNvSpPr txBox="1">
            <a:spLocks noChangeArrowheads="1"/>
          </p:cNvSpPr>
          <p:nvPr/>
        </p:nvSpPr>
        <p:spPr bwMode="auto">
          <a:xfrm>
            <a:off x="6324600" y="2296431"/>
            <a:ext cx="1834272" cy="87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34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34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34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34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34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Clr>
                <a:srgbClr val="808080"/>
              </a:buClr>
              <a:buSzPct val="90000"/>
              <a:buFont typeface="Monotype Sorts" charset="0"/>
              <a:buNone/>
            </a:pPr>
            <a:endParaRPr lang="en-US" sz="2200" dirty="0">
              <a:solidFill>
                <a:srgbClr val="4F81BD"/>
              </a:solidFill>
              <a:latin typeface="Tahoma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096000" y="1981200"/>
            <a:ext cx="2209800" cy="1096503"/>
          </a:xfrm>
          <a:prstGeom prst="wedgeRoundRectCallout">
            <a:avLst>
              <a:gd name="adj1" fmla="val -78873"/>
              <a:gd name="adj2" fmla="val 3829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808080"/>
              </a:buClr>
              <a:buSzPct val="90000"/>
              <a:buFont typeface="Monotype Sorts" charset="0"/>
              <a:buNone/>
            </a:pPr>
            <a:r>
              <a:rPr lang="en-US" sz="1800" dirty="0">
                <a:solidFill>
                  <a:srgbClr val="FFFFFF"/>
                </a:solidFill>
              </a:rPr>
              <a:t>Here</a:t>
            </a:r>
            <a:r>
              <a:rPr lang="ja-JP" altLang="en-US" sz="1800" dirty="0">
                <a:solidFill>
                  <a:srgbClr val="FFFFFF"/>
                </a:solidFill>
              </a:rPr>
              <a:t>’</a:t>
            </a:r>
            <a:r>
              <a:rPr lang="en-US" altLang="ja-JP" sz="1800" dirty="0">
                <a:solidFill>
                  <a:srgbClr val="FFFFFF"/>
                </a:solidFill>
              </a:rPr>
              <a:t>s a list of ORG TLD name servers.  </a:t>
            </a:r>
            <a:br>
              <a:rPr lang="en-US" altLang="ja-JP" sz="1800" dirty="0">
                <a:solidFill>
                  <a:srgbClr val="FFFFFF"/>
                </a:solidFill>
              </a:rPr>
            </a:br>
            <a:r>
              <a:rPr lang="en-US" altLang="ja-JP" sz="1800" dirty="0">
                <a:solidFill>
                  <a:srgbClr val="FFFFFF"/>
                </a:solidFill>
              </a:rPr>
              <a:t>Ask one of these</a:t>
            </a:r>
            <a:r>
              <a:rPr lang="en-US" altLang="ja-JP" sz="1800" i="1" dirty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15" name="Text Box 246"/>
          <p:cNvSpPr txBox="1">
            <a:spLocks noChangeArrowheads="1"/>
          </p:cNvSpPr>
          <p:nvPr/>
        </p:nvSpPr>
        <p:spPr bwMode="auto">
          <a:xfrm>
            <a:off x="5410200" y="3505200"/>
            <a:ext cx="1486251" cy="26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100" dirty="0"/>
              <a:t>a0.org.afilias-nst.info</a:t>
            </a:r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886200"/>
            <a:ext cx="915147" cy="777875"/>
          </a:xfrm>
          <a:prstGeom prst="rect">
            <a:avLst/>
          </a:prstGeom>
        </p:spPr>
      </p:pic>
      <p:sp>
        <p:nvSpPr>
          <p:cNvPr id="17" name="Text Box 246"/>
          <p:cNvSpPr txBox="1">
            <a:spLocks noChangeArrowheads="1"/>
          </p:cNvSpPr>
          <p:nvPr/>
        </p:nvSpPr>
        <p:spPr bwMode="auto">
          <a:xfrm>
            <a:off x="5778619" y="6149351"/>
            <a:ext cx="953127" cy="26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100" dirty="0" err="1"/>
              <a:t>ns.icann.org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5334000"/>
            <a:ext cx="915147" cy="777875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7010400" y="3366523"/>
            <a:ext cx="1905000" cy="1096503"/>
          </a:xfrm>
          <a:prstGeom prst="wedgeRoundRectCallout">
            <a:avLst>
              <a:gd name="adj1" fmla="val -66873"/>
              <a:gd name="adj2" fmla="val 3713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808080"/>
              </a:buClr>
              <a:buSzPct val="90000"/>
              <a:buFont typeface="Monotype Sorts" charset="0"/>
              <a:buNone/>
            </a:pPr>
            <a:r>
              <a:rPr lang="en-US" sz="1800" dirty="0">
                <a:solidFill>
                  <a:srgbClr val="FFFFFF"/>
                </a:solidFill>
              </a:rPr>
              <a:t>Here</a:t>
            </a:r>
            <a:r>
              <a:rPr lang="ja-JP" altLang="en-US" sz="1800" dirty="0">
                <a:solidFill>
                  <a:srgbClr val="FFFFFF"/>
                </a:solidFill>
              </a:rPr>
              <a:t>’</a:t>
            </a:r>
            <a:r>
              <a:rPr lang="en-US" altLang="ja-JP" sz="1800" dirty="0">
                <a:solidFill>
                  <a:srgbClr val="FFFFFF"/>
                </a:solidFill>
              </a:rPr>
              <a:t>s a list of ICANN name servers.  </a:t>
            </a:r>
            <a:br>
              <a:rPr lang="en-US" altLang="ja-JP" sz="1800" dirty="0">
                <a:solidFill>
                  <a:srgbClr val="FFFFFF"/>
                </a:solidFill>
              </a:rPr>
            </a:br>
            <a:r>
              <a:rPr lang="en-US" altLang="ja-JP" sz="1800" dirty="0">
                <a:solidFill>
                  <a:srgbClr val="FFFFFF"/>
                </a:solidFill>
              </a:rPr>
              <a:t>Ask one of these</a:t>
            </a:r>
            <a:r>
              <a:rPr lang="en-US" altLang="ja-JP" sz="1800" i="1" dirty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2222501" y="5340350"/>
            <a:ext cx="3200400" cy="990600"/>
          </a:xfrm>
          <a:prstGeom prst="wedgeRectCallout">
            <a:avLst>
              <a:gd name="adj1" fmla="val -81634"/>
              <a:gd name="adj2" fmla="val -87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Ask </a:t>
            </a:r>
            <a:r>
              <a:rPr lang="en-US" sz="2000" dirty="0" err="1"/>
              <a:t>ns.icann.org</a:t>
            </a:r>
            <a:r>
              <a:rPr lang="en-US" sz="2000" dirty="0"/>
              <a:t> for </a:t>
            </a:r>
            <a:br>
              <a:rPr lang="en-US" sz="2000" dirty="0"/>
            </a:br>
            <a:r>
              <a:rPr lang="en-US" sz="2000" dirty="0"/>
              <a:t>for IPv6 address of </a:t>
            </a:r>
            <a:r>
              <a:rPr lang="en-US" sz="2000" dirty="0" err="1"/>
              <a:t>www.icann.org</a:t>
            </a:r>
            <a:endParaRPr lang="en-US" sz="2000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7086600" y="4800600"/>
            <a:ext cx="1905000" cy="1096503"/>
          </a:xfrm>
          <a:prstGeom prst="wedgeRoundRectCallout">
            <a:avLst>
              <a:gd name="adj1" fmla="val -75540"/>
              <a:gd name="adj2" fmla="val 1049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/>
              <a:t>The IPv6 </a:t>
            </a:r>
            <a:r>
              <a:rPr lang="en-US" sz="1600" dirty="0" err="1"/>
              <a:t>adddress</a:t>
            </a:r>
            <a:r>
              <a:rPr lang="en-US" sz="1600" dirty="0"/>
              <a:t> of </a:t>
            </a:r>
            <a:r>
              <a:rPr lang="en-US" sz="1600" dirty="0" err="1"/>
              <a:t>www.icann.org</a:t>
            </a:r>
            <a:endParaRPr lang="en-US" sz="1600" dirty="0"/>
          </a:p>
          <a:p>
            <a:pPr algn="ctr">
              <a:defRPr/>
            </a:pPr>
            <a:r>
              <a:rPr lang="en-US" sz="1600" dirty="0"/>
              <a:t>2001:500:88:200::7</a:t>
            </a:r>
            <a:endParaRPr lang="en-US" sz="1600" dirty="0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Investigating DNS Abuse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472E-258C-9E44-B921-DC49F08991A8}" type="datetime1">
              <a:rPr lang="en-US" smtClean="0"/>
              <a:t>5/25/2017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9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 animBg="1"/>
      <p:bldP spid="15" grpId="0"/>
      <p:bldP spid="17" grpId="0"/>
      <p:bldP spid="19" grpId="0" animBg="1"/>
      <p:bldP spid="20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AutoShape 2"/>
          <p:cNvSpPr>
            <a:spLocks noChangeArrowheads="1"/>
          </p:cNvSpPr>
          <p:nvPr/>
        </p:nvSpPr>
        <p:spPr bwMode="auto">
          <a:xfrm>
            <a:off x="995363" y="2906713"/>
            <a:ext cx="7918450" cy="4265612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1F497D"/>
          </a:solidFill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Trebuchet MS" charset="0"/>
                <a:cs typeface="ＭＳ Ｐゴシック" charset="0"/>
              </a:rPr>
              <a:t>DNS zone data</a:t>
            </a:r>
          </a:p>
        </p:txBody>
      </p:sp>
      <p:sp>
        <p:nvSpPr>
          <p:cNvPr id="61443" name="Rectangle 3"/>
          <p:cNvSpPr txBox="1">
            <a:spLocks noChangeArrowheads="1"/>
          </p:cNvSpPr>
          <p:nvPr/>
        </p:nvSpPr>
        <p:spPr bwMode="auto">
          <a:xfrm>
            <a:off x="342901" y="1066800"/>
            <a:ext cx="83565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28600" indent="-2286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Zone data are hosted at an </a:t>
            </a:r>
            <a:r>
              <a:rPr lang="en-US" sz="2800" i="1" dirty="0">
                <a:solidFill>
                  <a:srgbClr val="1F497D"/>
                </a:solidFill>
                <a:latin typeface="Calibri" charset="0"/>
              </a:rPr>
              <a:t>authoritative name server</a:t>
            </a:r>
          </a:p>
          <a:p>
            <a:pPr marL="228600" indent="-2286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Each “cut” has zone data (root, TLD, delegations)  </a:t>
            </a:r>
          </a:p>
          <a:p>
            <a:pPr marL="228600" indent="-2286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Zones contain </a:t>
            </a:r>
            <a:r>
              <a:rPr lang="en-US" sz="2800" i="1" dirty="0">
                <a:solidFill>
                  <a:srgbClr val="1F497D"/>
                </a:solidFill>
                <a:latin typeface="Calibri" charset="0"/>
              </a:rPr>
              <a:t>resource records that </a:t>
            </a: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describe</a:t>
            </a:r>
          </a:p>
          <a:p>
            <a:pPr marL="628650" lvl="1" indent="-2286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name servers,</a:t>
            </a:r>
          </a:p>
          <a:p>
            <a:pPr marL="628650" lvl="1" indent="-2286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 IP addresses, </a:t>
            </a:r>
          </a:p>
          <a:p>
            <a:pPr marL="628650" lvl="1" indent="-2286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Hosts, </a:t>
            </a:r>
          </a:p>
          <a:p>
            <a:pPr marL="628650" lvl="1" indent="-2286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Services </a:t>
            </a:r>
          </a:p>
          <a:p>
            <a:pPr marL="628650" lvl="1" indent="-2286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Cryptographic keys &amp; signatures…</a:t>
            </a:r>
          </a:p>
        </p:txBody>
      </p:sp>
      <p:sp>
        <p:nvSpPr>
          <p:cNvPr id="61445" name="TextBox 3"/>
          <p:cNvSpPr txBox="1">
            <a:spLocks noChangeArrowheads="1"/>
          </p:cNvSpPr>
          <p:nvPr/>
        </p:nvSpPr>
        <p:spPr bwMode="auto">
          <a:xfrm>
            <a:off x="2315208" y="5312370"/>
            <a:ext cx="4243745" cy="923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algn="ctr" eaLnBrk="1" hangingPunct="1"/>
            <a:r>
              <a:rPr lang="en-US" sz="1800" i="1" dirty="0">
                <a:solidFill>
                  <a:srgbClr val="FF0000"/>
                </a:solidFill>
                <a:latin typeface="Calibri" charset="0"/>
              </a:rPr>
              <a:t>Only US ASCII-7 letters, digits, and hyphens</a:t>
            </a:r>
            <a:br>
              <a:rPr lang="en-US" sz="1800" i="1" dirty="0">
                <a:solidFill>
                  <a:srgbClr val="FF0000"/>
                </a:solidFill>
                <a:latin typeface="Calibri" charset="0"/>
              </a:rPr>
            </a:br>
            <a:r>
              <a:rPr lang="en-US" sz="1800" i="1" dirty="0">
                <a:solidFill>
                  <a:srgbClr val="FF0000"/>
                </a:solidFill>
                <a:latin typeface="Calibri" charset="0"/>
              </a:rPr>
              <a:t>can be used as zone data.</a:t>
            </a:r>
            <a:br>
              <a:rPr lang="en-US" sz="1800" i="1" dirty="0">
                <a:solidFill>
                  <a:srgbClr val="FF0000"/>
                </a:solidFill>
                <a:latin typeface="Calibri" charset="0"/>
              </a:rPr>
            </a:br>
            <a:r>
              <a:rPr lang="en-US" sz="1800" i="1" dirty="0">
                <a:solidFill>
                  <a:srgbClr val="FF0000"/>
                </a:solidFill>
                <a:latin typeface="Calibri" charset="0"/>
              </a:rPr>
              <a:t> In a zone, IDNs strings begin with XN--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1A7D5-C9D2-0B40-90D5-0098AAF028C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2033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2B58-9355-3E42-8FAF-487EC2CBF751}" type="datetime1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Investigating DNS Abuse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46</a:t>
            </a:fld>
            <a:endParaRPr lang="en-US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995363" y="2906713"/>
            <a:ext cx="7918450" cy="4265612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1F497D"/>
          </a:solidFill>
        </p:spPr>
        <p:txBody>
          <a:bodyPr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FFFFFF"/>
                </a:solidFill>
                <a:latin typeface="Trebuchet MS" charset="0"/>
                <a:cs typeface="ＭＳ Ｐゴシック" charset="0"/>
              </a:rPr>
              <a:t>DNS zone data</a:t>
            </a:r>
            <a:endParaRPr lang="en-US" sz="4000" dirty="0">
              <a:solidFill>
                <a:srgbClr val="FFFFFF"/>
              </a:solidFill>
              <a:latin typeface="Trebuchet MS" charset="0"/>
              <a:cs typeface="ＭＳ Ｐゴシック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2901" y="1066800"/>
            <a:ext cx="83565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28600" indent="-2286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Zone data are hosted at an </a:t>
            </a:r>
            <a:r>
              <a:rPr lang="en-US" sz="2800" i="1" dirty="0">
                <a:solidFill>
                  <a:srgbClr val="1F497D"/>
                </a:solidFill>
                <a:latin typeface="Calibri" charset="0"/>
              </a:rPr>
              <a:t>authoritative name server</a:t>
            </a:r>
          </a:p>
          <a:p>
            <a:pPr marL="228600" indent="-2286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Each “cut” has zone data (root, TLD, delegations)  </a:t>
            </a:r>
          </a:p>
          <a:p>
            <a:pPr marL="228600" indent="-2286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Zones contain </a:t>
            </a:r>
            <a:r>
              <a:rPr lang="en-US" sz="2800" i="1" dirty="0">
                <a:solidFill>
                  <a:srgbClr val="1F497D"/>
                </a:solidFill>
                <a:latin typeface="Calibri" charset="0"/>
              </a:rPr>
              <a:t>resource records that </a:t>
            </a: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describe</a:t>
            </a:r>
          </a:p>
          <a:p>
            <a:pPr marL="628650" lvl="1" indent="-2286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name servers,</a:t>
            </a:r>
          </a:p>
          <a:p>
            <a:pPr marL="628650" lvl="1" indent="-2286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 IP addresses, </a:t>
            </a:r>
          </a:p>
          <a:p>
            <a:pPr marL="628650" lvl="1" indent="-2286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Hosts, </a:t>
            </a:r>
          </a:p>
          <a:p>
            <a:pPr marL="628650" lvl="1" indent="-2286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Services </a:t>
            </a:r>
          </a:p>
          <a:p>
            <a:pPr marL="628650" lvl="1" indent="-2286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Cryptographic keys &amp; signatures…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315208" y="5312370"/>
            <a:ext cx="4243745" cy="923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algn="ctr" eaLnBrk="1" hangingPunct="1"/>
            <a:r>
              <a:rPr lang="en-US" sz="1800" i="1" dirty="0">
                <a:solidFill>
                  <a:srgbClr val="FF0000"/>
                </a:solidFill>
                <a:latin typeface="Calibri" charset="0"/>
              </a:rPr>
              <a:t>Only US ASCII-7 letters, digits, and hyphens</a:t>
            </a:r>
            <a:br>
              <a:rPr lang="en-US" sz="1800" i="1" dirty="0">
                <a:solidFill>
                  <a:srgbClr val="FF0000"/>
                </a:solidFill>
                <a:latin typeface="Calibri" charset="0"/>
              </a:rPr>
            </a:br>
            <a:r>
              <a:rPr lang="en-US" sz="1800" i="1" dirty="0">
                <a:solidFill>
                  <a:srgbClr val="FF0000"/>
                </a:solidFill>
                <a:latin typeface="Calibri" charset="0"/>
              </a:rPr>
              <a:t>can be used as zone data.</a:t>
            </a:r>
            <a:br>
              <a:rPr lang="en-US" sz="1800" i="1" dirty="0">
                <a:solidFill>
                  <a:srgbClr val="FF0000"/>
                </a:solidFill>
                <a:latin typeface="Calibri" charset="0"/>
              </a:rPr>
            </a:br>
            <a:r>
              <a:rPr lang="en-US" sz="1800" i="1" dirty="0">
                <a:solidFill>
                  <a:srgbClr val="FF0000"/>
                </a:solidFill>
                <a:latin typeface="Calibri" charset="0"/>
              </a:rPr>
              <a:t> In a zone, IDNs strings begin with XN--</a:t>
            </a:r>
          </a:p>
        </p:txBody>
      </p:sp>
    </p:spTree>
    <p:extLst>
      <p:ext uri="{BB962C8B-B14F-4D97-AF65-F5344CB8AC3E}">
        <p14:creationId xmlns:p14="http://schemas.microsoft.com/office/powerpoint/2010/main" val="1827590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90600"/>
            <a:ext cx="5659273" cy="4648199"/>
          </a:xfrm>
          <a:prstGeom prst="rect">
            <a:avLst/>
          </a:prstGeom>
        </p:spPr>
      </p:pic>
      <p:sp>
        <p:nvSpPr>
          <p:cNvPr id="63489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1F497D"/>
          </a:solidFill>
        </p:spPr>
        <p:txBody>
          <a:bodyPr lIns="0" anchor="t"/>
          <a:lstStyle/>
          <a:p>
            <a:r>
              <a:rPr lang="hu-HU" dirty="0">
                <a:solidFill>
                  <a:schemeClr val="bg1"/>
                </a:solidFill>
                <a:latin typeface="Calibri" charset="0"/>
              </a:rPr>
              <a:t>Common DNS Resource Records</a:t>
            </a:r>
            <a:endParaRPr lang="en-US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3514" name="TextBox 18"/>
          <p:cNvSpPr txBox="1">
            <a:spLocks noChangeArrowheads="1"/>
          </p:cNvSpPr>
          <p:nvPr/>
        </p:nvSpPr>
        <p:spPr bwMode="auto">
          <a:xfrm>
            <a:off x="4876491" y="1676400"/>
            <a:ext cx="18466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5494582" y="914400"/>
            <a:ext cx="3878018" cy="48946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4F81BD"/>
                </a:solidFill>
              </a:rPr>
              <a:t>Time to live (TTL)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i="1" dirty="0"/>
              <a:t>How long RRs are accurate</a:t>
            </a:r>
          </a:p>
          <a:p>
            <a:pPr>
              <a:lnSpc>
                <a:spcPct val="110000"/>
              </a:lnSpc>
              <a:defRPr/>
            </a:pPr>
            <a:r>
              <a:rPr lang="en-US" sz="2000" dirty="0">
                <a:solidFill>
                  <a:srgbClr val="4F81BD"/>
                </a:solidFill>
              </a:rPr>
              <a:t>Start of Authority (SOA) RR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i="1" dirty="0"/>
              <a:t>Source: zone created here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i="1" dirty="0"/>
              <a:t>Administrator’s email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i="1" dirty="0"/>
              <a:t>Revision number of zone file</a:t>
            </a:r>
          </a:p>
          <a:p>
            <a:pPr>
              <a:lnSpc>
                <a:spcPct val="110000"/>
              </a:lnSpc>
              <a:defRPr/>
            </a:pPr>
            <a:r>
              <a:rPr lang="en-US" sz="2000" dirty="0">
                <a:solidFill>
                  <a:srgbClr val="4F81BD"/>
                </a:solidFill>
              </a:rPr>
              <a:t>Name Server (NS)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i="1" dirty="0"/>
              <a:t>IN (Internet)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i="1" dirty="0"/>
              <a:t>Name of authoritative server</a:t>
            </a:r>
          </a:p>
          <a:p>
            <a:pPr>
              <a:lnSpc>
                <a:spcPct val="110000"/>
              </a:lnSpc>
              <a:defRPr/>
            </a:pPr>
            <a:r>
              <a:rPr lang="en-US" sz="2000" dirty="0">
                <a:solidFill>
                  <a:srgbClr val="4F81BD"/>
                </a:solidFill>
              </a:rPr>
              <a:t>Mail Server (MX)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i="1" dirty="0"/>
              <a:t>IN (Internet)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i="1" dirty="0"/>
              <a:t>Name of mail server</a:t>
            </a:r>
          </a:p>
          <a:p>
            <a:pPr>
              <a:lnSpc>
                <a:spcPct val="110000"/>
              </a:lnSpc>
              <a:defRPr/>
            </a:pPr>
            <a:r>
              <a:rPr lang="en-US" sz="2000" dirty="0">
                <a:solidFill>
                  <a:srgbClr val="4F81BD"/>
                </a:solidFill>
              </a:rPr>
              <a:t>Sender Policy Framework (TXT)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i="1" dirty="0"/>
              <a:t>Authorized mail senders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199" y="990600"/>
            <a:ext cx="5367583" cy="25781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Investigating DNS Abuse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62B8-5C85-5344-82E2-921927E31637}" type="datetime1">
              <a:rPr lang="en-US" smtClean="0"/>
              <a:t>5/25/2017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99614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1F497D"/>
          </a:solidFill>
        </p:spPr>
        <p:txBody>
          <a:bodyPr lIns="0" anchor="t"/>
          <a:lstStyle/>
          <a:p>
            <a:r>
              <a:rPr lang="hu-HU" dirty="0">
                <a:solidFill>
                  <a:srgbClr val="FFFFFF"/>
                </a:solidFill>
                <a:latin typeface="Calibri" charset="0"/>
              </a:rPr>
              <a:t>Common DNS Resource Records</a:t>
            </a:r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95400"/>
            <a:ext cx="5697211" cy="46793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200" y="4076699"/>
            <a:ext cx="5473700" cy="1833925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Investigating DNS Abuse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51500" y="914400"/>
            <a:ext cx="3581400" cy="54702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4F81BD"/>
                </a:solidFill>
              </a:rPr>
              <a:t>Name server address record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i="1" dirty="0"/>
              <a:t>NS1 (name server name)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i="1" dirty="0"/>
              <a:t>IN (Internet)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i="1" dirty="0"/>
              <a:t>A (IPv4)  * AAAA is IPv6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i="1" dirty="0"/>
              <a:t>IPv4 address (192.168.0.1)</a:t>
            </a:r>
          </a:p>
          <a:p>
            <a:pPr>
              <a:lnSpc>
                <a:spcPct val="110000"/>
              </a:lnSpc>
              <a:defRPr/>
            </a:pPr>
            <a:r>
              <a:rPr lang="en-US" sz="2000" dirty="0">
                <a:solidFill>
                  <a:srgbClr val="4F81BD"/>
                </a:solidFill>
              </a:rPr>
              <a:t>Web server address record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i="1" dirty="0"/>
              <a:t>www (world wide web)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i="1" dirty="0"/>
              <a:t>IN (Internet)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i="1" dirty="0"/>
              <a:t>A (IPv4), AAAA  (IPv6)</a:t>
            </a:r>
            <a:br>
              <a:rPr lang="en-US" sz="2000" i="1" dirty="0"/>
            </a:br>
            <a:r>
              <a:rPr lang="en-US" sz="2000" i="1" dirty="0"/>
              <a:t>e.g., 192.168.0.2</a:t>
            </a:r>
            <a:endParaRPr lang="en-US" sz="2000" dirty="0">
              <a:solidFill>
                <a:srgbClr val="4F81BD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2000" dirty="0">
                <a:solidFill>
                  <a:srgbClr val="4F81BD"/>
                </a:solidFill>
              </a:rPr>
              <a:t>File server address record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i="1" dirty="0"/>
              <a:t>FTP (file transfer protocol)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i="1" dirty="0"/>
              <a:t>IN (Internet)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i="1" dirty="0"/>
              <a:t>CNAME means “same address spaces and numbers as www”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AC3D-6729-8A4C-B53D-A09F46DF80C4}" type="datetime1">
              <a:rPr lang="en-US" smtClean="0"/>
              <a:t>5/25/2017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67114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818"/>
          </a:xfrm>
          <a:solidFill>
            <a:srgbClr val="1F497D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Root zone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9400" y="878151"/>
            <a:ext cx="8559800" cy="2119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root zone contains delegated top level domain information</a:t>
            </a:r>
          </a:p>
          <a:p>
            <a:r>
              <a:rPr lang="en-US" sz="2400" dirty="0"/>
              <a:t>You can copy the root zone from </a:t>
            </a:r>
            <a:r>
              <a:rPr lang="en-US" sz="2400" dirty="0">
                <a:hlinkClick r:id="rId2"/>
              </a:rPr>
              <a:t>http://www.internic.net/domain/root.zone</a:t>
            </a:r>
            <a:r>
              <a:rPr lang="en-US" sz="2400" dirty="0"/>
              <a:t> </a:t>
            </a:r>
          </a:p>
          <a:p>
            <a:pPr marL="236538" indent="-236538"/>
            <a:r>
              <a:rPr lang="en-US" sz="2400" dirty="0"/>
              <a:t>Name server </a:t>
            </a:r>
            <a:r>
              <a:rPr lang="en-US" dirty="0"/>
              <a:t>records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558ED5"/>
                </a:solidFill>
              </a:rPr>
              <a:t>NS</a:t>
            </a:r>
            <a:r>
              <a:rPr lang="en-US" sz="2400" dirty="0"/>
              <a:t>)</a:t>
            </a:r>
          </a:p>
          <a:p>
            <a:pPr marL="236538" indent="-236538"/>
            <a:r>
              <a:rPr lang="en-US" sz="2400" dirty="0"/>
              <a:t>Name server addresses (</a:t>
            </a:r>
            <a:r>
              <a:rPr lang="en-US" sz="2400" dirty="0">
                <a:solidFill>
                  <a:srgbClr val="558ED5"/>
                </a:solidFill>
              </a:rPr>
              <a:t>A, AAAA</a:t>
            </a:r>
            <a:r>
              <a:rPr lang="en-US" sz="2400" dirty="0"/>
              <a:t>)</a:t>
            </a:r>
          </a:p>
          <a:p>
            <a:pPr marL="236538" indent="-236538"/>
            <a:r>
              <a:rPr lang="en-US" sz="2400" dirty="0"/>
              <a:t>Cryptographic records (</a:t>
            </a:r>
            <a:r>
              <a:rPr lang="en-US" sz="2400" dirty="0">
                <a:solidFill>
                  <a:srgbClr val="558ED5"/>
                </a:solidFill>
              </a:rPr>
              <a:t>DS, RRSIG,   DNSKEY, NSEC</a:t>
            </a:r>
            <a:r>
              <a:rPr lang="en-US" sz="2400" dirty="0"/>
              <a:t>)</a:t>
            </a:r>
            <a:br>
              <a:rPr lang="en-US" sz="2400" dirty="0"/>
            </a:b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Investigating DNS Abuse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3117783"/>
            <a:ext cx="8703734" cy="321108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4D9-7568-DD41-9491-9D4C7CEC1545}" type="datetime1">
              <a:rPr lang="en-US" smtClean="0"/>
              <a:t>5/25/2017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7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800" dirty="0">
                <a:latin typeface="Helvetica Neue Medium" charset="0"/>
                <a:cs typeface="Helvetica Neue Medium" charset="0"/>
              </a:rPr>
              <a:t>Is there any opportunity to switch off the Internet?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611561" y="1628800"/>
            <a:ext cx="8132234" cy="4752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924844"/>
            <a:ext cx="47625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4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818"/>
          </a:xfrm>
          <a:solidFill>
            <a:srgbClr val="1F497D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Top Level Domain zone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9400" y="950118"/>
            <a:ext cx="8559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TLD zones contain delegated domain information</a:t>
            </a:r>
          </a:p>
          <a:p>
            <a:pPr marL="0" indent="0">
              <a:buNone/>
            </a:pPr>
            <a:r>
              <a:rPr lang="en-US" sz="2400" dirty="0"/>
              <a:t>The most important records for investigators are</a:t>
            </a:r>
          </a:p>
          <a:p>
            <a:pPr marL="236538" indent="-236538"/>
            <a:r>
              <a:rPr lang="en-US" sz="2400" dirty="0"/>
              <a:t>Name server records (NS)</a:t>
            </a:r>
          </a:p>
          <a:p>
            <a:pPr marL="236538" indent="-236538"/>
            <a:r>
              <a:rPr lang="en-US" sz="2400" dirty="0"/>
              <a:t>IP address records for name servers (A, AAAA)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Investigating DNS Abuse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3050381"/>
            <a:ext cx="8839200" cy="246911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BC5D-EBD8-1B4D-871B-BB9ECCB8B8F6}" type="datetime1">
              <a:rPr lang="en-US" smtClean="0"/>
              <a:t>5/25/2017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139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757667"/>
          </a:xfrm>
          <a:prstGeom prst="rect">
            <a:avLst/>
          </a:prstGeom>
          <a:solidFill>
            <a:srgbClr val="1F497D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000" dirty="0">
                <a:solidFill>
                  <a:schemeClr val="accent6"/>
                </a:solidFill>
                <a:latin typeface="Trebuchet MS" charset="0"/>
                <a:ea typeface="ＭＳ Ｐゴシック" charset="0"/>
                <a:cs typeface="Trebuchet MS" charset="0"/>
              </a:rPr>
              <a:t>Maliciously</a:t>
            </a:r>
            <a:r>
              <a:rPr lang="en-US" sz="4000" dirty="0">
                <a:solidFill>
                  <a:srgbClr val="FFFFFF"/>
                </a:solidFill>
                <a:latin typeface="Trebuchet MS" charset="0"/>
                <a:ea typeface="ＭＳ Ｐゴシック" charset="0"/>
                <a:cs typeface="Trebuchet MS" charset="0"/>
              </a:rPr>
              <a:t> Registered Domain Names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2743200" y="1219200"/>
            <a:ext cx="6400800" cy="495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SzPct val="123000"/>
            </a:pPr>
            <a:r>
              <a:rPr lang="en-US" sz="2800" dirty="0">
                <a:latin typeface="Calibri" charset="0"/>
                <a:ea typeface="ＭＳ Ｐゴシック" charset="0"/>
                <a:cs typeface="Trebuchet MS" charset="0"/>
              </a:rPr>
              <a:t>Domains registered by criminals for</a:t>
            </a:r>
          </a:p>
          <a:p>
            <a:pPr marL="511175" lvl="1" indent="-457200" eaLnBrk="1" hangingPunct="1">
              <a:lnSpc>
                <a:spcPct val="60000"/>
              </a:lnSpc>
              <a:spcAft>
                <a:spcPts val="1200"/>
              </a:spcAft>
              <a:buSzPct val="123000"/>
              <a:buFont typeface="Arial" charset="0"/>
              <a:buChar char="•"/>
            </a:pPr>
            <a:r>
              <a:rPr lang="en-US" sz="2400" dirty="0">
                <a:latin typeface="Calibri" charset="0"/>
                <a:ea typeface="ＭＳ Ｐゴシック" charset="0"/>
                <a:cs typeface="Trebuchet MS" charset="0"/>
              </a:rPr>
              <a:t>Counterfeit goods</a:t>
            </a:r>
          </a:p>
          <a:p>
            <a:pPr marL="511175" lvl="1" indent="-457200" eaLnBrk="1" hangingPunct="1">
              <a:lnSpc>
                <a:spcPct val="60000"/>
              </a:lnSpc>
              <a:spcAft>
                <a:spcPts val="1200"/>
              </a:spcAft>
              <a:buSzPct val="123000"/>
              <a:buFont typeface="Arial" charset="0"/>
              <a:buChar char="•"/>
            </a:pPr>
            <a:r>
              <a:rPr lang="en-US" sz="2400" dirty="0">
                <a:latin typeface="Calibri" charset="0"/>
                <a:ea typeface="ＭＳ Ｐゴシック" charset="0"/>
                <a:cs typeface="Trebuchet MS" charset="0"/>
              </a:rPr>
              <a:t>Data exfiltration</a:t>
            </a:r>
          </a:p>
          <a:p>
            <a:pPr marL="511175" lvl="1" indent="-457200" eaLnBrk="1" hangingPunct="1">
              <a:lnSpc>
                <a:spcPct val="60000"/>
              </a:lnSpc>
              <a:spcAft>
                <a:spcPts val="1200"/>
              </a:spcAft>
              <a:buSzPct val="123000"/>
              <a:buFont typeface="Arial" charset="0"/>
              <a:buChar char="•"/>
            </a:pPr>
            <a:r>
              <a:rPr lang="en-US" sz="2400" dirty="0">
                <a:latin typeface="Calibri" charset="0"/>
                <a:ea typeface="ＭＳ Ｐゴシック" charset="0"/>
                <a:cs typeface="Trebuchet MS" charset="0"/>
              </a:rPr>
              <a:t>Exploit attacks</a:t>
            </a:r>
          </a:p>
          <a:p>
            <a:pPr marL="511175" lvl="1" indent="-457200" eaLnBrk="1" hangingPunct="1">
              <a:lnSpc>
                <a:spcPct val="60000"/>
              </a:lnSpc>
              <a:spcAft>
                <a:spcPts val="1200"/>
              </a:spcAft>
              <a:buSzPct val="123000"/>
              <a:buFont typeface="Arial" charset="0"/>
              <a:buChar char="•"/>
            </a:pPr>
            <a:r>
              <a:rPr lang="en-US" sz="2400" dirty="0">
                <a:latin typeface="Calibri" charset="0"/>
                <a:ea typeface="ＭＳ Ｐゴシック" charset="0"/>
                <a:cs typeface="Trebuchet MS" charset="0"/>
              </a:rPr>
              <a:t>Illegal </a:t>
            </a:r>
            <a:r>
              <a:rPr lang="en-US" sz="2400" dirty="0" err="1">
                <a:latin typeface="Calibri" charset="0"/>
                <a:ea typeface="ＭＳ Ｐゴシック" charset="0"/>
                <a:cs typeface="Trebuchet MS" charset="0"/>
              </a:rPr>
              <a:t>pharma</a:t>
            </a:r>
            <a:endParaRPr lang="en-US" sz="2400" dirty="0">
              <a:latin typeface="Calibri" charset="0"/>
              <a:ea typeface="ＭＳ Ｐゴシック" charset="0"/>
              <a:cs typeface="Trebuchet MS" charset="0"/>
            </a:endParaRPr>
          </a:p>
          <a:p>
            <a:pPr marL="511175" lvl="1" indent="-457200" eaLnBrk="1" hangingPunct="1">
              <a:lnSpc>
                <a:spcPct val="60000"/>
              </a:lnSpc>
              <a:spcAft>
                <a:spcPts val="1200"/>
              </a:spcAft>
              <a:buSzPct val="123000"/>
              <a:buFont typeface="Arial" charset="0"/>
              <a:buChar char="•"/>
            </a:pPr>
            <a:r>
              <a:rPr lang="en-US" sz="2400" dirty="0">
                <a:latin typeface="Calibri" charset="0"/>
                <a:ea typeface="ＭＳ Ｐゴシック" charset="0"/>
                <a:cs typeface="Trebuchet MS" charset="0"/>
              </a:rPr>
              <a:t>Infrastructure (</a:t>
            </a:r>
            <a:r>
              <a:rPr lang="en-US" sz="2400" dirty="0" err="1">
                <a:latin typeface="Calibri" charset="0"/>
                <a:ea typeface="ＭＳ Ｐゴシック" charset="0"/>
                <a:cs typeface="Trebuchet MS" charset="0"/>
              </a:rPr>
              <a:t>ecrime</a:t>
            </a:r>
            <a:r>
              <a:rPr lang="en-US" sz="2400" dirty="0">
                <a:latin typeface="Calibri" charset="0"/>
                <a:ea typeface="ＭＳ Ｐゴシック" charset="0"/>
                <a:cs typeface="Trebuchet MS" charset="0"/>
              </a:rPr>
              <a:t> name resolution)</a:t>
            </a:r>
          </a:p>
          <a:p>
            <a:pPr marL="511175" lvl="1" indent="-457200" eaLnBrk="1" hangingPunct="1">
              <a:lnSpc>
                <a:spcPct val="60000"/>
              </a:lnSpc>
              <a:spcAft>
                <a:spcPts val="1200"/>
              </a:spcAft>
              <a:buSzPct val="123000"/>
              <a:buFont typeface="Arial" charset="0"/>
              <a:buChar char="•"/>
            </a:pPr>
            <a:r>
              <a:rPr lang="en-US" sz="2400" dirty="0">
                <a:latin typeface="Calibri" charset="0"/>
                <a:ea typeface="ＭＳ Ｐゴシック" charset="0"/>
                <a:cs typeface="Trebuchet MS" charset="0"/>
              </a:rPr>
              <a:t>Malware C&amp;C</a:t>
            </a:r>
          </a:p>
          <a:p>
            <a:pPr marL="511175" lvl="1" indent="-457200" eaLnBrk="1" hangingPunct="1">
              <a:lnSpc>
                <a:spcPct val="60000"/>
              </a:lnSpc>
              <a:spcAft>
                <a:spcPts val="1200"/>
              </a:spcAft>
              <a:buSzPct val="123000"/>
              <a:buFont typeface="Arial" charset="0"/>
              <a:buChar char="•"/>
            </a:pPr>
            <a:r>
              <a:rPr lang="en-US" sz="2400" dirty="0">
                <a:latin typeface="Calibri" charset="0"/>
                <a:ea typeface="ＭＳ Ｐゴシック" charset="0"/>
                <a:cs typeface="Trebuchet MS" charset="0"/>
              </a:rPr>
              <a:t>Malware distribution, </a:t>
            </a:r>
            <a:r>
              <a:rPr lang="en-US" sz="2400" dirty="0" err="1">
                <a:latin typeface="Calibri" charset="0"/>
                <a:ea typeface="ＭＳ Ｐゴシック" charset="0"/>
                <a:cs typeface="Trebuchet MS" charset="0"/>
              </a:rPr>
              <a:t>ransomware</a:t>
            </a:r>
            <a:endParaRPr lang="en-US" sz="2400" dirty="0">
              <a:latin typeface="Calibri" charset="0"/>
              <a:ea typeface="ＭＳ Ｐゴシック" charset="0"/>
              <a:cs typeface="Trebuchet MS" charset="0"/>
            </a:endParaRPr>
          </a:p>
          <a:p>
            <a:pPr marL="511175" lvl="1" indent="-457200" eaLnBrk="1" hangingPunct="1">
              <a:lnSpc>
                <a:spcPct val="60000"/>
              </a:lnSpc>
              <a:spcAft>
                <a:spcPts val="1200"/>
              </a:spcAft>
              <a:buSzPct val="123000"/>
              <a:buFont typeface="Arial" charset="0"/>
              <a:buChar char="•"/>
            </a:pPr>
            <a:r>
              <a:rPr lang="en-US" sz="2400" dirty="0">
                <a:latin typeface="Calibri" charset="0"/>
                <a:ea typeface="ＭＳ Ｐゴシック" charset="0"/>
                <a:cs typeface="Trebuchet MS" charset="0"/>
              </a:rPr>
              <a:t>Phishing, Business Email Compromise</a:t>
            </a:r>
          </a:p>
          <a:p>
            <a:pPr marL="511175" lvl="1" indent="-457200" eaLnBrk="1" hangingPunct="1">
              <a:lnSpc>
                <a:spcPct val="60000"/>
              </a:lnSpc>
              <a:spcAft>
                <a:spcPts val="1200"/>
              </a:spcAft>
              <a:buSzPct val="123000"/>
              <a:buFont typeface="Arial" charset="0"/>
              <a:buChar char="•"/>
            </a:pPr>
            <a:r>
              <a:rPr lang="en-US" sz="2400" dirty="0">
                <a:latin typeface="Calibri" charset="0"/>
                <a:ea typeface="ＭＳ Ｐゴシック" charset="0"/>
                <a:cs typeface="Trebuchet MS" charset="0"/>
              </a:rPr>
              <a:t>Scams (419, reshipping, stranded traveler…)</a:t>
            </a:r>
          </a:p>
          <a:p>
            <a:pPr marL="457200" indent="-457200" eaLnBrk="1" hangingPunct="1">
              <a:lnSpc>
                <a:spcPct val="70000"/>
              </a:lnSpc>
              <a:spcAft>
                <a:spcPts val="1200"/>
              </a:spcAft>
              <a:buSzPct val="123000"/>
              <a:buFont typeface="Arial" charset="0"/>
              <a:buChar char="•"/>
            </a:pPr>
            <a:endParaRPr lang="en-US" sz="2800" dirty="0">
              <a:latin typeface="Calibri" charset="0"/>
              <a:ea typeface="ＭＳ Ｐゴシック" charset="0"/>
              <a:cs typeface="Trebuchet MS" charset="0"/>
            </a:endParaRPr>
          </a:p>
        </p:txBody>
      </p:sp>
      <p:pic>
        <p:nvPicPr>
          <p:cNvPr id="34820" name="Picture 8" descr="shadow_ru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1371600"/>
            <a:ext cx="3492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524000"/>
            <a:ext cx="12874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6696">
            <a:off x="336550" y="2176463"/>
            <a:ext cx="19367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3374">
            <a:off x="693738" y="3171825"/>
            <a:ext cx="15525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37025"/>
            <a:ext cx="19669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10189-C22D-4844-BA07-ED6FD21177C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3620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7B32-B328-C74B-8660-460F24520723}" type="datetime1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Investigating DNS Abuse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52</a:t>
            </a:fld>
            <a:endParaRPr lang="en-US"/>
          </a:p>
        </p:txBody>
      </p:sp>
      <p:pic>
        <p:nvPicPr>
          <p:cNvPr id="6" name="Content Placeholder 4" descr="15025227570_9235a3e09f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6" r="20866"/>
          <a:stretch>
            <a:fillRect/>
          </a:stretch>
        </p:blipFill>
        <p:spPr>
          <a:xfrm>
            <a:off x="384988" y="1438794"/>
            <a:ext cx="2009330" cy="2300746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0510189-C22D-4844-BA07-ED6FD21177C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03550" y="1341438"/>
            <a:ext cx="614045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1200"/>
              </a:spcAft>
              <a:buSzPct val="123000"/>
            </a:pPr>
            <a:r>
              <a:rPr lang="en-US" sz="2600">
                <a:latin typeface="Calibri" charset="0"/>
                <a:ea typeface="ＭＳ Ｐゴシック" charset="0"/>
                <a:cs typeface="Trebuchet MS" charset="0"/>
              </a:rPr>
              <a:t>Domains compromised or hijacked by criminals or state-sponsored actors</a:t>
            </a:r>
          </a:p>
          <a:p>
            <a:pPr marL="396875" lvl="1" indent="-342900">
              <a:lnSpc>
                <a:spcPct val="50000"/>
              </a:lnSpc>
              <a:spcAft>
                <a:spcPts val="1200"/>
              </a:spcAft>
              <a:buSzPct val="123000"/>
              <a:buFont typeface="Arial" charset="0"/>
              <a:buChar char="•"/>
            </a:pPr>
            <a:r>
              <a:rPr lang="en-US" sz="2200">
                <a:latin typeface="Calibri" charset="0"/>
                <a:ea typeface="ＭＳ Ｐゴシック" charset="0"/>
                <a:cs typeface="Trebuchet MS" charset="0"/>
              </a:rPr>
              <a:t>Host criminal DNS infrastructure</a:t>
            </a:r>
          </a:p>
          <a:p>
            <a:pPr marL="396875" lvl="1" indent="-342900">
              <a:lnSpc>
                <a:spcPct val="50000"/>
              </a:lnSpc>
              <a:spcAft>
                <a:spcPts val="1200"/>
              </a:spcAft>
              <a:buSzPct val="123000"/>
              <a:buFont typeface="Arial" charset="0"/>
              <a:buChar char="•"/>
            </a:pPr>
            <a:r>
              <a:rPr lang="en-US" sz="2200">
                <a:latin typeface="Calibri" charset="0"/>
                <a:ea typeface="ＭＳ Ｐゴシック" charset="0"/>
                <a:cs typeface="Trebuchet MS" charset="0"/>
              </a:rPr>
              <a:t>Domain, NS, or MX Hijacking</a:t>
            </a:r>
          </a:p>
          <a:p>
            <a:pPr marL="396875" lvl="1" indent="-342900">
              <a:lnSpc>
                <a:spcPct val="50000"/>
              </a:lnSpc>
              <a:spcAft>
                <a:spcPts val="1200"/>
              </a:spcAft>
              <a:buSzPct val="123000"/>
              <a:buFont typeface="Arial" charset="0"/>
              <a:buChar char="•"/>
            </a:pPr>
            <a:r>
              <a:rPr lang="en-US" sz="2200">
                <a:latin typeface="Calibri" charset="0"/>
                <a:ea typeface="ＭＳ Ｐゴシック" charset="0"/>
                <a:cs typeface="Trebuchet MS" charset="0"/>
              </a:rPr>
              <a:t>Hacktivism (e.g., defacement)</a:t>
            </a:r>
          </a:p>
          <a:p>
            <a:pPr marL="396875" lvl="1" indent="-342900">
              <a:lnSpc>
                <a:spcPct val="50000"/>
              </a:lnSpc>
              <a:spcAft>
                <a:spcPts val="1200"/>
              </a:spcAft>
              <a:buSzPct val="123000"/>
              <a:buFont typeface="Arial" charset="0"/>
              <a:buChar char="•"/>
            </a:pPr>
            <a:r>
              <a:rPr lang="en-US" sz="2200">
                <a:latin typeface="Calibri" charset="0"/>
                <a:ea typeface="ＭＳ Ｐゴシック" charset="0"/>
                <a:cs typeface="Trebuchet MS" charset="0"/>
              </a:rPr>
              <a:t>Tunneling (covert communications)</a:t>
            </a:r>
          </a:p>
          <a:p>
            <a:pPr marL="396875" lvl="1" indent="-342900">
              <a:lnSpc>
                <a:spcPct val="50000"/>
              </a:lnSpc>
              <a:spcAft>
                <a:spcPts val="1200"/>
              </a:spcAft>
              <a:buSzPct val="123000"/>
              <a:buFont typeface="Arial" charset="0"/>
              <a:buChar char="•"/>
            </a:pPr>
            <a:r>
              <a:rPr lang="en-US" sz="2200">
                <a:latin typeface="Calibri" charset="0"/>
                <a:ea typeface="ＭＳ Ｐゴシック" charset="0"/>
                <a:cs typeface="Trebuchet MS" charset="0"/>
              </a:rPr>
              <a:t>Data Exfiltration</a:t>
            </a:r>
          </a:p>
          <a:p>
            <a:pPr lvl="1">
              <a:lnSpc>
                <a:spcPct val="70000"/>
              </a:lnSpc>
              <a:spcAft>
                <a:spcPts val="1200"/>
              </a:spcAft>
              <a:buSzPct val="123000"/>
            </a:pPr>
            <a:r>
              <a:rPr lang="en-US" sz="2600">
                <a:latin typeface="Calibri" charset="0"/>
                <a:ea typeface="ＭＳ Ｐゴシック" charset="0"/>
                <a:cs typeface="Trebuchet MS" charset="0"/>
              </a:rPr>
              <a:t>Methods</a:t>
            </a:r>
          </a:p>
          <a:p>
            <a:pPr marL="396875" lvl="1" indent="-342900">
              <a:lnSpc>
                <a:spcPct val="50000"/>
              </a:lnSpc>
              <a:spcAft>
                <a:spcPts val="1200"/>
              </a:spcAft>
              <a:buSzPct val="123000"/>
              <a:buFont typeface="Arial" charset="0"/>
              <a:buChar char="•"/>
            </a:pPr>
            <a:r>
              <a:rPr lang="en-US" sz="2200">
                <a:latin typeface="Calibri" charset="0"/>
                <a:ea typeface="ＭＳ Ｐゴシック" charset="0"/>
                <a:cs typeface="Trebuchet MS" charset="0"/>
              </a:rPr>
              <a:t>Infection (Malware)</a:t>
            </a:r>
          </a:p>
          <a:p>
            <a:pPr marL="396875" lvl="1" indent="-342900">
              <a:lnSpc>
                <a:spcPct val="50000"/>
              </a:lnSpc>
              <a:spcAft>
                <a:spcPts val="1200"/>
              </a:spcAft>
              <a:buSzPct val="123000"/>
              <a:buFont typeface="Arial" charset="0"/>
              <a:buChar char="•"/>
            </a:pPr>
            <a:r>
              <a:rPr lang="en-US" sz="2200">
                <a:latin typeface="Calibri" charset="0"/>
                <a:ea typeface="ＭＳ Ｐゴシック" charset="0"/>
                <a:cs typeface="Trebuchet MS" charset="0"/>
              </a:rPr>
              <a:t>Configuration change (DNSChanger)</a:t>
            </a:r>
          </a:p>
          <a:p>
            <a:pPr marL="396875" lvl="1" indent="-342900">
              <a:lnSpc>
                <a:spcPct val="50000"/>
              </a:lnSpc>
              <a:spcAft>
                <a:spcPts val="1200"/>
              </a:spcAft>
              <a:buSzPct val="123000"/>
              <a:buFont typeface="Arial" charset="0"/>
              <a:buChar char="•"/>
            </a:pPr>
            <a:r>
              <a:rPr lang="en-US" sz="2200">
                <a:latin typeface="Calibri" charset="0"/>
                <a:ea typeface="ＭＳ Ｐゴシック" charset="0"/>
                <a:cs typeface="Trebuchet MS" charset="0"/>
              </a:rPr>
              <a:t>Poisoning (resolver/ISP) </a:t>
            </a:r>
          </a:p>
          <a:p>
            <a:pPr marL="396875" lvl="1" indent="-342900">
              <a:lnSpc>
                <a:spcPct val="50000"/>
              </a:lnSpc>
              <a:spcAft>
                <a:spcPts val="1200"/>
              </a:spcAft>
              <a:buSzPct val="123000"/>
              <a:buFont typeface="Arial" charset="0"/>
              <a:buChar char="•"/>
            </a:pPr>
            <a:r>
              <a:rPr lang="en-US" sz="2200">
                <a:latin typeface="Calibri" charset="0"/>
                <a:ea typeface="ＭＳ Ｐゴシック" charset="0"/>
                <a:cs typeface="Trebuchet MS" charset="0"/>
              </a:rPr>
              <a:t>Man in the Middle attacks (insertion, capture)</a:t>
            </a:r>
            <a:endParaRPr lang="en-US" sz="2200" dirty="0">
              <a:latin typeface="Calibri" charset="0"/>
              <a:ea typeface="ＭＳ Ｐゴシック" charset="0"/>
              <a:cs typeface="Trebuchet MS" charset="0"/>
            </a:endParaRPr>
          </a:p>
        </p:txBody>
      </p:sp>
      <p:pic>
        <p:nvPicPr>
          <p:cNvPr id="9" name="Content Placeholder 4" descr="1594411528_1512b1aad5_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2" r="15612"/>
          <a:stretch>
            <a:fillRect/>
          </a:stretch>
        </p:blipFill>
        <p:spPr>
          <a:xfrm rot="1546902">
            <a:off x="1390411" y="2672471"/>
            <a:ext cx="836812" cy="958176"/>
          </a:xfrm>
          <a:prstGeom prst="rect">
            <a:avLst/>
          </a:prstGeom>
        </p:spPr>
      </p:pic>
      <p:pic>
        <p:nvPicPr>
          <p:cNvPr id="10" name="Content Placeholder 4" descr="microsoft_franc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 r="656"/>
          <a:stretch>
            <a:fillRect/>
          </a:stretch>
        </p:blipFill>
        <p:spPr>
          <a:xfrm rot="20616170">
            <a:off x="417454" y="1381465"/>
            <a:ext cx="933317" cy="10686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-89129" y="0"/>
            <a:ext cx="9425311" cy="779951"/>
          </a:xfrm>
          <a:prstGeom prst="rect">
            <a:avLst/>
          </a:prstGeom>
          <a:solidFill>
            <a:srgbClr val="1F497D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F7F7F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F7F7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4000" dirty="0">
                <a:solidFill>
                  <a:schemeClr val="accent6"/>
                </a:solidFill>
                <a:latin typeface="Trebuchet MS" charset="0"/>
                <a:ea typeface="ＭＳ Ｐゴシック" charset="0"/>
                <a:cs typeface="Trebuchet MS" charset="0"/>
              </a:rPr>
              <a:t>Misused </a:t>
            </a:r>
            <a:r>
              <a:rPr lang="en-US" sz="4000" dirty="0">
                <a:solidFill>
                  <a:srgbClr val="FFFFFF"/>
                </a:solidFill>
                <a:latin typeface="Trebuchet MS" charset="0"/>
                <a:ea typeface="ＭＳ Ｐゴシック" charset="0"/>
                <a:cs typeface="Trebuchet MS" charset="0"/>
              </a:rPr>
              <a:t>Domain Registrations</a:t>
            </a:r>
          </a:p>
        </p:txBody>
      </p:sp>
    </p:spTree>
    <p:extLst>
      <p:ext uri="{BB962C8B-B14F-4D97-AF65-F5344CB8AC3E}">
        <p14:creationId xmlns:p14="http://schemas.microsoft.com/office/powerpoint/2010/main" val="38866217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2438400" y="997776"/>
            <a:ext cx="6705600" cy="5181600"/>
          </a:xfrm>
          <a:noFill/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charset="2"/>
              <a:buChar char="ü"/>
              <a:defRPr/>
            </a:pPr>
            <a:r>
              <a:rPr lang="en-US" sz="2600" dirty="0"/>
              <a:t>Recent domain registration creation date </a:t>
            </a:r>
          </a:p>
          <a:p>
            <a:pPr>
              <a:lnSpc>
                <a:spcPct val="80000"/>
              </a:lnSpc>
              <a:buFont typeface="Wingdings" charset="2"/>
              <a:buChar char="ü"/>
              <a:defRPr/>
            </a:pPr>
            <a:r>
              <a:rPr lang="en-US" sz="2600" dirty="0"/>
              <a:t>Questionable </a:t>
            </a:r>
            <a:r>
              <a:rPr lang="en-US" sz="2600" dirty="0" err="1"/>
              <a:t>Whois</a:t>
            </a:r>
            <a:r>
              <a:rPr lang="en-US" sz="2600" dirty="0"/>
              <a:t> contact data</a:t>
            </a:r>
            <a:endParaRPr lang="en-US" sz="2600" b="1" dirty="0"/>
          </a:p>
          <a:p>
            <a:pPr>
              <a:lnSpc>
                <a:spcPct val="80000"/>
              </a:lnSpc>
              <a:buFont typeface="Wingdings" charset="2"/>
              <a:buChar char="ü"/>
              <a:defRPr/>
            </a:pPr>
            <a:r>
              <a:rPr lang="en-US" sz="2600" dirty="0"/>
              <a:t>Privacy protection service</a:t>
            </a:r>
          </a:p>
          <a:p>
            <a:pPr>
              <a:lnSpc>
                <a:spcPct val="80000"/>
              </a:lnSpc>
              <a:buFont typeface="Wingdings" charset="2"/>
              <a:buChar char="ü"/>
              <a:defRPr/>
            </a:pPr>
            <a:r>
              <a:rPr lang="en-US" sz="2600" dirty="0"/>
              <a:t>Suspicious values in DNS Zone data (e.g., TTL)</a:t>
            </a:r>
          </a:p>
          <a:p>
            <a:pPr>
              <a:lnSpc>
                <a:spcPct val="80000"/>
              </a:lnSpc>
              <a:buFont typeface="Wingdings" charset="2"/>
              <a:buChar char="ü"/>
              <a:defRPr/>
            </a:pPr>
            <a:r>
              <a:rPr lang="en-US" sz="2600" dirty="0"/>
              <a:t>Spoofing or confusing use of a brand</a:t>
            </a:r>
          </a:p>
          <a:p>
            <a:pPr>
              <a:lnSpc>
                <a:spcPct val="80000"/>
              </a:lnSpc>
              <a:buFont typeface="Wingdings" charset="2"/>
              <a:buChar char="ü"/>
              <a:defRPr/>
            </a:pPr>
            <a:r>
              <a:rPr lang="en-US" sz="2600" dirty="0"/>
              <a:t>Known DGA or malware control point</a:t>
            </a:r>
          </a:p>
          <a:p>
            <a:pPr>
              <a:lnSpc>
                <a:spcPct val="80000"/>
              </a:lnSpc>
              <a:buFont typeface="Wingdings" charset="2"/>
              <a:buChar char="ü"/>
              <a:defRPr/>
            </a:pPr>
            <a:r>
              <a:rPr lang="en-US" sz="2600" dirty="0"/>
              <a:t>Hosted on suspicious/notorious name servers </a:t>
            </a:r>
          </a:p>
          <a:p>
            <a:pPr>
              <a:lnSpc>
                <a:spcPct val="80000"/>
              </a:lnSpc>
              <a:buFont typeface="Wingdings" charset="2"/>
              <a:buChar char="ü"/>
              <a:defRPr/>
            </a:pPr>
            <a:r>
              <a:rPr lang="en-US" sz="2600" dirty="0"/>
              <a:t>High frequency/volume of name errors</a:t>
            </a:r>
          </a:p>
          <a:p>
            <a:pPr>
              <a:lnSpc>
                <a:spcPct val="80000"/>
              </a:lnSpc>
              <a:buFont typeface="Wingdings" charset="2"/>
              <a:buChar char="ü"/>
              <a:defRPr/>
            </a:pPr>
            <a:r>
              <a:rPr lang="en-US" sz="2600" dirty="0"/>
              <a:t>Suspicious (notorious) hosting location</a:t>
            </a:r>
          </a:p>
          <a:p>
            <a:pPr>
              <a:lnSpc>
                <a:spcPct val="80000"/>
              </a:lnSpc>
              <a:buFont typeface="Wingdings" charset="2"/>
              <a:buChar char="ü"/>
              <a:defRPr/>
            </a:pPr>
            <a:r>
              <a:rPr lang="en-US" sz="2600" dirty="0"/>
              <a:t>Suspicious (notorious) service operator</a:t>
            </a:r>
          </a:p>
          <a:p>
            <a:pPr>
              <a:lnSpc>
                <a:spcPct val="80000"/>
              </a:lnSpc>
              <a:buFont typeface="Wingdings" charset="2"/>
              <a:buChar char="ü"/>
              <a:defRPr/>
            </a:pPr>
            <a:r>
              <a:rPr lang="en-US" sz="2600" dirty="0"/>
              <a:t>Base site content is non-existent or bad</a:t>
            </a:r>
          </a:p>
          <a:p>
            <a:pPr>
              <a:lnSpc>
                <a:spcPct val="80000"/>
              </a:lnSpc>
              <a:buFont typeface="Wingdings" charset="2"/>
              <a:buChar char="ü"/>
              <a:defRPr/>
            </a:pPr>
            <a:r>
              <a:rPr lang="en-US" sz="2600" dirty="0"/>
              <a:t>Linked content is suspicious or bad</a:t>
            </a:r>
          </a:p>
          <a:p>
            <a:pPr>
              <a:lnSpc>
                <a:spcPct val="80000"/>
              </a:lnSpc>
              <a:buFont typeface="Wingdings" charset="2"/>
              <a:buChar char="ü"/>
              <a:defRPr/>
            </a:pPr>
            <a:r>
              <a:rPr lang="en-US" sz="2600" dirty="0"/>
              <a:t>Suspicious mail headers, sender, or content</a:t>
            </a:r>
          </a:p>
          <a:p>
            <a:pPr>
              <a:lnSpc>
                <a:spcPct val="80000"/>
              </a:lnSpc>
              <a:buFont typeface="Wingdings" charset="2"/>
              <a:buChar char="ü"/>
              <a:defRPr/>
            </a:pPr>
            <a:endParaRPr lang="en-US" sz="2600" dirty="0"/>
          </a:p>
        </p:txBody>
      </p:sp>
      <p:sp>
        <p:nvSpPr>
          <p:cNvPr id="38913" name="Title 5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solidFill>
            <a:srgbClr val="1F497D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800" dirty="0">
                <a:solidFill>
                  <a:srgbClr val="FFFFFF"/>
                </a:solidFill>
                <a:latin typeface="Trebuchet MS" charset="0"/>
                <a:ea typeface="ＭＳ Ｐゴシック" charset="0"/>
                <a:cs typeface="Trebuchet MS" charset="0"/>
              </a:rPr>
              <a:t>Collecting Evidence of DNS Abuse/Misuse</a:t>
            </a:r>
          </a:p>
        </p:txBody>
      </p:sp>
      <p:pic>
        <p:nvPicPr>
          <p:cNvPr id="389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1295400"/>
            <a:ext cx="19923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2"/>
          <p:cNvSpPr txBox="1">
            <a:spLocks noChangeArrowheads="1"/>
          </p:cNvSpPr>
          <p:nvPr/>
        </p:nvSpPr>
        <p:spPr bwMode="auto">
          <a:xfrm>
            <a:off x="6556376" y="6331776"/>
            <a:ext cx="2479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/>
              <a:t>http://</a:t>
            </a:r>
            <a:r>
              <a:rPr lang="en-US" sz="1000" dirty="0" err="1"/>
              <a:t>www.flickr.com</a:t>
            </a:r>
            <a:r>
              <a:rPr lang="en-US" sz="1000" dirty="0"/>
              <a:t>/photos/</a:t>
            </a:r>
            <a:r>
              <a:rPr lang="en-US" sz="1000" dirty="0" err="1"/>
              <a:t>vincealongi</a:t>
            </a:r>
            <a:r>
              <a:rPr lang="en-US" sz="1000" dirty="0"/>
              <a:t>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187" y="381000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Analogs:</a:t>
            </a:r>
          </a:p>
          <a:p>
            <a:pPr marL="228600" indent="-228600">
              <a:buFont typeface="Arial"/>
              <a:buChar char="•"/>
            </a:pPr>
            <a:r>
              <a:rPr lang="en-US" i="1" dirty="0">
                <a:solidFill>
                  <a:srgbClr val="3366FF"/>
                </a:solidFill>
              </a:rPr>
              <a:t>Number of matching minutiae</a:t>
            </a:r>
          </a:p>
          <a:p>
            <a:pPr marL="228600" indent="-228600">
              <a:buFont typeface="Arial"/>
              <a:buChar char="•"/>
            </a:pPr>
            <a:r>
              <a:rPr lang="en-US" i="1" dirty="0">
                <a:solidFill>
                  <a:srgbClr val="3366FF"/>
                </a:solidFill>
              </a:rPr>
              <a:t>Body of evidence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9318-00C5-8345-9DA1-81E27701215D}" type="datetime1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Investigating DNS Abuse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81687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/>
              <a:t>Criminals Use Obfuscation</a:t>
            </a:r>
          </a:p>
          <a:p>
            <a:pPr marL="798513" indent="-347663">
              <a:lnSpc>
                <a:spcPct val="90000"/>
              </a:lnSpc>
              <a:defRPr/>
            </a:pPr>
            <a:r>
              <a:rPr lang="en-US" sz="2400" dirty="0"/>
              <a:t>Redirection: hacked sites use URL </a:t>
            </a:r>
            <a:r>
              <a:rPr lang="en-US" sz="2400" dirty="0" err="1"/>
              <a:t>shorteners</a:t>
            </a:r>
            <a:endParaRPr lang="en-US" sz="2400" dirty="0"/>
          </a:p>
          <a:p>
            <a:pPr marL="798513" indent="-347663">
              <a:lnSpc>
                <a:spcPct val="90000"/>
              </a:lnSpc>
              <a:defRPr/>
            </a:pPr>
            <a:r>
              <a:rPr lang="en-US" sz="2400" dirty="0"/>
              <a:t>Recursion: Shortened URLs are shortened </a:t>
            </a:r>
          </a:p>
          <a:p>
            <a:pPr marL="798513" indent="-347663">
              <a:lnSpc>
                <a:spcPct val="90000"/>
              </a:lnSpc>
              <a:defRPr/>
            </a:pPr>
            <a:r>
              <a:rPr lang="en-US" sz="2400" dirty="0"/>
              <a:t>One-time use URLs</a:t>
            </a:r>
          </a:p>
          <a:p>
            <a:pPr marL="798513" indent="-347663">
              <a:lnSpc>
                <a:spcPct val="90000"/>
              </a:lnSpc>
              <a:defRPr/>
            </a:pPr>
            <a:r>
              <a:rPr lang="en-US" sz="2400" dirty="0"/>
              <a:t>Add subdomains to zone at a hacked DNS server</a:t>
            </a:r>
          </a:p>
          <a:p>
            <a:pPr marL="798513" indent="-347663">
              <a:lnSpc>
                <a:spcPct val="90000"/>
              </a:lnSpc>
              <a:defRPr/>
            </a:pPr>
            <a:r>
              <a:rPr lang="en-US" sz="2400" dirty="0"/>
              <a:t>Country- or script-specific content; non-visible content</a:t>
            </a:r>
          </a:p>
          <a:p>
            <a:pPr marL="798513" indent="-347663">
              <a:lnSpc>
                <a:spcPct val="90000"/>
              </a:lnSpc>
              <a:defRPr/>
            </a:pPr>
            <a:r>
              <a:rPr lang="en-US" sz="2400" dirty="0"/>
              <a:t>Privacy-protected domain registrations</a:t>
            </a:r>
          </a:p>
          <a:p>
            <a:pPr marL="798513" indent="-347663">
              <a:lnSpc>
                <a:spcPct val="90000"/>
              </a:lnSpc>
              <a:defRPr/>
            </a:pPr>
            <a:r>
              <a:rPr lang="en-US" sz="2400" dirty="0" err="1"/>
              <a:t>Whois</a:t>
            </a:r>
            <a:r>
              <a:rPr lang="en-US" sz="2400" dirty="0"/>
              <a:t> Point of Contact information culled from obituaries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/>
              <a:t>Criminals use impersonation 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/>
              <a:t>Criminals hide in plain sight</a:t>
            </a:r>
          </a:p>
          <a:p>
            <a:pPr marL="857250" lvl="1" indent="-4572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/>
              <a:t>They operate from legitimate or compromised resources</a:t>
            </a:r>
          </a:p>
          <a:p>
            <a:pPr marL="457200" indent="-457200">
              <a:lnSpc>
                <a:spcPct val="90000"/>
              </a:lnSpc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defRPr/>
            </a:pPr>
            <a:endParaRPr lang="en-US" sz="2800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2B58-9355-3E42-8FAF-487EC2CBF751}" type="datetime1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Investigating DNS Abuse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54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1F497D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Trebuchet MS" charset="0"/>
                <a:ea typeface="ＭＳ Ｐゴシック" charset="0"/>
                <a:cs typeface="Trebuchet MS" charset="0"/>
              </a:rPr>
              <a:t>Not always easy to identify abuse</a:t>
            </a:r>
          </a:p>
        </p:txBody>
      </p:sp>
    </p:spTree>
    <p:extLst>
      <p:ext uri="{BB962C8B-B14F-4D97-AF65-F5344CB8AC3E}">
        <p14:creationId xmlns:p14="http://schemas.microsoft.com/office/powerpoint/2010/main" val="2307061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1F497D"/>
          </a:solidFill>
        </p:spPr>
        <p:txBody>
          <a:bodyPr anchor="t" anchorCtr="0"/>
          <a:lstStyle/>
          <a:p>
            <a:r>
              <a:rPr lang="en-US" sz="4000" dirty="0">
                <a:solidFill>
                  <a:srgbClr val="F79646"/>
                </a:solidFill>
              </a:rPr>
              <a:t>Chainsaw</a:t>
            </a:r>
            <a:r>
              <a:rPr lang="en-US" sz="4000" dirty="0">
                <a:solidFill>
                  <a:srgbClr val="FFFFFF"/>
                </a:solidFill>
              </a:rPr>
              <a:t>, scalpel or laser?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Investigating DNS Abuse</a:t>
            </a:r>
          </a:p>
        </p:txBody>
      </p:sp>
      <p:pic>
        <p:nvPicPr>
          <p:cNvPr id="6" name="Picture 5" descr="6a0120a55f18a4970c017c3163cdb7970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7538">
            <a:off x="6020038" y="897838"/>
            <a:ext cx="2852543" cy="2139407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127000" y="1205474"/>
            <a:ext cx="8077200" cy="41285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Domain name “takedown”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Contact Registry, registrar, </a:t>
            </a:r>
            <a:br>
              <a:rPr lang="en-US" dirty="0"/>
            </a:br>
            <a:r>
              <a:rPr lang="en-US" dirty="0"/>
              <a:t>or DNS hosting provider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DNS will not resolve name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DNS will resolve name to sinkhole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Try AUP violation, may require court order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dirty="0"/>
              <a:t>This action is </a:t>
            </a:r>
            <a:r>
              <a:rPr lang="en-US" i="1" dirty="0"/>
              <a:t>broadly disruptive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subdomains will become unreachable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content is taken offline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users of all services </a:t>
            </a:r>
          </a:p>
          <a:p>
            <a:pPr lvl="1">
              <a:lnSpc>
                <a:spcPct val="90000"/>
              </a:lnSpc>
            </a:pP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 rot="21016974">
            <a:off x="6190781" y="2217651"/>
            <a:ext cx="284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merican Typewriter"/>
                <a:cs typeface="American Typewriter"/>
              </a:rPr>
              <a:t>Domain takedown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7000" y="41021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F65A-2659-ED49-8AE1-1D3C89CC891C}" type="datetime1">
              <a:rPr lang="en-US" smtClean="0"/>
              <a:t>5/25/2017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902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6a0120a55f18a4970c01774441624b970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9951">
            <a:off x="6525064" y="555971"/>
            <a:ext cx="2246642" cy="299552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1F497D"/>
          </a:solidFill>
        </p:spPr>
        <p:txBody>
          <a:bodyPr anchor="t" anchorCtr="0"/>
          <a:lstStyle/>
          <a:p>
            <a:r>
              <a:rPr lang="en-US" sz="4000" dirty="0">
                <a:solidFill>
                  <a:srgbClr val="FFFFFF"/>
                </a:solidFill>
              </a:rPr>
              <a:t>Chainsaw, </a:t>
            </a:r>
            <a:r>
              <a:rPr lang="en-US" sz="4000" dirty="0">
                <a:solidFill>
                  <a:srgbClr val="F79646"/>
                </a:solidFill>
              </a:rPr>
              <a:t>scalpel</a:t>
            </a:r>
            <a:r>
              <a:rPr lang="en-US" sz="4000" dirty="0">
                <a:solidFill>
                  <a:srgbClr val="FFFFFF"/>
                </a:solidFill>
              </a:rPr>
              <a:t> or laser?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Investigating DNS Abuse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152400" y="1891274"/>
            <a:ext cx="8229600" cy="35951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Take (malicious) content offline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Contact content hosting provider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Minimizes harm, not always easy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Try AUP violation, may require court order</a:t>
            </a:r>
          </a:p>
          <a:p>
            <a:pPr>
              <a:lnSpc>
                <a:spcPct val="90000"/>
              </a:lnSpc>
            </a:pPr>
            <a:r>
              <a:rPr lang="en-US" dirty="0"/>
              <a:t>This action affects targeted content only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assurance that content is removed (forever)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1016974">
            <a:off x="6800636" y="2086135"/>
            <a:ext cx="1621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merican Typewriter"/>
                <a:cs typeface="American Typewriter"/>
              </a:rPr>
              <a:t>Content</a:t>
            </a:r>
            <a:br>
              <a:rPr lang="en-US" dirty="0">
                <a:solidFill>
                  <a:srgbClr val="FFFFFF"/>
                </a:solidFill>
                <a:latin typeface="American Typewriter"/>
                <a:cs typeface="American Typewriter"/>
              </a:rPr>
            </a:br>
            <a:r>
              <a:rPr lang="en-US" dirty="0">
                <a:solidFill>
                  <a:srgbClr val="FFFFFF"/>
                </a:solidFill>
                <a:latin typeface="American Typewriter"/>
                <a:cs typeface="American Typewriter"/>
              </a:rPr>
              <a:t>takedown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3D83-441D-2045-BE25-07B3A0BE24F8}" type="datetime1">
              <a:rPr lang="en-US" smtClean="0"/>
              <a:t>5/25/2017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574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6a0120a55f18a4970c017744415c0e970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53">
            <a:off x="5865123" y="1034081"/>
            <a:ext cx="3131176" cy="20613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1F497D"/>
          </a:solidFill>
        </p:spPr>
        <p:txBody>
          <a:bodyPr anchor="t" anchorCtr="0"/>
          <a:lstStyle/>
          <a:p>
            <a:r>
              <a:rPr lang="en-US" sz="4000" dirty="0">
                <a:solidFill>
                  <a:srgbClr val="FFFFFF"/>
                </a:solidFill>
              </a:rPr>
              <a:t>Chainsaw, scalpel or </a:t>
            </a:r>
            <a:r>
              <a:rPr lang="en-US" sz="4000" dirty="0">
                <a:solidFill>
                  <a:srgbClr val="F79646"/>
                </a:solidFill>
              </a:rPr>
              <a:t>laser</a:t>
            </a:r>
            <a:r>
              <a:rPr lang="en-US" sz="4000" dirty="0">
                <a:solidFill>
                  <a:srgbClr val="FFFFFF"/>
                </a:solidFill>
              </a:rPr>
              <a:t>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Investigating DNS Abuse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152400" y="927100"/>
            <a:ext cx="8077200" cy="41285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Blocking content (or traffic)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Contact reputation service</a:t>
            </a:r>
            <a:br>
              <a:rPr lang="en-US" dirty="0"/>
            </a:br>
            <a:r>
              <a:rPr lang="en-US" dirty="0"/>
              <a:t>provider (</a:t>
            </a:r>
            <a:r>
              <a:rPr lang="en-US" dirty="0" err="1"/>
              <a:t>blocklisting</a:t>
            </a:r>
            <a:r>
              <a:rPr lang="en-US" dirty="0"/>
              <a:t> org)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Most granular action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Can be applied to TLD, ASN, </a:t>
            </a:r>
            <a:br>
              <a:rPr lang="en-US" dirty="0"/>
            </a:br>
            <a:r>
              <a:rPr lang="en-US" dirty="0"/>
              <a:t>domain, IP, or URL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Done independently from AUP, court order</a:t>
            </a:r>
          </a:p>
          <a:p>
            <a:pPr>
              <a:lnSpc>
                <a:spcPct val="90000"/>
              </a:lnSpc>
            </a:pPr>
            <a:r>
              <a:rPr lang="en-US" dirty="0"/>
              <a:t>Minimally intrusive but highly localized,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Only protects parties protected by </a:t>
            </a:r>
            <a:r>
              <a:rPr lang="en-US" dirty="0" err="1"/>
              <a:t>blocklist</a:t>
            </a:r>
            <a:r>
              <a:rPr lang="en-US" dirty="0"/>
              <a:t>(s)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Content may remain online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May be temporary/stop gap only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Names will continue to resolve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1016974">
            <a:off x="6808878" y="2366461"/>
            <a:ext cx="200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merican Typewriter"/>
                <a:cs typeface="American Typewriter"/>
              </a:rPr>
              <a:t>Block listing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616D-9571-2141-A596-463AA8ECDEBC}" type="datetime1">
              <a:rPr lang="en-US" smtClean="0"/>
              <a:t>5/25/2017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927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2B58-9355-3E42-8FAF-487EC2CBF751}" type="datetime1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Investigating DNS Abuse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58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F497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FFFF"/>
                </a:solidFill>
              </a:rPr>
              <a:t>What Hinders Mitigation or Prosecution?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41300" y="888998"/>
          <a:ext cx="85979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4303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US" sz="2400" dirty="0"/>
                        <a:t>JURISDICTION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What is the prevailing</a:t>
                      </a:r>
                      <a:r>
                        <a:rPr lang="en-US" sz="2400" baseline="0" dirty="0"/>
                        <a:t> jurisdiction of c</a:t>
                      </a:r>
                      <a:r>
                        <a:rPr lang="en-US" sz="2400" dirty="0"/>
                        <a:t>ontent</a:t>
                      </a:r>
                      <a:r>
                        <a:rPr lang="en-US" sz="2400" baseline="0" dirty="0"/>
                        <a:t> hosting, DNS hosting, domain registration, alleged perpetrators?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4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LAW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Is this</a:t>
                      </a:r>
                      <a:r>
                        <a:rPr lang="en-US" sz="2400" baseline="0" dirty="0"/>
                        <a:t> a</a:t>
                      </a:r>
                      <a:r>
                        <a:rPr lang="en-US" sz="2400" dirty="0"/>
                        <a:t> criminal activity in all relevant</a:t>
                      </a:r>
                      <a:r>
                        <a:rPr lang="en-US" sz="2400" baseline="0" dirty="0"/>
                        <a:t> jurisdictions?</a:t>
                      </a:r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4303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US" sz="2400" dirty="0"/>
                        <a:t>CONTRACT, 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Is a contracted</a:t>
                      </a:r>
                      <a:r>
                        <a:rPr lang="en-US" sz="2400" baseline="0" dirty="0"/>
                        <a:t> party in breach of an obligation? According to whose interpretation?</a:t>
                      </a:r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4582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5600" y="13081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Who is the target of your action?</a:t>
            </a:r>
          </a:p>
          <a:p>
            <a:pPr lvl="1"/>
            <a:r>
              <a:rPr lang="en-US" dirty="0"/>
              <a:t>Registrant </a:t>
            </a:r>
          </a:p>
          <a:p>
            <a:pPr lvl="1"/>
            <a:r>
              <a:rPr lang="en-US" dirty="0"/>
              <a:t>Hosting operator (Web, Mail, DNS…)</a:t>
            </a:r>
          </a:p>
          <a:p>
            <a:pPr lvl="1"/>
            <a:r>
              <a:rPr lang="en-US" dirty="0"/>
              <a:t>Network (ISP)</a:t>
            </a:r>
          </a:p>
          <a:p>
            <a:pPr lvl="1"/>
            <a:r>
              <a:rPr lang="en-US" dirty="0"/>
              <a:t>Registrar (or reseller), </a:t>
            </a:r>
          </a:p>
          <a:p>
            <a:pPr lvl="1"/>
            <a:r>
              <a:rPr lang="en-US" dirty="0"/>
              <a:t>Registry Operator</a:t>
            </a:r>
          </a:p>
          <a:p>
            <a:r>
              <a:rPr lang="en-US" dirty="0"/>
              <a:t>What is the goal of the action?</a:t>
            </a:r>
          </a:p>
          <a:p>
            <a:r>
              <a:rPr lang="en-US" dirty="0"/>
              <a:t>When will you act? In synchrony with others?</a:t>
            </a:r>
          </a:p>
          <a:p>
            <a:r>
              <a:rPr lang="en-US" dirty="0"/>
              <a:t>Where in the world are the people, content, networks, or systems that you’re targeting?</a:t>
            </a:r>
          </a:p>
          <a:p>
            <a:r>
              <a:rPr lang="en-US" dirty="0"/>
              <a:t>How will you take action?</a:t>
            </a:r>
          </a:p>
          <a:p>
            <a:pPr lvl="1"/>
            <a:r>
              <a:rPr lang="en-US" dirty="0"/>
              <a:t>Court order, acceptable use, compliance violation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2B58-9355-3E42-8FAF-487EC2CBF751}" type="datetime1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Investigating DNS Abuse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59</a:t>
            </a:fld>
            <a:endParaRPr lang="en-US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F497D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FFFFFF"/>
                </a:solidFill>
              </a:rPr>
              <a:t>Who? What? When? Where? How?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11" name="Picture 10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0802">
            <a:off x="6159168" y="1209942"/>
            <a:ext cx="2617591" cy="261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1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800" dirty="0">
                <a:latin typeface="Helvetica Neue Medium" charset="0"/>
                <a:cs typeface="Helvetica Neue Medium" charset="0"/>
              </a:rPr>
              <a:t>Where the “Red button” is located?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23529" y="1078150"/>
            <a:ext cx="8420266" cy="530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480720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4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800"/>
          </a:xfrm>
          <a:solidFill>
            <a:srgbClr val="1F497D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FFFF"/>
                </a:solidFill>
              </a:rPr>
              <a:t>What do you want the DNS to do?</a:t>
            </a:r>
            <a:endParaRPr lang="en-US" sz="400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990600"/>
            <a:ext cx="8229600" cy="43227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r>
              <a:rPr lang="en-US" dirty="0"/>
              <a:t>How should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DNS respond to queries for seized domains?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Is name resolution service (DNS) to be suspended?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Is redirection to a text of notice page required?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Is redirection of Internet hosting required? 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Who will operate DNS for seized domains?</a:t>
            </a:r>
          </a:p>
          <a:p>
            <a:pPr marL="742950" lvl="2" indent="-342900"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Is the party that provides name resolution service (DNS) to be changed?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Investigating DNS Abuse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7257-D98D-5D40-A8E4-F5C998A29BA7}" type="datetime1">
              <a:rPr lang="en-US" smtClean="0"/>
              <a:t>5/25/2017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56714"/>
      </p:ext>
    </p:extLst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800"/>
          </a:xfrm>
          <a:solidFill>
            <a:srgbClr val="1F497D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solidFill>
                  <a:schemeClr val="bg1"/>
                </a:solidFill>
              </a:rPr>
              <a:t>What should </a:t>
            </a:r>
            <a:r>
              <a:rPr lang="en-US" sz="4000" dirty="0" err="1">
                <a:solidFill>
                  <a:schemeClr val="bg1"/>
                </a:solidFill>
              </a:rPr>
              <a:t>Whois</a:t>
            </a:r>
            <a:r>
              <a:rPr lang="en-US" sz="4000" dirty="0">
                <a:solidFill>
                  <a:schemeClr val="bg1"/>
                </a:solidFill>
              </a:rPr>
              <a:t> display?</a:t>
            </a:r>
            <a:endParaRPr lang="en-US" sz="2400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22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Is the domain name to be transferred to a different sponsoring registrar?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Are you transferring the registration? To whom?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What name server is hosting name resolution?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What status should the registry set for the domain?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E.g., prevent transfer, update, or delete?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Investigating DNS Abuse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8FA1-193B-1A47-B377-B57EF005B991}" type="datetime1">
              <a:rPr lang="en-US" smtClean="0"/>
              <a:t>5/25/2017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63195"/>
      </p:ext>
    </p:extLst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1F497D"/>
          </a:solidFill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dirty="0">
                <a:solidFill>
                  <a:srgbClr val="FFFFFF"/>
                </a:solidFill>
                <a:ea typeface="+mj-ea"/>
                <a:cs typeface="+mj-cs"/>
              </a:rPr>
              <a:t>Have you minimized collateral harm?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322763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3000" dirty="0">
                <a:latin typeface="Calibri" charset="0"/>
              </a:rPr>
              <a:t>Examples of questions to ask before you file:</a:t>
            </a:r>
          </a:p>
          <a:p>
            <a:pPr>
              <a:defRPr/>
            </a:pPr>
            <a:r>
              <a:rPr lang="en-US" sz="3000" dirty="0">
                <a:latin typeface="Calibri" charset="0"/>
              </a:rPr>
              <a:t>Will your action disrupt</a:t>
            </a:r>
          </a:p>
          <a:p>
            <a:pPr lvl="1">
              <a:defRPr/>
            </a:pPr>
            <a:r>
              <a:rPr lang="en-US" sz="2600" dirty="0">
                <a:latin typeface="Calibri" charset="0"/>
              </a:rPr>
              <a:t>Name service for other (reputable) domains? </a:t>
            </a:r>
          </a:p>
          <a:p>
            <a:pPr lvl="1">
              <a:defRPr/>
            </a:pPr>
            <a:r>
              <a:rPr lang="en-US" sz="2600" dirty="0">
                <a:latin typeface="Calibri" charset="0"/>
              </a:rPr>
              <a:t>Hosting services for parties other than those named in your order?</a:t>
            </a:r>
          </a:p>
          <a:p>
            <a:pPr>
              <a:defRPr/>
            </a:pPr>
            <a:r>
              <a:rPr lang="en-US" sz="3000" dirty="0">
                <a:latin typeface="Calibri" charset="0"/>
              </a:rPr>
              <a:t>What services other than web are affected by your action on the domain name?</a:t>
            </a:r>
          </a:p>
          <a:p>
            <a:pPr>
              <a:defRPr/>
            </a:pPr>
            <a:r>
              <a:rPr lang="en-US" sz="3000" dirty="0">
                <a:latin typeface="Calibri" charset="0"/>
              </a:rPr>
              <a:t>What do you expect as the “long term disposition” of the domain name?  </a:t>
            </a:r>
          </a:p>
          <a:p>
            <a:pPr>
              <a:defRPr/>
            </a:pPr>
            <a:r>
              <a:rPr lang="en-US" sz="3000" dirty="0">
                <a:latin typeface="Calibri" charset="0"/>
              </a:rPr>
              <a:t>Could your actions interfere with other active investigations, monitoring, surveillance… ?</a:t>
            </a:r>
          </a:p>
          <a:p>
            <a:pPr marL="514350" indent="-514350" eaLnBrk="1" hangingPunct="1">
              <a:defRPr/>
            </a:pPr>
            <a:endParaRPr lang="en-US" sz="3000" dirty="0">
              <a:latin typeface="Calibri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Investigating DNS Abuse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99" y="5725180"/>
            <a:ext cx="8017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Read </a:t>
            </a:r>
            <a:r>
              <a:rPr lang="en-US" sz="1400" i="1" dirty="0"/>
              <a:t>Is </a:t>
            </a:r>
            <a:r>
              <a:rPr lang="en-US" sz="1400" i="1" dirty="0" err="1"/>
              <a:t>Jotform</a:t>
            </a:r>
            <a:r>
              <a:rPr lang="en-US" sz="1400" i="1" dirty="0"/>
              <a:t> a Poster Child for Domain Takedown Overkill?</a:t>
            </a:r>
            <a:br>
              <a:rPr lang="en-US" sz="1400" dirty="0"/>
            </a:br>
            <a:r>
              <a:rPr lang="en-US" sz="1400" dirty="0"/>
              <a:t>http://</a:t>
            </a:r>
            <a:r>
              <a:rPr lang="en-US" sz="1400" dirty="0" err="1"/>
              <a:t>www.securityskeptic.com</a:t>
            </a:r>
            <a:r>
              <a:rPr lang="en-US" sz="1400" dirty="0"/>
              <a:t>/2012/02/is-</a:t>
            </a:r>
            <a:r>
              <a:rPr lang="en-US" sz="1400" dirty="0" err="1"/>
              <a:t>jotform</a:t>
            </a:r>
            <a:r>
              <a:rPr lang="en-US" sz="1400" dirty="0"/>
              <a:t>-a-poster-child-for-domain-shutdown-</a:t>
            </a:r>
            <a:r>
              <a:rPr lang="en-US" sz="1400" dirty="0" err="1"/>
              <a:t>overkill.html</a:t>
            </a:r>
            <a:endParaRPr lang="en-US" sz="1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3774-F99A-6340-8938-FCA6CE2D026A}" type="datetime1">
              <a:rPr lang="en-US" smtClean="0"/>
              <a:t>5/25/2017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03648"/>
      </p:ext>
    </p:extLst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2B58-9355-3E42-8FAF-487EC2CBF751}" type="datetime1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Investigating DNS Abuse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DC28-5492-0E4F-9D0E-07F2B64307E0}" type="slidenum">
              <a:rPr lang="en-US" smtClean="0"/>
              <a:t>63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8300" y="944990"/>
            <a:ext cx="6654800" cy="5416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buFont typeface="Calibri" charset="0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Collect evidence of abuse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lphaUcPeriod"/>
            </a:pPr>
            <a:r>
              <a:rPr lang="en-US" sz="2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The purpose of this course is to show ways to do this</a:t>
            </a:r>
          </a:p>
          <a:p>
            <a:pPr marL="514350" indent="-514350">
              <a:lnSpc>
                <a:spcPct val="90000"/>
              </a:lnSpc>
              <a:buFont typeface="Calibri" charset="0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Determine hosting provider or registrar</a:t>
            </a:r>
          </a:p>
          <a:p>
            <a:pPr marL="968375" lvl="2" indent="-514350">
              <a:lnSpc>
                <a:spcPct val="90000"/>
              </a:lnSpc>
              <a:buFont typeface="Calibri" charset="0"/>
              <a:buAutoNum type="alphaUcPeriod"/>
            </a:pPr>
            <a:r>
              <a:rPr lang="en-US" sz="2200" dirty="0">
                <a:latin typeface="Calibri" charset="0"/>
                <a:ea typeface="ＭＳ Ｐゴシック" charset="0"/>
              </a:rPr>
              <a:t>Is there a reseller of that registrar involved?</a:t>
            </a:r>
          </a:p>
          <a:p>
            <a:pPr marL="514350" indent="-514350">
              <a:lnSpc>
                <a:spcPct val="90000"/>
              </a:lnSpc>
              <a:buFont typeface="Calibri" charset="0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Contact hosting provider or registrar abuse desk</a:t>
            </a:r>
          </a:p>
          <a:p>
            <a:pPr marL="968375" lvl="2" indent="-514350">
              <a:lnSpc>
                <a:spcPct val="90000"/>
              </a:lnSpc>
              <a:buFont typeface="Calibri" charset="0"/>
              <a:buAutoNum type="alphaUcPeriod"/>
            </a:pPr>
            <a:r>
              <a:rPr lang="en-US" sz="2200" dirty="0">
                <a:latin typeface="Calibri" charset="0"/>
                <a:ea typeface="ＭＳ Ｐゴシック" charset="0"/>
              </a:rPr>
              <a:t>Provide evidence of abuse</a:t>
            </a:r>
          </a:p>
          <a:p>
            <a:pPr marL="968375" lvl="2" indent="-514350">
              <a:lnSpc>
                <a:spcPct val="90000"/>
              </a:lnSpc>
              <a:buFont typeface="Calibri" charset="0"/>
              <a:buAutoNum type="alphaUcPeriod"/>
            </a:pPr>
            <a:r>
              <a:rPr lang="en-US" sz="2200" dirty="0">
                <a:latin typeface="Calibri" charset="0"/>
                <a:ea typeface="ＭＳ Ｐゴシック" charset="0"/>
              </a:rPr>
              <a:t>Point out registration problems</a:t>
            </a:r>
          </a:p>
          <a:p>
            <a:pPr marL="968375" lvl="2" indent="-514350">
              <a:lnSpc>
                <a:spcPct val="90000"/>
              </a:lnSpc>
              <a:buFont typeface="Calibri" charset="0"/>
              <a:buAutoNum type="alphaUcPeriod"/>
            </a:pPr>
            <a:r>
              <a:rPr lang="en-US" sz="2200" dirty="0">
                <a:latin typeface="Calibri" charset="0"/>
                <a:ea typeface="ＭＳ Ｐゴシック" charset="0"/>
              </a:rPr>
              <a:t>Ask if TOS ,ICANN, </a:t>
            </a:r>
            <a:r>
              <a:rPr lang="en-US" sz="2200" dirty="0" err="1">
                <a:latin typeface="Calibri" charset="0"/>
                <a:ea typeface="ＭＳ Ｐゴシック" charset="0"/>
              </a:rPr>
              <a:t>ccTLD</a:t>
            </a:r>
            <a:r>
              <a:rPr lang="en-US" sz="2200" dirty="0">
                <a:latin typeface="Calibri" charset="0"/>
                <a:ea typeface="ＭＳ Ｐゴシック" charset="0"/>
              </a:rPr>
              <a:t> registry domain suspension policy applies</a:t>
            </a:r>
          </a:p>
          <a:p>
            <a:pPr marL="514350" indent="-514350">
              <a:lnSpc>
                <a:spcPct val="90000"/>
              </a:lnSpc>
              <a:buFont typeface="Calibri" charset="0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No success?  Contact registry</a:t>
            </a:r>
          </a:p>
          <a:p>
            <a:pPr marL="914400" lvl="1" indent="-514350">
              <a:lnSpc>
                <a:spcPct val="90000"/>
              </a:lnSpc>
              <a:buFont typeface="Calibri" charset="0"/>
              <a:buAutoNum type="alphaUcPeriod"/>
            </a:pPr>
            <a:r>
              <a:rPr lang="en-US" sz="2200" dirty="0">
                <a:latin typeface="Calibri" charset="0"/>
                <a:ea typeface="ＭＳ Ｐゴシック" charset="0"/>
              </a:rPr>
              <a:t>Same supporting info as registrar</a:t>
            </a:r>
          </a:p>
          <a:p>
            <a:pPr marL="514350" indent="-514350">
              <a:lnSpc>
                <a:spcPct val="90000"/>
              </a:lnSpc>
              <a:buFont typeface="Calibri" charset="0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Escalate</a:t>
            </a:r>
          </a:p>
          <a:p>
            <a:pPr marL="968375" lvl="2" indent="-514350">
              <a:lnSpc>
                <a:spcPct val="90000"/>
              </a:lnSpc>
              <a:buFont typeface="Calibri" charset="0"/>
              <a:buAutoNum type="alphaUcPeriod"/>
            </a:pPr>
            <a:r>
              <a:rPr lang="en-US" sz="2200" dirty="0">
                <a:latin typeface="Calibri" charset="0"/>
                <a:ea typeface="ＭＳ Ｐゴシック" charset="0"/>
              </a:rPr>
              <a:t>Sharing/</a:t>
            </a:r>
            <a:r>
              <a:rPr lang="en-US" sz="2200" dirty="0" err="1">
                <a:latin typeface="Calibri" charset="0"/>
                <a:ea typeface="ＭＳ Ｐゴシック" charset="0"/>
              </a:rPr>
              <a:t>intel</a:t>
            </a:r>
            <a:r>
              <a:rPr lang="en-US" sz="2200" dirty="0">
                <a:latin typeface="Calibri" charset="0"/>
                <a:ea typeface="ＭＳ Ｐゴシック" charset="0"/>
              </a:rPr>
              <a:t> networks</a:t>
            </a:r>
          </a:p>
          <a:p>
            <a:pPr marL="968375" lvl="2" indent="-514350">
              <a:lnSpc>
                <a:spcPct val="90000"/>
              </a:lnSpc>
              <a:buFont typeface="Calibri" charset="0"/>
              <a:buAutoNum type="alphaUcPeriod"/>
            </a:pPr>
            <a:r>
              <a:rPr lang="en-US" sz="2200" dirty="0">
                <a:latin typeface="Calibri" charset="0"/>
                <a:ea typeface="ＭＳ Ｐゴシック" charset="0"/>
              </a:rPr>
              <a:t>National CERT or local LE</a:t>
            </a:r>
          </a:p>
          <a:p>
            <a:pPr marL="968375" lvl="2" indent="-514350">
              <a:lnSpc>
                <a:spcPct val="90000"/>
              </a:lnSpc>
              <a:buFont typeface="Calibri" charset="0"/>
              <a:buAutoNum type="alphaUcPeriod"/>
            </a:pPr>
            <a:r>
              <a:rPr lang="en-US" sz="2200" dirty="0" err="1">
                <a:latin typeface="Calibri" charset="0"/>
                <a:ea typeface="ＭＳ Ｐゴシック" charset="0"/>
              </a:rPr>
              <a:t>Whois</a:t>
            </a:r>
            <a:r>
              <a:rPr lang="en-US" sz="2200" dirty="0">
                <a:latin typeface="Calibri" charset="0"/>
                <a:ea typeface="ＭＳ Ｐゴシック" charset="0"/>
              </a:rPr>
              <a:t> Data Problem Reporting System</a:t>
            </a:r>
          </a:p>
          <a:p>
            <a:pPr marL="968375" lvl="2" indent="-514350">
              <a:lnSpc>
                <a:spcPct val="90000"/>
              </a:lnSpc>
              <a:buFont typeface="Calibri" charset="0"/>
              <a:buAutoNum type="alphaUcPeriod"/>
            </a:pPr>
            <a:r>
              <a:rPr lang="en-US" sz="2200" dirty="0">
                <a:latin typeface="Calibri" charset="0"/>
                <a:ea typeface="ＭＳ Ｐゴシック" charset="0"/>
              </a:rPr>
              <a:t>ICANN compliance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1F497D"/>
          </a:solidFill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  <a:latin typeface="Trebuchet MS" charset="0"/>
                <a:ea typeface="ＭＳ Ｐゴシック" charset="0"/>
                <a:cs typeface="Trebuchet MS" charset="0"/>
              </a:rPr>
              <a:t>Steps to investigate domains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5971117" y="4432300"/>
            <a:ext cx="2895600" cy="1600200"/>
          </a:xfrm>
          <a:prstGeom prst="wedgeRectCallout">
            <a:avLst>
              <a:gd name="adj1" fmla="val -110087"/>
              <a:gd name="adj2" fmla="val -49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If you are looking at a suspicious domain, someone else is, too.</a:t>
            </a:r>
          </a:p>
        </p:txBody>
      </p:sp>
    </p:spTree>
    <p:extLst>
      <p:ext uri="{BB962C8B-B14F-4D97-AF65-F5344CB8AC3E}">
        <p14:creationId xmlns:p14="http://schemas.microsoft.com/office/powerpoint/2010/main" val="359119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DNSSEC: Important Update on KSK Rollover</a:t>
            </a:r>
          </a:p>
        </p:txBody>
      </p:sp>
    </p:spTree>
    <p:extLst>
      <p:ext uri="{BB962C8B-B14F-4D97-AF65-F5344CB8AC3E}">
        <p14:creationId xmlns:p14="http://schemas.microsoft.com/office/powerpoint/2010/main" val="12261238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KSK Rollover: 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An Overview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Bent Arrow 56"/>
          <p:cNvSpPr/>
          <p:nvPr/>
        </p:nvSpPr>
        <p:spPr>
          <a:xfrm rot="5400000">
            <a:off x="8145377" y="2581677"/>
            <a:ext cx="479426" cy="387347"/>
          </a:xfrm>
          <a:prstGeom prst="ben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8" name="Bent Arrow 57"/>
          <p:cNvSpPr/>
          <p:nvPr/>
        </p:nvSpPr>
        <p:spPr>
          <a:xfrm rot="10800000">
            <a:off x="7998629" y="3738209"/>
            <a:ext cx="479426" cy="387347"/>
          </a:xfrm>
          <a:prstGeom prst="ben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9" name="Bent Arrow 58"/>
          <p:cNvSpPr/>
          <p:nvPr/>
        </p:nvSpPr>
        <p:spPr>
          <a:xfrm rot="16200000" flipH="1">
            <a:off x="6255282" y="4037718"/>
            <a:ext cx="479426" cy="387347"/>
          </a:xfrm>
          <a:prstGeom prst="ben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0" name="Bent Arrow 59"/>
          <p:cNvSpPr/>
          <p:nvPr/>
        </p:nvSpPr>
        <p:spPr>
          <a:xfrm rot="5400000">
            <a:off x="6990780" y="4793234"/>
            <a:ext cx="479426" cy="387347"/>
          </a:xfrm>
          <a:prstGeom prst="ben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425096" y="5324354"/>
            <a:ext cx="1495553" cy="3749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10581" y="1730626"/>
            <a:ext cx="51042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SzPct val="80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Arial"/>
                <a:cs typeface="Arial"/>
              </a:rPr>
              <a:t>The Root Zone DNSSEC Key Signing Key “</a:t>
            </a:r>
            <a:r>
              <a:rPr lang="en-US" sz="2000" b="1" dirty="0">
                <a:solidFill>
                  <a:srgbClr val="0C1F24"/>
                </a:solidFill>
                <a:latin typeface="Arial"/>
                <a:cs typeface="Arial"/>
              </a:rPr>
              <a:t>KSK</a:t>
            </a:r>
            <a:r>
              <a:rPr lang="en-US" sz="2000" dirty="0">
                <a:solidFill>
                  <a:srgbClr val="0C1F24"/>
                </a:solidFill>
                <a:latin typeface="Arial"/>
                <a:cs typeface="Arial"/>
              </a:rPr>
              <a:t>” is the top most cryptographic key in the DNSSEC hierarchy</a:t>
            </a:r>
          </a:p>
          <a:p>
            <a:pPr marL="214313" indent="-214313">
              <a:buSzPct val="80000"/>
              <a:buFont typeface="Wingdings" charset="2"/>
              <a:buChar char=""/>
            </a:pPr>
            <a:endParaRPr lang="en-US" sz="2000" dirty="0">
              <a:solidFill>
                <a:srgbClr val="0C1F24"/>
              </a:solidFill>
              <a:latin typeface="Arial"/>
              <a:cs typeface="Arial"/>
            </a:endParaRPr>
          </a:p>
          <a:p>
            <a:pPr marL="214313" indent="-214313">
              <a:buSzPct val="80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Arial"/>
                <a:cs typeface="Arial"/>
              </a:rPr>
              <a:t>The KSK is a cryptographic public-private key pair: </a:t>
            </a:r>
          </a:p>
          <a:p>
            <a:pPr marL="800100" lvl="1" indent="-342900">
              <a:buSzPct val="80000"/>
              <a:buFont typeface="Courier New" charset="0"/>
              <a:buChar char="o"/>
            </a:pPr>
            <a:r>
              <a:rPr lang="en-US" sz="2000" dirty="0">
                <a:solidFill>
                  <a:srgbClr val="0C1F24"/>
                </a:solidFill>
                <a:latin typeface="Arial"/>
                <a:cs typeface="Arial"/>
              </a:rPr>
              <a:t>Public part: trusted starting point for DNSSEC validation</a:t>
            </a:r>
          </a:p>
          <a:p>
            <a:pPr marL="800100" lvl="1" indent="-342900">
              <a:buSzPct val="80000"/>
              <a:buFont typeface="Courier New" charset="0"/>
              <a:buChar char="o"/>
            </a:pPr>
            <a:r>
              <a:rPr lang="en-US" sz="2000" dirty="0">
                <a:solidFill>
                  <a:srgbClr val="0C1F24"/>
                </a:solidFill>
                <a:latin typeface="Arial"/>
                <a:cs typeface="Arial"/>
              </a:rPr>
              <a:t>Private part: signs the Zone Signing Key (ZSK)</a:t>
            </a:r>
          </a:p>
          <a:p>
            <a:pPr marL="671513" lvl="1" indent="-214313">
              <a:buSzPct val="80000"/>
              <a:buFont typeface="Wingdings" charset="2"/>
              <a:buChar char=""/>
            </a:pPr>
            <a:endParaRPr lang="en-US" sz="2000" dirty="0">
              <a:solidFill>
                <a:srgbClr val="0C1F24"/>
              </a:solidFill>
              <a:latin typeface="Arial"/>
              <a:cs typeface="Arial"/>
            </a:endParaRPr>
          </a:p>
          <a:p>
            <a:pPr marL="214313" indent="-214313">
              <a:buSzPct val="80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Arial"/>
                <a:cs typeface="Arial"/>
              </a:rPr>
              <a:t>Builds a “chain of trust” of successive keys and signatures to validate the authenticity of any DNSSEC signed data</a:t>
            </a:r>
          </a:p>
        </p:txBody>
      </p:sp>
      <p:pic>
        <p:nvPicPr>
          <p:cNvPr id="46" name="Picture 45" descr="0142-key.eps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356004">
            <a:off x="6992577" y="2195664"/>
            <a:ext cx="893283" cy="910462"/>
          </a:xfrm>
          <a:prstGeom prst="rect">
            <a:avLst/>
          </a:prstGeom>
        </p:spPr>
      </p:pic>
      <p:pic>
        <p:nvPicPr>
          <p:cNvPr id="47" name="Picture 46" descr="0142-key.eps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356004">
            <a:off x="7856718" y="2953920"/>
            <a:ext cx="885276" cy="902301"/>
          </a:xfrm>
          <a:prstGeom prst="rect">
            <a:avLst/>
          </a:prstGeom>
        </p:spPr>
      </p:pic>
      <p:pic>
        <p:nvPicPr>
          <p:cNvPr id="63" name="Picture 62" descr="0142-key.eps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356004">
            <a:off x="6924913" y="3625083"/>
            <a:ext cx="837471" cy="853576"/>
          </a:xfrm>
          <a:prstGeom prst="rect">
            <a:avLst/>
          </a:prstGeom>
        </p:spPr>
      </p:pic>
      <p:pic>
        <p:nvPicPr>
          <p:cNvPr id="64" name="Picture 63" descr="0142-key.eps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356004">
            <a:off x="5959137" y="4382616"/>
            <a:ext cx="811934" cy="827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37337" y="2512192"/>
            <a:ext cx="573661" cy="3231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Source Sans Pro"/>
                <a:cs typeface="Source Sans Pro"/>
              </a:rPr>
              <a:t>KSK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257599" y="2120060"/>
            <a:ext cx="577240" cy="176426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256363" y="2853612"/>
            <a:ext cx="577240" cy="176426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778662" y="2116139"/>
            <a:ext cx="577240" cy="176426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96572" y="815371"/>
            <a:ext cx="85924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75000"/>
            </a:pPr>
            <a:r>
              <a:rPr lang="en-US" sz="22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ICANN is in the process of performing a Root Zone DNS </a:t>
            </a:r>
          </a:p>
          <a:p>
            <a:pPr lvl="0">
              <a:buSzPct val="75000"/>
            </a:pPr>
            <a:r>
              <a:rPr lang="en-US" sz="22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Security Extensions (DNSSEC) Key Signing Key (KSK) rollover</a:t>
            </a:r>
          </a:p>
        </p:txBody>
      </p:sp>
    </p:spTree>
    <p:extLst>
      <p:ext uri="{BB962C8B-B14F-4D97-AF65-F5344CB8AC3E}">
        <p14:creationId xmlns:p14="http://schemas.microsoft.com/office/powerpoint/2010/main" val="3833074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Why is ICANN Rolling the KSK?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6091" y="921327"/>
            <a:ext cx="8467358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Bef>
                <a:spcPts val="0"/>
              </a:spcBef>
              <a:buSzPct val="75000"/>
              <a:buFont typeface="Wingdings" charset="2"/>
              <a:buChar char="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As with passwords, the cryptographic keys used in DNSSEC-signing DNS data should be changed periodically</a:t>
            </a:r>
          </a:p>
          <a:p>
            <a:pPr lvl="1" indent="-342900">
              <a:spcBef>
                <a:spcPts val="0"/>
              </a:spcBef>
              <a:buSzPct val="75000"/>
              <a:buFont typeface="Courier New" charset="0"/>
              <a:buChar char="o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Ensures infrastructure can support key change in case of emergency</a:t>
            </a:r>
          </a:p>
          <a:p>
            <a:pPr marL="285750" lvl="0" indent="-285750">
              <a:spcBef>
                <a:spcPts val="0"/>
              </a:spcBef>
              <a:buSzPct val="75000"/>
              <a:buFont typeface="Wingdings" charset="2"/>
              <a:buChar char="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spcBef>
                <a:spcPts val="0"/>
              </a:spcBef>
              <a:buSzPct val="75000"/>
              <a:buFont typeface="Wingdings" charset="2"/>
              <a:buChar char="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This type of change has never before occurred at the root level</a:t>
            </a:r>
          </a:p>
          <a:p>
            <a:pPr lvl="1" indent="-342900">
              <a:spcBef>
                <a:spcPts val="0"/>
              </a:spcBef>
              <a:buSzPct val="75000"/>
              <a:buFont typeface="Courier New" charset="0"/>
              <a:buChar char="o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There has been one functional, operational Root Zone DNSSEC KSK since 2010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spcBef>
                <a:spcPts val="0"/>
              </a:spcBef>
              <a:buSzPct val="75000"/>
              <a:buFont typeface="Wingdings" charset="2"/>
              <a:buChar char="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spcBef>
                <a:spcPts val="0"/>
              </a:spcBef>
              <a:buSzPct val="75000"/>
              <a:buFont typeface="Wingdings" charset="2"/>
              <a:buChar char="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KSK rollover must be widely and carefully coordinated to ensure that it does not interfere with normal operations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" t="24983" r="5339" b="26229"/>
          <a:stretch/>
        </p:blipFill>
        <p:spPr>
          <a:xfrm>
            <a:off x="1908810" y="4532122"/>
            <a:ext cx="5321920" cy="1535945"/>
          </a:xfrm>
          <a:prstGeom prst="rect">
            <a:avLst/>
          </a:prstGeom>
        </p:spPr>
      </p:pic>
      <p:pic>
        <p:nvPicPr>
          <p:cNvPr id="6" name="Picture 5" descr="0142-key.eps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20184">
            <a:off x="1408166" y="-116043"/>
            <a:ext cx="5700138" cy="580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490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When Does the Rollover Take Place?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075" y="965963"/>
            <a:ext cx="8340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buSzPct val="75000"/>
            </a:pPr>
            <a:r>
              <a:rPr lang="en-US" sz="20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The KSK rollover is a process, not a single event</a:t>
            </a:r>
          </a:p>
          <a:p>
            <a:pPr lvl="0">
              <a:spcBef>
                <a:spcPts val="0"/>
              </a:spcBef>
              <a:buSzPct val="75000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ts val="0"/>
              </a:spcBef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following dates are key milestones in the process when end users may experience interruption in Internet services: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32"/>
            <a:ext cx="9144000" cy="3198694"/>
          </a:xfrm>
          <a:prstGeom prst="rect">
            <a:avLst/>
          </a:prstGeom>
        </p:spPr>
      </p:pic>
      <p:pic>
        <p:nvPicPr>
          <p:cNvPr id="5" name="Picture 4" descr="0142-key.eps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20184">
            <a:off x="7917721" y="5428049"/>
            <a:ext cx="1010484" cy="102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619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48738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48738" y="3681668"/>
            <a:ext cx="2539800" cy="87588"/>
          </a:xfrm>
          <a:prstGeom prst="rect">
            <a:avLst/>
          </a:prstGeom>
          <a:solidFill>
            <a:srgbClr val="114E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73436" y="1874804"/>
            <a:ext cx="2080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DNS Software Developers &amp; Distributors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76037" y="1990389"/>
            <a:ext cx="2080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Network Operators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3436" y="4428367"/>
            <a:ext cx="2080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Root Server Operators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71923" y="4259089"/>
            <a:ext cx="2080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Internet Service Providers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Who Will Be Impacted?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71923" y="2006293"/>
            <a:ext cx="2080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System Integrators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76037" y="4259089"/>
            <a:ext cx="208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End </a:t>
            </a:r>
          </a:p>
          <a:p>
            <a:pPr algn="ctr"/>
            <a:r>
              <a:rPr lang="en-US" sz="22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Users</a:t>
            </a:r>
          </a:p>
          <a:p>
            <a:pPr algn="ctr"/>
            <a:r>
              <a:rPr lang="en-US" sz="1400" i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(if no action taken by resolver operators)</a:t>
            </a:r>
          </a:p>
        </p:txBody>
      </p:sp>
    </p:spTree>
    <p:extLst>
      <p:ext uri="{BB962C8B-B14F-4D97-AF65-F5344CB8AC3E}">
        <p14:creationId xmlns:p14="http://schemas.microsoft.com/office/powerpoint/2010/main" val="41751516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Why You Need to Prepare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" y="1184509"/>
            <a:ext cx="9144000" cy="142328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60782" y="1358850"/>
            <a:ext cx="7487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If you have enabled DNSSEC validation, you must update your systems with the new KSK to help ensure trouble-free Internet access for users</a:t>
            </a:r>
            <a:endParaRPr lang="en-US" sz="2000" b="1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8341" y="2962997"/>
            <a:ext cx="82473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0"/>
              </a:spcBef>
              <a:buSzPct val="75000"/>
              <a:buFont typeface="Wingdings" charset="2"/>
              <a:buChar char="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Currently, 25 percent of global Internet users, or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750 million people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use DNSSEC-validating resolvers that could be affected by the KSK rollover</a:t>
            </a:r>
          </a:p>
          <a:p>
            <a:pPr marL="285750" lvl="0" indent="-285750">
              <a:spcBef>
                <a:spcPts val="0"/>
              </a:spcBef>
              <a:buSzPct val="75000"/>
              <a:buFont typeface="Wingdings" charset="2"/>
              <a:buChar char="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spcBef>
                <a:spcPts val="0"/>
              </a:spcBef>
              <a:buSzPct val="75000"/>
              <a:buFont typeface="Wingdings" charset="2"/>
              <a:buChar char="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If these validating resolvers do not have the new key when the KSK is rolled, end users relying on those resolvers will encounter errors and be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unable to access the Internet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7" name="Picture 26" descr="0264-warning.eps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31" y="1395681"/>
            <a:ext cx="913558" cy="931126"/>
          </a:xfrm>
          <a:prstGeom prst="rect">
            <a:avLst/>
          </a:prstGeom>
        </p:spPr>
      </p:pic>
      <p:pic>
        <p:nvPicPr>
          <p:cNvPr id="30" name="Picture 29" descr="0142-key.eps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20184">
            <a:off x="7917721" y="5428049"/>
            <a:ext cx="1010484" cy="102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7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344" y="866693"/>
            <a:ext cx="836732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Level 5: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Internet Applications</a:t>
            </a:r>
            <a:r>
              <a:rPr lang="ru-RU" sz="2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2200" b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defRPr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Web-sites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social networks, e-mail services, search engines 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</a:rPr>
              <a:t>etc.etc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22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200" dirty="0">
                <a:solidFill>
                  <a:srgbClr val="00B050"/>
                </a:solidFill>
              </a:rPr>
              <a:t>Level 4: </a:t>
            </a:r>
            <a:r>
              <a:rPr lang="en-US" sz="2200" b="1" dirty="0">
                <a:solidFill>
                  <a:srgbClr val="00B050"/>
                </a:solidFill>
              </a:rPr>
              <a:t>Domain Names System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endParaRPr lang="en-US" sz="2200" b="1" dirty="0">
              <a:solidFill>
                <a:srgbClr val="00B050"/>
              </a:solidFill>
            </a:endParaRPr>
          </a:p>
          <a:p>
            <a:pPr lvl="1">
              <a:defRPr/>
            </a:pPr>
            <a:r>
              <a:rPr lang="en-US" sz="2200" dirty="0">
                <a:solidFill>
                  <a:srgbClr val="00B050"/>
                </a:solidFill>
              </a:rPr>
              <a:t>Registries, Registrars, Domain names owners (administrators)</a:t>
            </a:r>
          </a:p>
          <a:p>
            <a:pPr lvl="1">
              <a:defRPr/>
            </a:pPr>
            <a:endParaRPr lang="en-US" sz="22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2200" dirty="0">
                <a:solidFill>
                  <a:srgbClr val="7030A0"/>
                </a:solidFill>
              </a:rPr>
              <a:t>Level 3: </a:t>
            </a:r>
            <a:r>
              <a:rPr lang="en-US" sz="2200" b="1" dirty="0">
                <a:solidFill>
                  <a:srgbClr val="7030A0"/>
                </a:solidFill>
              </a:rPr>
              <a:t>IP </a:t>
            </a:r>
            <a:r>
              <a:rPr lang="en-US" sz="2200" b="1" dirty="0" err="1">
                <a:solidFill>
                  <a:srgbClr val="7030A0"/>
                </a:solidFill>
              </a:rPr>
              <a:t>Adresses</a:t>
            </a:r>
            <a:r>
              <a:rPr lang="en-US" sz="2200" b="1" dirty="0">
                <a:solidFill>
                  <a:srgbClr val="7030A0"/>
                </a:solidFill>
              </a:rPr>
              <a:t> Space</a:t>
            </a:r>
            <a:r>
              <a:rPr lang="ru-RU" sz="2200" b="1" dirty="0">
                <a:solidFill>
                  <a:srgbClr val="7030A0"/>
                </a:solidFill>
              </a:rPr>
              <a:t> </a:t>
            </a:r>
            <a:endParaRPr lang="en-US" sz="2200" b="1" dirty="0">
              <a:solidFill>
                <a:srgbClr val="7030A0"/>
              </a:solidFill>
            </a:endParaRPr>
          </a:p>
          <a:p>
            <a:pPr lvl="1">
              <a:defRPr/>
            </a:pPr>
            <a:r>
              <a:rPr lang="en-US" sz="2200" dirty="0">
                <a:solidFill>
                  <a:srgbClr val="7030A0"/>
                </a:solidFill>
              </a:rPr>
              <a:t>IPv4 and IPv6 protocols</a:t>
            </a:r>
            <a:r>
              <a:rPr lang="ru-RU" sz="2200" dirty="0">
                <a:solidFill>
                  <a:srgbClr val="7030A0"/>
                </a:solidFill>
              </a:rPr>
              <a:t> (</a:t>
            </a:r>
            <a:r>
              <a:rPr lang="en-US" sz="2200" dirty="0">
                <a:solidFill>
                  <a:srgbClr val="7030A0"/>
                </a:solidFill>
              </a:rPr>
              <a:t>Regional Internet Registries)</a:t>
            </a:r>
            <a:endParaRPr lang="ru-RU" sz="2200" dirty="0">
              <a:solidFill>
                <a:srgbClr val="7030A0"/>
              </a:solidFill>
            </a:endParaRPr>
          </a:p>
          <a:p>
            <a:pPr lvl="1">
              <a:defRPr/>
            </a:pPr>
            <a:endParaRPr lang="en-US" sz="22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Level 2: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core DNS servers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defRPr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13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route servers DNS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400+ mirrors (instances) worldwide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defRPr/>
            </a:pP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200" dirty="0">
                <a:solidFill>
                  <a:srgbClr val="C00000"/>
                </a:solidFill>
              </a:rPr>
              <a:t>Level 1: </a:t>
            </a:r>
            <a:r>
              <a:rPr lang="en-US" sz="2200" b="1" dirty="0">
                <a:solidFill>
                  <a:srgbClr val="C00000"/>
                </a:solidFill>
              </a:rPr>
              <a:t>Physical telecommunications channels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endParaRPr lang="en-US" sz="2200" b="1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en-US" sz="2200" dirty="0">
                <a:solidFill>
                  <a:srgbClr val="C00000"/>
                </a:solidFill>
              </a:rPr>
              <a:t>Fiber optics, satellite channels, frequencies allocations, last miles and end-users equipment, local area networks etc.</a:t>
            </a:r>
            <a:endParaRPr lang="en-US" sz="2200" dirty="0">
              <a:latin typeface="Source Sans Pro Light"/>
              <a:ea typeface="ＭＳ Ｐゴシック" charset="0"/>
              <a:cs typeface="Source Sans Pro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37" y="0"/>
            <a:ext cx="9144000" cy="71065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Multi-layer structure of the Internet Governance</a:t>
            </a:r>
          </a:p>
        </p:txBody>
      </p:sp>
    </p:spTree>
    <p:extLst>
      <p:ext uri="{BB962C8B-B14F-4D97-AF65-F5344CB8AC3E}">
        <p14:creationId xmlns:p14="http://schemas.microsoft.com/office/powerpoint/2010/main" val="34720782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402717"/>
            <a:ext cx="9144000" cy="74996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728687"/>
            <a:ext cx="9144000" cy="754674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13164" y="1036712"/>
            <a:ext cx="750643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75000"/>
            </a:pPr>
            <a:r>
              <a:rPr lang="en-US" sz="2200" b="1" dirty="0">
                <a:solidFill>
                  <a:srgbClr val="0C1F24"/>
                </a:solidFill>
                <a:latin typeface="Arial"/>
                <a:cs typeface="Arial"/>
              </a:rPr>
              <a:t>Be aware whether DNSSEC is enabled in your servers</a:t>
            </a:r>
          </a:p>
          <a:p>
            <a:pPr>
              <a:spcAft>
                <a:spcPts val="600"/>
              </a:spcAft>
              <a:buSzPct val="75000"/>
            </a:pPr>
            <a:endParaRPr lang="en-US" sz="2200" b="1" dirty="0">
              <a:solidFill>
                <a:srgbClr val="0C1F24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  <a:buSzPct val="75000"/>
            </a:pPr>
            <a:r>
              <a:rPr lang="en-US" sz="2200" b="1" dirty="0">
                <a:solidFill>
                  <a:srgbClr val="0C1F24"/>
                </a:solidFill>
                <a:latin typeface="Arial"/>
                <a:cs typeface="Arial"/>
              </a:rPr>
              <a:t>Be aware of how trust is evaluated in your operations</a:t>
            </a:r>
          </a:p>
          <a:p>
            <a:pPr>
              <a:spcAft>
                <a:spcPts val="600"/>
              </a:spcAft>
              <a:buSzPct val="75000"/>
            </a:pPr>
            <a:endParaRPr lang="en-US" sz="2200" b="1" dirty="0">
              <a:solidFill>
                <a:srgbClr val="0C1F24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  <a:buSzPct val="75000"/>
            </a:pPr>
            <a:r>
              <a:rPr lang="en-US" sz="2200" b="1" dirty="0">
                <a:solidFill>
                  <a:srgbClr val="0C1F24"/>
                </a:solidFill>
                <a:latin typeface="Arial"/>
                <a:cs typeface="Arial"/>
              </a:rPr>
              <a:t>Test/verify your set ups</a:t>
            </a:r>
          </a:p>
          <a:p>
            <a:pPr>
              <a:spcAft>
                <a:spcPts val="600"/>
              </a:spcAft>
              <a:buSzPct val="75000"/>
            </a:pPr>
            <a:endParaRPr lang="en-US" sz="2200" b="1" dirty="0">
              <a:solidFill>
                <a:srgbClr val="0C1F24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  <a:buSzPct val="75000"/>
            </a:pPr>
            <a:r>
              <a:rPr lang="en-US" sz="2200" b="1" dirty="0">
                <a:solidFill>
                  <a:srgbClr val="0C1F24"/>
                </a:solidFill>
                <a:latin typeface="Arial"/>
                <a:cs typeface="Arial"/>
              </a:rPr>
              <a:t>Inspect configuration files, are they (also) up to date?</a:t>
            </a:r>
          </a:p>
          <a:p>
            <a:pPr>
              <a:spcAft>
                <a:spcPts val="600"/>
              </a:spcAft>
              <a:buSzPct val="75000"/>
            </a:pPr>
            <a:endParaRPr lang="en-US" sz="2200" b="1" dirty="0">
              <a:solidFill>
                <a:srgbClr val="0C1F24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  <a:buSzPct val="75000"/>
            </a:pPr>
            <a:r>
              <a:rPr lang="en-US" sz="2200" b="1" dirty="0">
                <a:solidFill>
                  <a:srgbClr val="0C1F24"/>
                </a:solidFill>
                <a:latin typeface="Arial"/>
                <a:cs typeface="Arial"/>
              </a:rPr>
              <a:t>If DNSSEC validation is enabled or planned in your system</a:t>
            </a:r>
          </a:p>
          <a:p>
            <a:pPr marL="800100" lvl="1" indent="-342900"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sz="2200" dirty="0">
                <a:solidFill>
                  <a:srgbClr val="0C1F24"/>
                </a:solidFill>
                <a:latin typeface="Arial"/>
                <a:cs typeface="Arial"/>
              </a:rPr>
              <a:t>Have a plan for participating in the KSK rollover</a:t>
            </a:r>
          </a:p>
          <a:p>
            <a:pPr marL="800100" lvl="1" indent="-342900"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sz="2200" dirty="0">
                <a:solidFill>
                  <a:srgbClr val="0C1F24"/>
                </a:solidFill>
                <a:latin typeface="Arial"/>
                <a:cs typeface="Arial"/>
              </a:rPr>
              <a:t>Know the dates, know the symptoms, solutions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What Do Operators Need to Do?</a:t>
            </a:r>
          </a:p>
        </p:txBody>
      </p:sp>
      <p:pic>
        <p:nvPicPr>
          <p:cNvPr id="8" name="Picture 7" descr="0207-eye.eps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60" y="1932167"/>
            <a:ext cx="644345" cy="396520"/>
          </a:xfrm>
          <a:prstGeom prst="rect">
            <a:avLst/>
          </a:prstGeom>
        </p:spPr>
      </p:pic>
      <p:pic>
        <p:nvPicPr>
          <p:cNvPr id="11" name="Picture 10" descr="0144-lock.eps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67" y="935963"/>
            <a:ext cx="416449" cy="624674"/>
          </a:xfrm>
          <a:prstGeom prst="rect">
            <a:avLst/>
          </a:prstGeom>
        </p:spPr>
      </p:pic>
      <p:pic>
        <p:nvPicPr>
          <p:cNvPr id="12" name="Picture 11" descr="0156-stats-dots.eps"/>
          <p:cNvPicPr>
            <a:picLocks noChangeAspect="1"/>
          </p:cNvPicPr>
          <p:nvPr/>
        </p:nvPicPr>
        <p:blipFill>
          <a:blip r:embed="rId5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54" y="2620101"/>
            <a:ext cx="583764" cy="594990"/>
          </a:xfrm>
          <a:prstGeom prst="rect">
            <a:avLst/>
          </a:prstGeom>
        </p:spPr>
      </p:pic>
      <p:pic>
        <p:nvPicPr>
          <p:cNvPr id="13" name="Picture 12" descr="0135-search.eps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19" y="3508871"/>
            <a:ext cx="528186" cy="538343"/>
          </a:xfrm>
          <a:prstGeom prst="rect">
            <a:avLst/>
          </a:prstGeom>
        </p:spPr>
      </p:pic>
      <p:pic>
        <p:nvPicPr>
          <p:cNvPr id="14" name="Picture 13" descr="0185-clipboard.eps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18" y="4340306"/>
            <a:ext cx="553487" cy="651885"/>
          </a:xfrm>
          <a:prstGeom prst="rect">
            <a:avLst/>
          </a:prstGeom>
        </p:spPr>
      </p:pic>
      <p:pic>
        <p:nvPicPr>
          <p:cNvPr id="16" name="Picture 15" descr="0142-key.eps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20184">
            <a:off x="7917721" y="5428049"/>
            <a:ext cx="1010484" cy="102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455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How To Update Your System</a:t>
            </a:r>
          </a:p>
        </p:txBody>
      </p:sp>
      <p:pic>
        <p:nvPicPr>
          <p:cNvPr id="30" name="Picture 29" descr="0142-key.eps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20184">
            <a:off x="7917721" y="5428049"/>
            <a:ext cx="1010484" cy="10299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406" y="1009402"/>
            <a:ext cx="4191821" cy="508734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7064" y="1461344"/>
            <a:ext cx="39705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Helvetica" charset="0"/>
              </a:rPr>
              <a:t>If your software supports automated updates of DNSSEC trust anchors (RFC 5011):</a:t>
            </a:r>
          </a:p>
        </p:txBody>
      </p:sp>
      <p:sp>
        <p:nvSpPr>
          <p:cNvPr id="5" name="Rectangle 4"/>
          <p:cNvSpPr/>
          <p:nvPr/>
        </p:nvSpPr>
        <p:spPr>
          <a:xfrm>
            <a:off x="614100" y="2483948"/>
            <a:ext cx="388412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0"/>
              </a:spcBef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KSK will be updated automatically at the appropriate time</a:t>
            </a:r>
          </a:p>
          <a:p>
            <a:pPr marL="285750" lvl="0" indent="-285750">
              <a:spcBef>
                <a:spcPts val="0"/>
              </a:spcBef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 do not need to take additional action</a:t>
            </a:r>
          </a:p>
          <a:p>
            <a:pPr marL="800100" lvl="1" indent="-342900">
              <a:buSzPct val="75000"/>
              <a:buFont typeface="Courier New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Devices that are offline during the rollover will have to be updated manually if they are brought online after the rollover is finished</a:t>
            </a:r>
          </a:p>
        </p:txBody>
      </p:sp>
      <p:sp>
        <p:nvSpPr>
          <p:cNvPr id="6" name="Oval 5"/>
          <p:cNvSpPr/>
          <p:nvPr/>
        </p:nvSpPr>
        <p:spPr>
          <a:xfrm>
            <a:off x="125518" y="830753"/>
            <a:ext cx="583091" cy="583091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85799" y="837481"/>
            <a:ext cx="583091" cy="583091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83835" y="1423396"/>
            <a:ext cx="40234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If your software does </a:t>
            </a:r>
            <a:r>
              <a:rPr lang="en-US" sz="2000" b="1" u="sng" dirty="0"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 support automated updates of DNSSEC trust anchors (RFC 5011) or is not configured to use it:</a:t>
            </a:r>
          </a:p>
          <a:p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5702" y="3105681"/>
            <a:ext cx="39091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0"/>
              </a:spcBef>
              <a:buSzPct val="75000"/>
              <a:buFont typeface="Wingdings" charset="2"/>
              <a:buChar char="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software’s trust anchor file must be manually updated</a:t>
            </a:r>
          </a:p>
          <a:p>
            <a:pPr marL="285750" lvl="0" indent="-285750">
              <a:spcBef>
                <a:spcPts val="0"/>
              </a:spcBef>
              <a:buSzPct val="75000"/>
              <a:buFont typeface="Wingdings" charset="2"/>
              <a:buChar char="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new root zone KSK is now available here after March 2017: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25103" y="4867708"/>
            <a:ext cx="2560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sz="2000" b="1" dirty="0" err="1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data.iana.org</a:t>
            </a:r>
            <a:r>
              <a:rPr lang="en-US" sz="20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br>
              <a:rPr lang="en-US" sz="20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root-anchors/</a:t>
            </a:r>
          </a:p>
        </p:txBody>
      </p:sp>
      <p:pic>
        <p:nvPicPr>
          <p:cNvPr id="18" name="Picture 17" descr="0149-cog.eps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85" y="945694"/>
            <a:ext cx="337757" cy="358022"/>
          </a:xfrm>
          <a:prstGeom prst="rect">
            <a:avLst/>
          </a:prstGeom>
        </p:spPr>
      </p:pic>
      <p:pic>
        <p:nvPicPr>
          <p:cNvPr id="20" name="Picture 19" descr="0146-wrench.eps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907" y="953645"/>
            <a:ext cx="359746" cy="36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666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147132"/>
            <a:ext cx="9144000" cy="31895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40590" y="1758091"/>
            <a:ext cx="3825524" cy="107639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Check to See If Your Systems Are Ready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478" y="862835"/>
            <a:ext cx="86470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ICANN is offering a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test bed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for operators or any interested parties to confirm that their systems handle the automated update process correctly. </a:t>
            </a: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Check to make sure your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systems are ready by visiting: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go.icann.org</a:t>
            </a:r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KSKtest</a:t>
            </a:r>
            <a:endParaRPr lang="en-US" sz="2000" b="1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/>
          <a:stretch/>
        </p:blipFill>
        <p:spPr>
          <a:xfrm>
            <a:off x="3038898" y="3609509"/>
            <a:ext cx="3165959" cy="1691833"/>
          </a:xfrm>
          <a:prstGeom prst="rect">
            <a:avLst/>
          </a:prstGeom>
        </p:spPr>
      </p:pic>
      <p:pic>
        <p:nvPicPr>
          <p:cNvPr id="8" name="Picture 7" descr="0087-display.eps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799" y="3382523"/>
            <a:ext cx="3424402" cy="3029278"/>
          </a:xfrm>
          <a:prstGeom prst="rect">
            <a:avLst/>
          </a:prstGeom>
        </p:spPr>
      </p:pic>
      <p:pic>
        <p:nvPicPr>
          <p:cNvPr id="9" name="Picture 8" descr="0106-forward.eps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247" y="2770240"/>
            <a:ext cx="985343" cy="1186891"/>
          </a:xfrm>
          <a:prstGeom prst="rect">
            <a:avLst/>
          </a:prstGeom>
        </p:spPr>
      </p:pic>
      <p:pic>
        <p:nvPicPr>
          <p:cNvPr id="10" name="Picture 9" descr="0107-reply.eps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300" y="2766852"/>
            <a:ext cx="988157" cy="1190279"/>
          </a:xfrm>
          <a:prstGeom prst="rect">
            <a:avLst/>
          </a:prstGeom>
        </p:spPr>
      </p:pic>
      <p:pic>
        <p:nvPicPr>
          <p:cNvPr id="11" name="Picture 10" descr="0142-key.eps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20184">
            <a:off x="7917721" y="5428049"/>
            <a:ext cx="1010484" cy="102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395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Three Steps to Recovery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383528" y="1827485"/>
            <a:ext cx="75457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2000" b="1" dirty="0">
                <a:solidFill>
                  <a:srgbClr val="1768B1"/>
                </a:solidFill>
                <a:latin typeface="Arial"/>
                <a:cs typeface="Arial"/>
              </a:rPr>
              <a:t>Stop the tickets</a:t>
            </a:r>
          </a:p>
          <a:p>
            <a:pPr>
              <a:buSzPct val="100000"/>
            </a:pPr>
            <a:r>
              <a:rPr lang="en-US" sz="2000" dirty="0">
                <a:solidFill>
                  <a:srgbClr val="0C1F24"/>
                </a:solidFill>
                <a:latin typeface="Arial"/>
                <a:cs typeface="Arial"/>
              </a:rPr>
              <a:t>It's OK to turn off DNSSEC validation while you fix (but remember to turn it back on!)</a:t>
            </a:r>
          </a:p>
          <a:p>
            <a:pPr marL="685800" lvl="1" indent="-342900">
              <a:buSzPct val="100000"/>
              <a:buFont typeface="+mj-lt"/>
              <a:buAutoNum type="arabicPeriod"/>
            </a:pPr>
            <a:endParaRPr lang="en-US" sz="2000" dirty="0">
              <a:solidFill>
                <a:srgbClr val="0C1F24"/>
              </a:solidFill>
              <a:latin typeface="Arial"/>
              <a:cs typeface="Arial"/>
            </a:endParaRPr>
          </a:p>
          <a:p>
            <a:pPr>
              <a:buSzPct val="100000"/>
            </a:pPr>
            <a:r>
              <a:rPr lang="en-US" sz="2000" b="1" dirty="0">
                <a:solidFill>
                  <a:srgbClr val="1768B1"/>
                </a:solidFill>
                <a:latin typeface="Arial"/>
                <a:cs typeface="Arial"/>
              </a:rPr>
              <a:t>Debug</a:t>
            </a:r>
          </a:p>
          <a:p>
            <a:pPr>
              <a:buSzPct val="100000"/>
            </a:pPr>
            <a:r>
              <a:rPr lang="en-US" sz="2000" dirty="0">
                <a:solidFill>
                  <a:srgbClr val="0C1F24"/>
                </a:solidFill>
                <a:latin typeface="Arial"/>
                <a:cs typeface="Arial"/>
              </a:rPr>
              <a:t>If the problem is the trust anchor, find out why it isn't correct</a:t>
            </a:r>
          </a:p>
          <a:p>
            <a:pPr marL="685800" lvl="1" indent="-342900">
              <a:buSzPct val="100000"/>
              <a:buFont typeface="Courier New" charset="0"/>
              <a:buChar char="o"/>
            </a:pPr>
            <a:r>
              <a:rPr lang="en-US" sz="2000" dirty="0">
                <a:solidFill>
                  <a:srgbClr val="0C1F24"/>
                </a:solidFill>
                <a:latin typeface="Arial"/>
                <a:cs typeface="Arial"/>
              </a:rPr>
              <a:t>Did RFC 5011 fail?  Did configuration tools fail to update the key?</a:t>
            </a:r>
          </a:p>
          <a:p>
            <a:pPr marL="685800" lvl="1" indent="-342900">
              <a:buSzPct val="100000"/>
              <a:buFont typeface="Courier New" charset="0"/>
              <a:buChar char="o"/>
            </a:pPr>
            <a:r>
              <a:rPr lang="en-US" sz="2000" dirty="0">
                <a:solidFill>
                  <a:srgbClr val="0C1F24"/>
                </a:solidFill>
                <a:latin typeface="Arial"/>
                <a:cs typeface="Arial"/>
              </a:rPr>
              <a:t>If the problem is fragmentation related, make sure TCP is enabled and/or make other transport adjustments</a:t>
            </a:r>
          </a:p>
          <a:p>
            <a:pPr marL="342900" indent="-342900">
              <a:buSzPct val="100000"/>
              <a:buFont typeface="+mj-lt"/>
              <a:buAutoNum type="arabicPeriod"/>
            </a:pPr>
            <a:endParaRPr lang="en-US" sz="2000" b="1" dirty="0">
              <a:solidFill>
                <a:srgbClr val="0C1F24"/>
              </a:solidFill>
              <a:latin typeface="Arial"/>
              <a:cs typeface="Arial"/>
            </a:endParaRPr>
          </a:p>
          <a:p>
            <a:pPr>
              <a:buSzPct val="100000"/>
            </a:pPr>
            <a:r>
              <a:rPr lang="en-US" sz="2000" b="1" dirty="0">
                <a:solidFill>
                  <a:srgbClr val="1768B1"/>
                </a:solidFill>
                <a:latin typeface="Arial"/>
                <a:cs typeface="Arial"/>
              </a:rPr>
              <a:t>Test the recovery</a:t>
            </a:r>
          </a:p>
          <a:p>
            <a:pPr>
              <a:buSzPct val="100000"/>
            </a:pPr>
            <a:r>
              <a:rPr lang="en-US" sz="2000" dirty="0">
                <a:solidFill>
                  <a:srgbClr val="0C1F24"/>
                </a:solidFill>
                <a:latin typeface="Arial"/>
                <a:cs typeface="Arial"/>
              </a:rPr>
              <a:t>Make sure your fixes take hold</a:t>
            </a:r>
          </a:p>
        </p:txBody>
      </p:sp>
      <p:pic>
        <p:nvPicPr>
          <p:cNvPr id="7" name="Picture 6" descr="0272-cross.eps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5" y="1827485"/>
            <a:ext cx="492770" cy="502247"/>
          </a:xfrm>
          <a:prstGeom prst="rect">
            <a:avLst/>
          </a:prstGeom>
        </p:spPr>
      </p:pic>
      <p:pic>
        <p:nvPicPr>
          <p:cNvPr id="8" name="Picture 7" descr="0152-magic-wand.eps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83" y="2972257"/>
            <a:ext cx="542904" cy="553344"/>
          </a:xfrm>
          <a:prstGeom prst="rect">
            <a:avLst/>
          </a:prstGeom>
        </p:spPr>
      </p:pic>
      <p:pic>
        <p:nvPicPr>
          <p:cNvPr id="9" name="Picture 8" descr="0028-connection.eps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66" y="5202531"/>
            <a:ext cx="605141" cy="43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051" y="984905"/>
            <a:ext cx="6162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If your DNSSEC validation fails after the key role:</a:t>
            </a:r>
          </a:p>
        </p:txBody>
      </p:sp>
    </p:spTree>
    <p:extLst>
      <p:ext uri="{BB962C8B-B14F-4D97-AF65-F5344CB8AC3E}">
        <p14:creationId xmlns:p14="http://schemas.microsoft.com/office/powerpoint/2010/main" val="26096763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  <a:ea typeface="Arial" charset="0"/>
                <a:cs typeface="Arial" charset="0"/>
              </a:rPr>
              <a:t>Quick Look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3300" y="1484517"/>
            <a:ext cx="419847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Links: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EN: 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www.icann.org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/system/files/files/ksk-rollover-at-a-glance-22jul16-en.pdf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ES: 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www.icann.org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es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/system/files/files/ksk-rollover-at-a-glance-22jul16-es.pdf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FR: 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www.icann.org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fr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/system/files/files/ksk-rollover-at-a-glance-22jul16-fr.pdf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AR: 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www.icann.org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ar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/system/files/files/ksk-rollover-at-a-glance-22jul16-ar.pdf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PT: 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www.icann.org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pt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/system/files/files/ksk-rollover-at-a-glance-22jul16-pt.pdf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RU: 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www.icann.org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ru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/system/files/files/ksk-rollover-at-a-glance-22jul16-ru.pdf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ZH: 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www.icann.org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zh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/system/files/files/ksk-rollover-at-a-glance-22jul16-zh.pdf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4" y="1073171"/>
            <a:ext cx="4123586" cy="4560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52333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Q&amp;A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t="1478" r="2080"/>
          <a:stretch/>
        </p:blipFill>
        <p:spPr>
          <a:xfrm>
            <a:off x="457200" y="1066799"/>
            <a:ext cx="4155170" cy="4699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15541" y="1488142"/>
            <a:ext cx="39175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Links: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EN: 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www.icann.org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/system/files/files/ksk-rollover-questions-answers-31oct16-en.pdf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ES: 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www.icann.org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/resources/pages/ksk-rollover-2016-07-27-es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FR: 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www.icann.org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fr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/system/files/files/ksk-rollover-questions-answers-31oct16-fr.pdf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AR: 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www.icann.org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ar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/system/files/files/ksk-rollover-questions-answers-31oct16-ar.pdf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PT: 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www.icann.org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pt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/system/files/files/ksk-rollover-questions-answers-31oct16-pt.pdf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RU: 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www.icann.org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ru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/system/files/files/ksk-rollover-questions-answers-31oct16-ru.pdf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ZH: 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www.icann.org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200" dirty="0" err="1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zh</a:t>
            </a:r>
            <a:r>
              <a:rPr lang="en-US" sz="1200" dirty="0">
                <a:solidFill>
                  <a:srgbClr val="1768B1"/>
                </a:solidFill>
                <a:latin typeface="Arial" charset="0"/>
                <a:ea typeface="Arial" charset="0"/>
                <a:cs typeface="Arial" charset="0"/>
              </a:rPr>
              <a:t>/system/files/files/ksk-rollover-questions-answers-31oct16-zh.pdf</a:t>
            </a:r>
          </a:p>
        </p:txBody>
      </p:sp>
    </p:spTree>
    <p:extLst>
      <p:ext uri="{BB962C8B-B14F-4D97-AF65-F5344CB8AC3E}">
        <p14:creationId xmlns:p14="http://schemas.microsoft.com/office/powerpoint/2010/main" val="321594839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>
                <a:latin typeface="Arial" charset="0"/>
                <a:ea typeface="Arial" charset="0"/>
                <a:cs typeface="Arial" charset="0"/>
              </a:rPr>
              <a:t>Consclusions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279797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Welcome to ICANN</a:t>
            </a:r>
          </a:p>
        </p:txBody>
      </p:sp>
      <p:sp>
        <p:nvSpPr>
          <p:cNvPr id="2" name="Rectangle 1"/>
          <p:cNvSpPr/>
          <p:nvPr/>
        </p:nvSpPr>
        <p:spPr>
          <a:xfrm>
            <a:off x="329682" y="864637"/>
            <a:ext cx="871383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en-US" altLang="en-US" sz="2200" dirty="0">
                <a:latin typeface="Arial" panose="020B0604020202020204" pitchFamily="34" charset="0"/>
              </a:rPr>
              <a:t>General information on ICANN: </a:t>
            </a:r>
            <a:r>
              <a:rPr lang="en-US" altLang="en-US" sz="2200" dirty="0">
                <a:latin typeface="Arial" panose="020B0604020202020204" pitchFamily="34" charset="0"/>
                <a:hlinkClick r:id="rId3"/>
              </a:rPr>
              <a:t>https://www.icann.org/ru</a:t>
            </a:r>
            <a:endParaRPr lang="en-US" altLang="en-US" sz="2200" dirty="0">
              <a:latin typeface="Arial" panose="020B0604020202020204" pitchFamily="34" charset="0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altLang="en-US" sz="2200" dirty="0">
                <a:latin typeface="Arial" panose="020B0604020202020204" pitchFamily="34" charset="0"/>
              </a:rPr>
              <a:t>How can I participate</a:t>
            </a:r>
            <a:r>
              <a:rPr lang="ru-RU" altLang="en-US" sz="2200" dirty="0">
                <a:latin typeface="Arial" panose="020B0604020202020204" pitchFamily="34" charset="0"/>
              </a:rPr>
              <a:t>? </a:t>
            </a:r>
            <a:r>
              <a:rPr lang="en-US" altLang="en-US" sz="2200" dirty="0">
                <a:latin typeface="Arial" panose="020B0604020202020204" pitchFamily="34" charset="0"/>
                <a:hlinkClick r:id="rId4"/>
              </a:rPr>
              <a:t>https://www.icann.org/resources/pages/beginners-guides-2012-03-06-en</a:t>
            </a:r>
            <a:endParaRPr lang="ru-RU" altLang="en-US" sz="2200" dirty="0">
              <a:latin typeface="Arial" panose="020B0604020202020204" pitchFamily="34" charset="0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altLang="en-US" sz="2200" dirty="0">
                <a:latin typeface="Arial" panose="020B0604020202020204" pitchFamily="34" charset="0"/>
              </a:rPr>
              <a:t>Policy developing process: </a:t>
            </a:r>
            <a:r>
              <a:rPr lang="en-US" altLang="en-US" sz="2200" dirty="0">
                <a:latin typeface="Arial" panose="020B0604020202020204" pitchFamily="34" charset="0"/>
                <a:hlinkClick r:id="rId5"/>
              </a:rPr>
              <a:t>https://www.icann.org/policy#what_is_policy</a:t>
            </a:r>
            <a:endParaRPr lang="en-US" altLang="en-US" sz="2200" dirty="0">
              <a:latin typeface="Arial" panose="020B0604020202020204" pitchFamily="34" charset="0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altLang="en-US" sz="2200" dirty="0">
                <a:latin typeface="Arial" panose="020B0604020202020204" pitchFamily="34" charset="0"/>
              </a:rPr>
              <a:t>Security and Stability Advisory Committee</a:t>
            </a:r>
            <a:r>
              <a:rPr lang="ru-RU" altLang="en-US" sz="2200" dirty="0">
                <a:latin typeface="Arial" panose="020B0604020202020204" pitchFamily="34" charset="0"/>
              </a:rPr>
              <a:t>: </a:t>
            </a:r>
            <a:r>
              <a:rPr lang="en-US" altLang="en-US" sz="2200" dirty="0">
                <a:latin typeface="Arial" panose="020B0604020202020204" pitchFamily="34" charset="0"/>
                <a:hlinkClick r:id="rId6"/>
              </a:rPr>
              <a:t>https://www.icann.org/groups/ssac</a:t>
            </a:r>
            <a:endParaRPr lang="ru-RU" altLang="en-US" sz="2200" dirty="0">
              <a:latin typeface="Arial" panose="020B0604020202020204" pitchFamily="34" charset="0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altLang="en-US" sz="2200" dirty="0">
                <a:latin typeface="Arial" panose="020B0604020202020204" pitchFamily="34" charset="0"/>
              </a:rPr>
              <a:t>ICANN 5</a:t>
            </a:r>
            <a:r>
              <a:rPr lang="ru-RU" altLang="en-US" sz="2200" dirty="0">
                <a:latin typeface="Arial" panose="020B0604020202020204" pitchFamily="34" charset="0"/>
              </a:rPr>
              <a:t>8</a:t>
            </a:r>
            <a:r>
              <a:rPr lang="en-US" altLang="en-US" sz="2200" dirty="0">
                <a:latin typeface="Arial" panose="020B0604020202020204" pitchFamily="34" charset="0"/>
              </a:rPr>
              <a:t> in Copenhagen</a:t>
            </a:r>
            <a:r>
              <a:rPr lang="ru-RU" altLang="en-US" sz="2200" dirty="0">
                <a:latin typeface="Arial" panose="020B0604020202020204" pitchFamily="34" charset="0"/>
              </a:rPr>
              <a:t> (</a:t>
            </a:r>
            <a:r>
              <a:rPr lang="en-US" altLang="en-US" sz="2200" dirty="0">
                <a:latin typeface="Arial" panose="020B0604020202020204" pitchFamily="34" charset="0"/>
              </a:rPr>
              <a:t>March</a:t>
            </a:r>
            <a:r>
              <a:rPr lang="ru-RU" altLang="en-US" sz="2200" dirty="0">
                <a:latin typeface="Arial" panose="020B0604020202020204" pitchFamily="34" charset="0"/>
              </a:rPr>
              <a:t> 2017): </a:t>
            </a:r>
            <a:r>
              <a:rPr lang="en-US" altLang="en-US" sz="2200" dirty="0">
                <a:latin typeface="Arial" panose="020B0604020202020204" pitchFamily="34" charset="0"/>
                <a:hlinkClick r:id="rId7"/>
              </a:rPr>
              <a:t>https://meetings.icann.org/en/copenhagen58</a:t>
            </a:r>
            <a:endParaRPr lang="ru-RU" altLang="en-US" sz="2200" dirty="0">
              <a:latin typeface="Arial" panose="020B0604020202020204" pitchFamily="34" charset="0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altLang="en-US" sz="2200" dirty="0">
                <a:latin typeface="Arial" panose="020B0604020202020204" pitchFamily="34" charset="0"/>
              </a:rPr>
              <a:t>ICANN Meetings in </a:t>
            </a:r>
            <a:r>
              <a:rPr lang="ru-RU" altLang="en-US" sz="2200" dirty="0">
                <a:latin typeface="Arial" panose="020B0604020202020204" pitchFamily="34" charset="0"/>
              </a:rPr>
              <a:t>2017 г (</a:t>
            </a:r>
            <a:r>
              <a:rPr lang="en-US" altLang="en-US" sz="2200" dirty="0">
                <a:latin typeface="Arial" panose="020B0604020202020204" pitchFamily="34" charset="0"/>
              </a:rPr>
              <a:t>Johannesburg, June, and Abu Dhabi, October-November</a:t>
            </a:r>
            <a:r>
              <a:rPr lang="ru-RU" altLang="en-US" sz="2200" dirty="0">
                <a:latin typeface="Arial" panose="020B0604020202020204" pitchFamily="34" charset="0"/>
              </a:rPr>
              <a:t> </a:t>
            </a:r>
            <a:r>
              <a:rPr lang="en-US" altLang="en-US" sz="2200" dirty="0">
                <a:latin typeface="Arial" panose="020B0604020202020204" pitchFamily="34" charset="0"/>
                <a:hlinkClick r:id="rId8"/>
              </a:rPr>
              <a:t>https://meetings.icann.org/en/calendar</a:t>
            </a:r>
            <a:r>
              <a:rPr lang="ru-RU" altLang="en-US" sz="2200" dirty="0">
                <a:latin typeface="Arial" panose="020B0604020202020204" pitchFamily="34" charset="0"/>
              </a:rPr>
              <a:t>)</a:t>
            </a: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altLang="en-US" sz="2200" dirty="0">
                <a:latin typeface="Arial" panose="020B0604020202020204" pitchFamily="34" charset="0"/>
              </a:rPr>
              <a:t>Fellowship Program </a:t>
            </a:r>
            <a:r>
              <a:rPr lang="en-US" altLang="en-US" sz="2200" dirty="0">
                <a:latin typeface="Arial" panose="020B0604020202020204" pitchFamily="34" charset="0"/>
                <a:hlinkClick r:id="rId9"/>
              </a:rPr>
              <a:t>https://www.icann.org/fellowshipprogram</a:t>
            </a:r>
            <a:endParaRPr lang="en-US" altLang="en-US" sz="2200" dirty="0">
              <a:latin typeface="Arial" panose="020B0604020202020204" pitchFamily="34" charset="0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endParaRPr lang="ru-RU" altLang="en-US" sz="2200" dirty="0">
              <a:latin typeface="Arial" panose="020B0604020202020204" pitchFamily="34" charset="0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endParaRPr lang="ru-RU" altLang="en-US" sz="2200" dirty="0">
              <a:latin typeface="Arial" panose="020B0604020202020204" pitchFamily="34" charset="0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altLang="en-US" sz="2200" dirty="0">
              <a:latin typeface="Arial" panose="020B0604020202020204" pitchFamily="34" charset="0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altLang="en-US" sz="2200" dirty="0">
              <a:latin typeface="Arial" panose="020B0604020202020204" pitchFamily="34" charset="0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altLang="en-US" sz="2800" b="1" dirty="0"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0160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601" y="1402699"/>
            <a:ext cx="81030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Attend ICANN public meeting in person or remotely</a:t>
            </a:r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  <a:hlinkClick r:id="rId3"/>
              </a:rPr>
              <a:t>https://meetings.icann.org</a:t>
            </a: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 </a:t>
            </a:r>
          </a:p>
          <a:p>
            <a:pPr>
              <a:buSzPct val="75000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 </a:t>
            </a:r>
            <a:endParaRPr lang="en-US" sz="2000" dirty="0">
              <a:solidFill>
                <a:srgbClr val="0C1F24"/>
              </a:solidFill>
              <a:latin typeface="Source Sans Pro Light"/>
              <a:ea typeface="ＭＳ Ｐゴシック" charset="0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ea typeface="ＭＳ Ｐゴシック" charset="0"/>
                <a:cs typeface="Source Sans Pro Light"/>
              </a:rPr>
              <a:t>Join ICANN’s online public comments forum </a:t>
            </a:r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ea typeface="ＭＳ Ｐゴシック" charset="0"/>
                <a:cs typeface="Source Sans Pro Light"/>
                <a:hlinkClick r:id="rId4"/>
              </a:rPr>
              <a:t>https://www.icann.org/public-comments</a:t>
            </a:r>
            <a:r>
              <a:rPr lang="en-US" sz="2000" dirty="0">
                <a:solidFill>
                  <a:srgbClr val="0C1F24"/>
                </a:solidFill>
                <a:latin typeface="Source Sans Pro Light"/>
                <a:ea typeface="ＭＳ Ｐゴシック" charset="0"/>
                <a:cs typeface="Source Sans Pro Light"/>
              </a:rPr>
              <a:t> </a:t>
            </a:r>
          </a:p>
          <a:p>
            <a:pPr>
              <a:buSzPct val="75000"/>
            </a:pPr>
            <a:endParaRPr lang="en-US" sz="2000" dirty="0">
              <a:solidFill>
                <a:srgbClr val="0C1F24"/>
              </a:solidFill>
              <a:latin typeface="Source Sans Pro Light"/>
              <a:ea typeface="ＭＳ Ｐゴシック" charset="0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ea typeface="ＭＳ Ｐゴシック" charset="0"/>
                <a:cs typeface="Source Sans Pro Light"/>
              </a:rPr>
              <a:t>Apply for an ICANN fellowship </a:t>
            </a:r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ea typeface="ＭＳ Ｐゴシック" charset="0"/>
                <a:cs typeface="Source Sans Pro Light"/>
                <a:hlinkClick r:id="rId5"/>
              </a:rPr>
              <a:t>https://www.icann.org/resources/pages/fellowships-2012-02-25-en</a:t>
            </a:r>
            <a:r>
              <a:rPr lang="en-US" sz="2000" dirty="0">
                <a:solidFill>
                  <a:srgbClr val="0C1F24"/>
                </a:solidFill>
                <a:latin typeface="Source Sans Pro Light"/>
                <a:ea typeface="ＭＳ Ｐゴシック" charset="0"/>
                <a:cs typeface="Source Sans Pro Light"/>
              </a:rPr>
              <a:t> </a:t>
            </a:r>
          </a:p>
          <a:p>
            <a:pPr>
              <a:buSzPct val="75000"/>
            </a:pPr>
            <a:endParaRPr lang="en-US" sz="2000" dirty="0">
              <a:solidFill>
                <a:srgbClr val="0C1F24"/>
              </a:solidFill>
              <a:latin typeface="Source Sans Pro Light"/>
              <a:ea typeface="ＭＳ Ｐゴシック" charset="0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ea typeface="ＭＳ Ｐゴシック" charset="0"/>
                <a:cs typeface="Source Sans Pro Light"/>
              </a:rPr>
              <a:t>Participate in the quarterly stakeholder calls</a:t>
            </a:r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ea typeface="ＭＳ Ｐゴシック" charset="0"/>
                <a:cs typeface="Source Sans Pro Light"/>
                <a:hlinkClick r:id="rId6"/>
              </a:rPr>
              <a:t>https://www.icann.org/news/announcement-2015-01-13-en</a:t>
            </a:r>
            <a:r>
              <a:rPr lang="en-US" sz="2000" dirty="0">
                <a:solidFill>
                  <a:srgbClr val="0C1F24"/>
                </a:solidFill>
                <a:latin typeface="Source Sans Pro Light"/>
                <a:ea typeface="ＭＳ Ｐゴシック" charset="0"/>
                <a:cs typeface="Source Sans Pro Light"/>
              </a:rPr>
              <a:t> </a:t>
            </a:r>
          </a:p>
          <a:p>
            <a:pPr lvl="1">
              <a:buSzPct val="75000"/>
            </a:pPr>
            <a:endParaRPr lang="en-US" sz="2000" dirty="0">
              <a:solidFill>
                <a:srgbClr val="0C1F24"/>
              </a:solidFill>
              <a:latin typeface="Source Sans Pro Light"/>
              <a:ea typeface="ＭＳ Ｐゴシック" charset="0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ea typeface="ＭＳ Ｐゴシック" charset="0"/>
                <a:cs typeface="Source Sans Pro Light"/>
              </a:rPr>
              <a:t>Join one of ICANN constituencies  </a:t>
            </a:r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ea typeface="ＭＳ Ｐゴシック" charset="0"/>
                <a:cs typeface="Source Sans Pro Light"/>
                <a:hlinkClick r:id="rId7"/>
              </a:rPr>
              <a:t>https://www.icann.org/resources/pages/how-2012-02-25-en</a:t>
            </a:r>
            <a:r>
              <a:rPr lang="en-US" sz="2000" dirty="0">
                <a:solidFill>
                  <a:srgbClr val="0C1F24"/>
                </a:solidFill>
                <a:latin typeface="Source Sans Pro Light"/>
                <a:ea typeface="ＭＳ Ｐゴシック" charset="0"/>
                <a:cs typeface="Source Sans Pro Light"/>
              </a:rPr>
              <a:t> </a:t>
            </a:r>
          </a:p>
          <a:p>
            <a:pPr>
              <a:buSzPct val="75000"/>
            </a:pPr>
            <a:endParaRPr lang="en-US" sz="2000" dirty="0">
              <a:solidFill>
                <a:srgbClr val="0C1F24"/>
              </a:solidFill>
              <a:latin typeface="Source Sans Pro Light"/>
              <a:ea typeface="ＭＳ Ｐゴシック" charset="0"/>
              <a:cs typeface="Source Sans Pro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Participation in ICANN </a:t>
            </a:r>
          </a:p>
        </p:txBody>
      </p:sp>
    </p:spTree>
    <p:extLst>
      <p:ext uri="{BB962C8B-B14F-4D97-AF65-F5344CB8AC3E}">
        <p14:creationId xmlns:p14="http://schemas.microsoft.com/office/powerpoint/2010/main" val="42862770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38598" y="736024"/>
            <a:ext cx="6405402" cy="2249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</a:endParaRPr>
          </a:p>
        </p:txBody>
      </p:sp>
      <p:sp>
        <p:nvSpPr>
          <p:cNvPr id="7" name="Text Placeholder 32"/>
          <p:cNvSpPr txBox="1">
            <a:spLocks/>
          </p:cNvSpPr>
          <p:nvPr/>
        </p:nvSpPr>
        <p:spPr bwMode="auto">
          <a:xfrm>
            <a:off x="2959994" y="1538699"/>
            <a:ext cx="4808999" cy="138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Source Sans Pro"/>
                <a:cs typeface="Source Sans Pro"/>
              </a:rPr>
              <a:t>Reach us at:</a:t>
            </a:r>
          </a:p>
          <a:p>
            <a:r>
              <a:rPr lang="en-US" dirty="0">
                <a:solidFill>
                  <a:schemeClr val="bg1"/>
                </a:solidFill>
                <a:latin typeface="Source Sans Pro"/>
                <a:cs typeface="Source Sans Pro"/>
              </a:rPr>
              <a:t>Email: Michael.Yakushev@icann.org</a:t>
            </a:r>
          </a:p>
          <a:p>
            <a:r>
              <a:rPr lang="en-US" dirty="0">
                <a:solidFill>
                  <a:schemeClr val="bg1"/>
                </a:solidFill>
                <a:latin typeface="Source Sans Pro"/>
                <a:cs typeface="Source Sans Pro"/>
              </a:rPr>
              <a:t>Website: </a:t>
            </a:r>
            <a:r>
              <a:rPr lang="en-US" dirty="0" err="1">
                <a:solidFill>
                  <a:schemeClr val="bg1"/>
                </a:solidFill>
                <a:latin typeface="Source Sans Pro"/>
                <a:cs typeface="Source Sans Pro"/>
              </a:rPr>
              <a:t>icann.org</a:t>
            </a:r>
            <a:endParaRPr lang="en-US" dirty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marL="0" lvl="1" indent="0"/>
            <a:r>
              <a:rPr lang="en-US" dirty="0">
                <a:solidFill>
                  <a:schemeClr val="bg1"/>
                </a:solidFill>
                <a:latin typeface="Source Sans Pro"/>
                <a:cs typeface="Source Sans Pro"/>
              </a:rPr>
              <a:t>New gTLD website: </a:t>
            </a:r>
            <a:r>
              <a:rPr lang="en-US" dirty="0" err="1">
                <a:solidFill>
                  <a:schemeClr val="bg1"/>
                </a:solidFill>
                <a:latin typeface="Source Sans Pro"/>
                <a:cs typeface="Source Sans Pro"/>
              </a:rPr>
              <a:t>newgtlds.icann.org</a:t>
            </a:r>
            <a:endParaRPr lang="en-US" dirty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endParaRPr lang="en-US" sz="20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8" name="Text Placeholder 33"/>
          <p:cNvSpPr txBox="1">
            <a:spLocks/>
          </p:cNvSpPr>
          <p:nvPr/>
        </p:nvSpPr>
        <p:spPr bwMode="auto">
          <a:xfrm>
            <a:off x="2968430" y="1099944"/>
            <a:ext cx="4808999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800" b="1" dirty="0">
                <a:solidFill>
                  <a:schemeClr val="bg1"/>
                </a:solidFill>
                <a:latin typeface="Source Sans Pro" charset="0"/>
                <a:ea typeface="Segoe UI" charset="0"/>
                <a:cs typeface="Segoe UI Semilight" charset="0"/>
              </a:rPr>
              <a:t>Engage with ICANN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" y="736024"/>
            <a:ext cx="2693114" cy="22492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2" name="Text Placeholder 32"/>
          <p:cNvSpPr txBox="1">
            <a:spLocks/>
          </p:cNvSpPr>
          <p:nvPr/>
        </p:nvSpPr>
        <p:spPr>
          <a:xfrm>
            <a:off x="5396046" y="3343899"/>
            <a:ext cx="2118807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gplus.to</a:t>
            </a: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</a:t>
            </a:r>
            <a:endParaRPr lang="en-US" sz="1800" dirty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3" name="Text Placeholder 32"/>
          <p:cNvSpPr txBox="1">
            <a:spLocks/>
          </p:cNvSpPr>
          <p:nvPr/>
        </p:nvSpPr>
        <p:spPr>
          <a:xfrm>
            <a:off x="5364494" y="4119353"/>
            <a:ext cx="2673232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weibo.com</a:t>
            </a: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ICANNorg</a:t>
            </a:r>
            <a:endParaRPr lang="en-US" sz="1800" dirty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" name="Text Placeholder 32"/>
          <p:cNvSpPr txBox="1">
            <a:spLocks/>
          </p:cNvSpPr>
          <p:nvPr/>
        </p:nvSpPr>
        <p:spPr>
          <a:xfrm>
            <a:off x="5364494" y="4884341"/>
            <a:ext cx="2949307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flickr.com</a:t>
            </a: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/photos/</a:t>
            </a: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</a:t>
            </a:r>
            <a:endParaRPr lang="en-US" sz="1800" dirty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5" name="Text Placeholder 32"/>
          <p:cNvSpPr txBox="1">
            <a:spLocks/>
          </p:cNvSpPr>
          <p:nvPr/>
        </p:nvSpPr>
        <p:spPr>
          <a:xfrm>
            <a:off x="5364494" y="5554438"/>
            <a:ext cx="3700626" cy="425654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slideshare.net</a:t>
            </a: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icannpresentations</a:t>
            </a:r>
            <a:endParaRPr lang="en-US" sz="1800" dirty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2" name="Text Placeholder 32"/>
          <p:cNvSpPr txBox="1">
            <a:spLocks/>
          </p:cNvSpPr>
          <p:nvPr/>
        </p:nvSpPr>
        <p:spPr>
          <a:xfrm>
            <a:off x="1147536" y="3132275"/>
            <a:ext cx="2746731" cy="760740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twitter.com/</a:t>
            </a: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</a:t>
            </a:r>
            <a:r>
              <a:rPr lang="ru-RU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_</a:t>
            </a: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ru</a:t>
            </a:r>
            <a:endParaRPr lang="en-US" sz="1800" dirty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3" name="Text Placeholder 32"/>
          <p:cNvSpPr txBox="1">
            <a:spLocks/>
          </p:cNvSpPr>
          <p:nvPr/>
        </p:nvSpPr>
        <p:spPr>
          <a:xfrm>
            <a:off x="1105838" y="4119353"/>
            <a:ext cx="3262961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facebook.com</a:t>
            </a: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icannorg</a:t>
            </a:r>
            <a:endParaRPr lang="en-US" sz="1800" dirty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4" name="Text Placeholder 32"/>
          <p:cNvSpPr txBox="1">
            <a:spLocks/>
          </p:cNvSpPr>
          <p:nvPr/>
        </p:nvSpPr>
        <p:spPr>
          <a:xfrm>
            <a:off x="1105838" y="4884341"/>
            <a:ext cx="3169242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linkedin.com</a:t>
            </a: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/company/</a:t>
            </a: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</a:t>
            </a:r>
            <a:endParaRPr lang="en-US" sz="1800" dirty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5" name="Text Placeholder 32"/>
          <p:cNvSpPr txBox="1">
            <a:spLocks/>
          </p:cNvSpPr>
          <p:nvPr/>
        </p:nvSpPr>
        <p:spPr>
          <a:xfrm>
            <a:off x="1105839" y="5597403"/>
            <a:ext cx="3145416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youtube.com</a:t>
            </a: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/user/</a:t>
            </a: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icannnews</a:t>
            </a:r>
            <a:endParaRPr lang="en-US" sz="1800" dirty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Thank you! We wish you a successful IGF in Tbilisi !</a:t>
            </a:r>
          </a:p>
        </p:txBody>
      </p:sp>
      <p:pic>
        <p:nvPicPr>
          <p:cNvPr id="40" name="Picture 39" descr="ICANN_Logo_W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921876"/>
            <a:ext cx="2366915" cy="1837061"/>
          </a:xfrm>
          <a:prstGeom prst="rect">
            <a:avLst/>
          </a:prstGeom>
        </p:spPr>
      </p:pic>
      <p:pic>
        <p:nvPicPr>
          <p:cNvPr id="41" name="Picture 40" descr="1420947842_social_style_3_flikr-128.pn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3" y="4775809"/>
            <a:ext cx="537406" cy="537406"/>
          </a:xfrm>
          <a:prstGeom prst="rect">
            <a:avLst/>
          </a:prstGeom>
        </p:spPr>
      </p:pic>
      <p:pic>
        <p:nvPicPr>
          <p:cNvPr id="42" name="Picture 41" descr="1420948141_social_style_3_facebook-128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44" y="4008507"/>
            <a:ext cx="545448" cy="545448"/>
          </a:xfrm>
          <a:prstGeom prst="rect">
            <a:avLst/>
          </a:prstGeom>
        </p:spPr>
      </p:pic>
      <p:pic>
        <p:nvPicPr>
          <p:cNvPr id="43" name="Picture 42" descr="1420948149_social_style_3_youtube-128.png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95" y="5526794"/>
            <a:ext cx="528999" cy="528999"/>
          </a:xfrm>
          <a:prstGeom prst="rect">
            <a:avLst/>
          </a:prstGeom>
        </p:spPr>
      </p:pic>
      <p:pic>
        <p:nvPicPr>
          <p:cNvPr id="45" name="Picture 44" descr="1420948164_social_style_3_in-128.png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49" y="4783089"/>
            <a:ext cx="522847" cy="522847"/>
          </a:xfrm>
          <a:prstGeom prst="rect">
            <a:avLst/>
          </a:prstGeom>
        </p:spPr>
      </p:pic>
      <p:pic>
        <p:nvPicPr>
          <p:cNvPr id="46" name="Picture 45" descr="1420948433_social_style_3_twiter-128.png">
            <a:hlinkClick r:id="rId12" action="ppaction://hlinkfile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14" y="3242143"/>
            <a:ext cx="568165" cy="568165"/>
          </a:xfrm>
          <a:prstGeom prst="rect">
            <a:avLst/>
          </a:prstGeom>
        </p:spPr>
      </p:pic>
      <p:pic>
        <p:nvPicPr>
          <p:cNvPr id="47" name="Picture 46" descr="1420948423_social_style_3_googleplus-128.png">
            <a:hlinkClick r:id="rId14" action="ppaction://hlinkfile"/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3" y="3257522"/>
            <a:ext cx="537406" cy="537406"/>
          </a:xfrm>
          <a:prstGeom prst="rect">
            <a:avLst/>
          </a:prstGeom>
        </p:spPr>
      </p:pic>
      <p:pic>
        <p:nvPicPr>
          <p:cNvPr id="48" name="Picture 47" descr="1420948525_cssi_sina_weibo-128.png">
            <a:hlinkClick r:id="rId16" action="ppaction://hlinkfile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434" y="3992952"/>
            <a:ext cx="576561" cy="576558"/>
          </a:xfrm>
          <a:prstGeom prst="rect">
            <a:avLst/>
          </a:prstGeom>
        </p:spPr>
      </p:pic>
      <p:pic>
        <p:nvPicPr>
          <p:cNvPr id="2" name="Picture 1" descr="1421037698_slideshare-128.png">
            <a:hlinkClick r:id="rId18" action="ppaction://hlinkfile"/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259" y="5514925"/>
            <a:ext cx="552736" cy="5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Identifiers: Evolution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0796"/>
            <a:ext cx="9144000" cy="309753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257800" y="1775635"/>
            <a:ext cx="2057400" cy="914400"/>
          </a:xfrm>
          <a:prstGeom prst="wedgeEllipseCallout">
            <a:avLst>
              <a:gd name="adj1" fmla="val 28930"/>
              <a:gd name="adj2" fmla="val 8958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/>
                <a:cs typeface="Source Sans Pro"/>
              </a:rPr>
              <a:t>Search</a:t>
            </a:r>
            <a:br>
              <a:rPr lang="en-US" dirty="0">
                <a:latin typeface="Source Sans Pro"/>
                <a:cs typeface="Source Sans Pro"/>
              </a:rPr>
            </a:br>
            <a:r>
              <a:rPr lang="en-US" dirty="0">
                <a:latin typeface="Source Sans Pro"/>
                <a:cs typeface="Source Sans Pro"/>
              </a:rPr>
              <a:t>argument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499952" y="1010806"/>
            <a:ext cx="2491648" cy="914400"/>
          </a:xfrm>
          <a:prstGeom prst="wedgeEllipseCallout">
            <a:avLst>
              <a:gd name="adj1" fmla="val 12726"/>
              <a:gd name="adj2" fmla="val 204166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/>
                <a:cs typeface="Source Sans Pro"/>
              </a:rPr>
              <a:t>Applications, </a:t>
            </a:r>
            <a:br>
              <a:rPr lang="en-US" dirty="0">
                <a:latin typeface="Source Sans Pro"/>
                <a:cs typeface="Source Sans Pro"/>
              </a:rPr>
            </a:br>
            <a:r>
              <a:rPr lang="en-US" dirty="0">
                <a:latin typeface="Source Sans Pro"/>
                <a:cs typeface="Source Sans Pro"/>
              </a:rPr>
              <a:t>Social Networks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581400" y="1636281"/>
            <a:ext cx="1676400" cy="914400"/>
          </a:xfrm>
          <a:prstGeom prst="wedgeEllipseCallout">
            <a:avLst>
              <a:gd name="adj1" fmla="val 48817"/>
              <a:gd name="adj2" fmla="val 11909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/>
                <a:cs typeface="Source Sans Pro"/>
              </a:rPr>
              <a:t>Domain</a:t>
            </a:r>
            <a:br>
              <a:rPr lang="en-US" dirty="0">
                <a:latin typeface="Source Sans Pro"/>
                <a:cs typeface="Source Sans Pro"/>
              </a:rPr>
            </a:br>
            <a:r>
              <a:rPr lang="en-US" dirty="0">
                <a:latin typeface="Source Sans Pro"/>
                <a:cs typeface="Source Sans Pro"/>
              </a:rPr>
              <a:t>Names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1695449" y="2071171"/>
            <a:ext cx="1995201" cy="692235"/>
          </a:xfrm>
          <a:prstGeom prst="wedgeEllipseCallout">
            <a:avLst>
              <a:gd name="adj1" fmla="val 48817"/>
              <a:gd name="adj2" fmla="val 11909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ource Sans Pro"/>
                <a:cs typeface="Source Sans Pro"/>
              </a:rPr>
              <a:t>IP</a:t>
            </a:r>
            <a:br>
              <a:rPr lang="en-US" sz="2000" dirty="0">
                <a:latin typeface="Source Sans Pro"/>
                <a:cs typeface="Source Sans Pro"/>
              </a:rPr>
            </a:br>
            <a:r>
              <a:rPr lang="en-US" sz="2000" dirty="0">
                <a:latin typeface="Source Sans Pro"/>
                <a:cs typeface="Source Sans Pro"/>
              </a:rPr>
              <a:t>Addresses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04800" y="2790076"/>
            <a:ext cx="1657350" cy="1006475"/>
          </a:xfrm>
          <a:prstGeom prst="wedgeEllipseCallout">
            <a:avLst>
              <a:gd name="adj1" fmla="val -16212"/>
              <a:gd name="adj2" fmla="val 7892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ource Sans Pro"/>
                <a:cs typeface="Source Sans Pro"/>
              </a:rPr>
              <a:t>MAC</a:t>
            </a:r>
            <a:br>
              <a:rPr lang="en-US" sz="2000" dirty="0">
                <a:latin typeface="Source Sans Pro"/>
                <a:cs typeface="Source Sans Pro"/>
              </a:rPr>
            </a:br>
            <a:r>
              <a:rPr lang="en-US" sz="2000" dirty="0">
                <a:latin typeface="Source Sans Pro"/>
                <a:cs typeface="Source Sans Pro"/>
              </a:rPr>
              <a:t>Addresses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52399" y="2534806"/>
            <a:ext cx="2039957" cy="1414146"/>
          </a:xfrm>
          <a:prstGeom prst="wedgeEllipseCallout">
            <a:avLst>
              <a:gd name="adj1" fmla="val 44606"/>
              <a:gd name="adj2" fmla="val 6008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ource Sans Pro"/>
                <a:cs typeface="Source Sans Pro"/>
              </a:rPr>
              <a:t>LAN OS</a:t>
            </a:r>
            <a:br>
              <a:rPr lang="en-US" sz="2000" dirty="0">
                <a:latin typeface="Source Sans Pro"/>
                <a:cs typeface="Source Sans Pro"/>
              </a:rPr>
            </a:br>
            <a:r>
              <a:rPr lang="en-US" sz="2000" dirty="0">
                <a:latin typeface="Source Sans Pro"/>
                <a:cs typeface="Source Sans Pro"/>
              </a:rPr>
              <a:t>and MAC</a:t>
            </a:r>
            <a:br>
              <a:rPr lang="en-US" sz="2000" dirty="0">
                <a:latin typeface="Source Sans Pro"/>
                <a:cs typeface="Source Sans Pro"/>
              </a:rPr>
            </a:br>
            <a:r>
              <a:rPr lang="en-US" sz="2000" dirty="0">
                <a:latin typeface="Source Sans Pro"/>
                <a:cs typeface="Source Sans Pro"/>
              </a:rPr>
              <a:t>Addresses</a:t>
            </a:r>
          </a:p>
        </p:txBody>
      </p:sp>
    </p:spTree>
    <p:extLst>
      <p:ext uri="{BB962C8B-B14F-4D97-AF65-F5344CB8AC3E}">
        <p14:creationId xmlns:p14="http://schemas.microsoft.com/office/powerpoint/2010/main" val="346404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184" y="925158"/>
            <a:ext cx="841714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u="sng" dirty="0"/>
              <a:t>No legal definition</a:t>
            </a:r>
            <a:r>
              <a:rPr lang="en-US" sz="2400" dirty="0"/>
              <a:t> so far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20</a:t>
            </a:r>
            <a:r>
              <a:rPr lang="en-US" sz="2400" dirty="0"/>
              <a:t>0</a:t>
            </a:r>
            <a:r>
              <a:rPr lang="ru-RU" sz="2400" dirty="0"/>
              <a:t>5 г., </a:t>
            </a:r>
            <a:r>
              <a:rPr lang="en-US" sz="2400" dirty="0"/>
              <a:t>Working Group on Internet Governance under </a:t>
            </a:r>
            <a:r>
              <a:rPr lang="en-US" sz="2400" dirty="0" err="1"/>
              <a:t>U.N.Secretary</a:t>
            </a:r>
            <a:r>
              <a:rPr lang="en-US" sz="2400" dirty="0"/>
              <a:t> General:</a:t>
            </a:r>
            <a:r>
              <a:rPr lang="ru-RU" sz="2400" dirty="0"/>
              <a:t> «</a:t>
            </a:r>
            <a:r>
              <a:rPr lang="en-US" sz="2400" dirty="0">
                <a:solidFill>
                  <a:srgbClr val="00B050"/>
                </a:solidFill>
              </a:rPr>
              <a:t>Self-explanatory. No need for any definition</a:t>
            </a:r>
            <a:r>
              <a:rPr lang="ru-RU" sz="2400" dirty="0"/>
              <a:t>».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 most accurate wording:</a:t>
            </a:r>
            <a:r>
              <a:rPr lang="en-US" sz="2400" b="1" i="1" dirty="0">
                <a:solidFill>
                  <a:srgbClr val="0070C0"/>
                </a:solidFill>
              </a:rPr>
              <a:t> an information (-communication) networks, 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>
                <a:solidFill>
                  <a:srgbClr val="0070C0"/>
                </a:solidFill>
              </a:rPr>
              <a:t>that unites computer systems worldwide (= in different countries), where the information flow is regulated by rules and standards, approved by a non-commercial Internet Society (</a:t>
            </a:r>
            <a:r>
              <a:rPr lang="en-US" sz="2400" b="1" i="1" dirty="0" err="1">
                <a:solidFill>
                  <a:srgbClr val="0070C0"/>
                </a:solidFill>
              </a:rPr>
              <a:t>Washingtion</a:t>
            </a:r>
            <a:r>
              <a:rPr lang="en-US" sz="2400" b="1" i="1" dirty="0">
                <a:solidFill>
                  <a:srgbClr val="0070C0"/>
                </a:solidFill>
              </a:rPr>
              <a:t>, DC)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b="1" i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A34729"/>
                </a:solidFill>
              </a:rPr>
              <a:t>Technological, not purely legal, regulation (RFC, RFP)</a:t>
            </a:r>
          </a:p>
          <a:p>
            <a:pPr>
              <a:buSzPct val="75000"/>
            </a:pPr>
            <a:endParaRPr lang="en-US" sz="2000" dirty="0">
              <a:latin typeface="Source Sans Pro Light"/>
              <a:ea typeface="ＭＳ Ｐゴシック" charset="0"/>
              <a:cs typeface="Source Sans Pro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What is Internet?</a:t>
            </a:r>
          </a:p>
        </p:txBody>
      </p:sp>
    </p:spTree>
    <p:extLst>
      <p:ext uri="{BB962C8B-B14F-4D97-AF65-F5344CB8AC3E}">
        <p14:creationId xmlns:p14="http://schemas.microsoft.com/office/powerpoint/2010/main" val="4215537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NN Template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Source Sans Pro"/>
            <a:cs typeface="Source Sans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15486</TotalTime>
  <Words>5092</Words>
  <Application>Microsoft Office PowerPoint</Application>
  <PresentationFormat>On-screen Show (4:3)</PresentationFormat>
  <Paragraphs>1034</Paragraphs>
  <Slides>79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103" baseType="lpstr">
      <vt:lpstr>맑은 고딕</vt:lpstr>
      <vt:lpstr>ＭＳ Ｐゴシック</vt:lpstr>
      <vt:lpstr>American Typewriter</vt:lpstr>
      <vt:lpstr>Arial</vt:lpstr>
      <vt:lpstr>Arial  </vt:lpstr>
      <vt:lpstr>Calibri</vt:lpstr>
      <vt:lpstr>Courier New</vt:lpstr>
      <vt:lpstr>Helvetica</vt:lpstr>
      <vt:lpstr>Helvetica Neue</vt:lpstr>
      <vt:lpstr>Helvetica Neue Light</vt:lpstr>
      <vt:lpstr>Helvetica Neue Medium</vt:lpstr>
      <vt:lpstr>HiraMinProN-W3</vt:lpstr>
      <vt:lpstr>Lucida Grande</vt:lpstr>
      <vt:lpstr>Monotype Sorts</vt:lpstr>
      <vt:lpstr>Segoe UI</vt:lpstr>
      <vt:lpstr>Segoe UI Semilight</vt:lpstr>
      <vt:lpstr>Source Sans Pro</vt:lpstr>
      <vt:lpstr>Source Sans Pro Black</vt:lpstr>
      <vt:lpstr>Source Sans Pro Light</vt:lpstr>
      <vt:lpstr>Tahoma</vt:lpstr>
      <vt:lpstr>Times New Roman</vt:lpstr>
      <vt:lpstr>Trebuchet MS</vt:lpstr>
      <vt:lpstr>Wingdings</vt:lpstr>
      <vt:lpstr>Office Theme</vt:lpstr>
      <vt:lpstr>PowerPoint Presentation</vt:lpstr>
      <vt:lpstr>Internet Governance // Role of ICANN // Year 2017</vt:lpstr>
      <vt:lpstr>PowerPoint Presentation</vt:lpstr>
      <vt:lpstr>Internet Governance: ‘Narrow’ and ‘Broad’ approach </vt:lpstr>
      <vt:lpstr>Is there any opportunity to switch off the Internet?</vt:lpstr>
      <vt:lpstr>Where the “Red button” is located?</vt:lpstr>
      <vt:lpstr>Multi-layer structure of the Internet Governance</vt:lpstr>
      <vt:lpstr>Internet Identifiers: Evolution</vt:lpstr>
      <vt:lpstr>What is Internet?</vt:lpstr>
      <vt:lpstr>What is Internet Governance?</vt:lpstr>
      <vt:lpstr>Multi-Stakeholderism</vt:lpstr>
      <vt:lpstr>PowerPoint Presentation</vt:lpstr>
      <vt:lpstr>One World, One Internet</vt:lpstr>
      <vt:lpstr>ICANN and DNS</vt:lpstr>
      <vt:lpstr>What does ICANN do?</vt:lpstr>
      <vt:lpstr>ICANN</vt:lpstr>
      <vt:lpstr>Technical Community of the Internet</vt:lpstr>
      <vt:lpstr>Broader ICANN Community</vt:lpstr>
      <vt:lpstr>PowerPoint Presentation</vt:lpstr>
      <vt:lpstr>ICANN: who we are</vt:lpstr>
      <vt:lpstr>ICANN Community</vt:lpstr>
      <vt:lpstr>ICANN Board</vt:lpstr>
      <vt:lpstr>ICANN Organization</vt:lpstr>
      <vt:lpstr>Policy Development Process</vt:lpstr>
      <vt:lpstr>Supporting Organizations of ICANN</vt:lpstr>
      <vt:lpstr>ICANN: what we are working on</vt:lpstr>
      <vt:lpstr>PowerPoint Presentation</vt:lpstr>
      <vt:lpstr>PowerPoint Presentation</vt:lpstr>
      <vt:lpstr>Possible topics for interaction</vt:lpstr>
      <vt:lpstr>Main Focus Areas </vt:lpstr>
      <vt:lpstr>Regional Strategic Objectives</vt:lpstr>
      <vt:lpstr>  Done with #IANA transition, what now (1)?</vt:lpstr>
      <vt:lpstr>Done with #IANA transition, what now (2)?</vt:lpstr>
      <vt:lpstr>PowerPoint Presentation</vt:lpstr>
      <vt:lpstr>One Internet, Many Identifier Systems</vt:lpstr>
      <vt:lpstr>One Internet, Many Identifier Systems</vt:lpstr>
      <vt:lpstr>What is the Domain Name Space?</vt:lpstr>
      <vt:lpstr>Labels and Domain Names</vt:lpstr>
      <vt:lpstr>Top Level Domains</vt:lpstr>
      <vt:lpstr>PowerPoint Presentation</vt:lpstr>
      <vt:lpstr>Top Level Domain Registries</vt:lpstr>
      <vt:lpstr>PowerPoint Presentation</vt:lpstr>
      <vt:lpstr>PowerPoint Presentation</vt:lpstr>
      <vt:lpstr>Domain name “directory assistance”</vt:lpstr>
      <vt:lpstr>DNS zone data</vt:lpstr>
      <vt:lpstr>PowerPoint Presentation</vt:lpstr>
      <vt:lpstr>Common DNS Resource Records</vt:lpstr>
      <vt:lpstr>Common DNS Resource Records</vt:lpstr>
      <vt:lpstr>Root zone data</vt:lpstr>
      <vt:lpstr>Top Level Domain zone data</vt:lpstr>
      <vt:lpstr>Maliciously Registered Domain Names</vt:lpstr>
      <vt:lpstr>PowerPoint Presentation</vt:lpstr>
      <vt:lpstr>Collecting Evidence of DNS Abuse/Misuse</vt:lpstr>
      <vt:lpstr>PowerPoint Presentation</vt:lpstr>
      <vt:lpstr>Chainsaw, scalpel or laser? </vt:lpstr>
      <vt:lpstr>Chainsaw, scalpel or laser? </vt:lpstr>
      <vt:lpstr>Chainsaw, scalpel or laser? </vt:lpstr>
      <vt:lpstr>PowerPoint Presentation</vt:lpstr>
      <vt:lpstr>PowerPoint Presentation</vt:lpstr>
      <vt:lpstr>What do you want the DNS to do?</vt:lpstr>
      <vt:lpstr>What should Whois display?</vt:lpstr>
      <vt:lpstr>Have you minimized collateral harm?</vt:lpstr>
      <vt:lpstr>PowerPoint Presentation</vt:lpstr>
      <vt:lpstr>PowerPoint Presentation</vt:lpstr>
      <vt:lpstr>KSK Rollover: An Overview</vt:lpstr>
      <vt:lpstr>Why is ICANN Rolling the KSK?</vt:lpstr>
      <vt:lpstr>When Does the Rollover Take Place?</vt:lpstr>
      <vt:lpstr>Who Will Be Impacted? </vt:lpstr>
      <vt:lpstr>Why You Need to Prepare</vt:lpstr>
      <vt:lpstr>What Do Operators Need to Do?</vt:lpstr>
      <vt:lpstr>How To Update Your System</vt:lpstr>
      <vt:lpstr>Check to See If Your Systems Are Ready</vt:lpstr>
      <vt:lpstr>Three Steps to Recovery</vt:lpstr>
      <vt:lpstr>Quick Look</vt:lpstr>
      <vt:lpstr>Q&amp;A</vt:lpstr>
      <vt:lpstr>PowerPoint Presentation</vt:lpstr>
      <vt:lpstr>Welcome to ICANN</vt:lpstr>
      <vt:lpstr>Participation in ICANN </vt:lpstr>
      <vt:lpstr>Thank you! We wish you a successful IGF in Tbilisi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</dc:creator>
  <cp:lastModifiedBy>Michael Yakushev</cp:lastModifiedBy>
  <cp:revision>258</cp:revision>
  <cp:lastPrinted>2015-01-14T03:55:09Z</cp:lastPrinted>
  <dcterms:created xsi:type="dcterms:W3CDTF">2015-01-07T16:11:05Z</dcterms:created>
  <dcterms:modified xsi:type="dcterms:W3CDTF">2017-05-25T10:47:53Z</dcterms:modified>
</cp:coreProperties>
</file>